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17" saveSubsetFonts="1">
  <p:sldMasterIdLst>
    <p:sldMasterId id="2147483660" r:id="rId4"/>
    <p:sldMasterId id="2147483672" r:id="rId5"/>
  </p:sldMasterIdLst>
  <p:notesMasterIdLst>
    <p:notesMasterId r:id="rId19"/>
  </p:notesMasterIdLst>
  <p:sldIdLst>
    <p:sldId id="270" r:id="rId6"/>
    <p:sldId id="265" r:id="rId7"/>
    <p:sldId id="271" r:id="rId8"/>
    <p:sldId id="267" r:id="rId9"/>
    <p:sldId id="269" r:id="rId10"/>
    <p:sldId id="268" r:id="rId11"/>
    <p:sldId id="272" r:id="rId12"/>
    <p:sldId id="264" r:id="rId13"/>
    <p:sldId id="263" r:id="rId14"/>
    <p:sldId id="262" r:id="rId15"/>
    <p:sldId id="261" r:id="rId16"/>
    <p:sldId id="258" r:id="rId17"/>
    <p:sldId id="257" r:id="rId18"/>
  </p:sldIdLst>
  <p:sldSz cx="12192000" cy="6858000"/>
  <p:notesSz cx="6858000" cy="9144000"/>
  <p:defaultTextStyle>
    <a:defPPr>
      <a:defRPr lang="en-GB"/>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5266" autoAdjust="0"/>
    <p:restoredTop sz="95918"/>
  </p:normalViewPr>
  <p:slideViewPr>
    <p:cSldViewPr snapToGrid="0">
      <p:cViewPr varScale="1">
        <p:scale>
          <a:sx n="120" d="100"/>
          <a:sy n="120" d="100"/>
        </p:scale>
        <p:origin x="192" y="24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tableStyles" Target="tableStyles.xml"/><Relationship Id="rId10" Type="http://schemas.openxmlformats.org/officeDocument/2006/relationships/slide" Target="slides/slide5.xml"/><Relationship Id="rId19"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649A5BB-B171-4512-8F6B-EABBE01A1B72}" type="datetimeFigureOut">
              <a:t>3/7/24</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4FEB201-0655-4271-A7BB-797C7211B67B}" type="slidenum">
              <a:t>‹#›</a:t>
            </a:fld>
            <a:endParaRPr lang="en-GB"/>
          </a:p>
        </p:txBody>
      </p:sp>
    </p:spTree>
    <p:extLst>
      <p:ext uri="{BB962C8B-B14F-4D97-AF65-F5344CB8AC3E}">
        <p14:creationId xmlns:p14="http://schemas.microsoft.com/office/powerpoint/2010/main" val="118388445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5.jpeg"/><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6.jpeg"/><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7.jpeg"/><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9.png"/><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endParaRPr lang="en-GB"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GB" dirty="0"/>
          </a:p>
        </p:txBody>
      </p:sp>
      <p:sp>
        <p:nvSpPr>
          <p:cNvPr id="4" name="Date Placeholder 3"/>
          <p:cNvSpPr>
            <a:spLocks noGrp="1"/>
          </p:cNvSpPr>
          <p:nvPr>
            <p:ph type="dt" sz="half" idx="10"/>
          </p:nvPr>
        </p:nvSpPr>
        <p:spPr/>
        <p:txBody>
          <a:bodyPr/>
          <a:lstStyle/>
          <a:p>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23853878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GB" dirty="0"/>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
        <p:nvSpPr>
          <p:cNvPr id="4" name="Date Placeholder 3"/>
          <p:cNvSpPr>
            <a:spLocks noGrp="1"/>
          </p:cNvSpPr>
          <p:nvPr>
            <p:ph type="dt" sz="half" idx="10"/>
          </p:nvPr>
        </p:nvSpPr>
        <p:spPr/>
        <p:txBody>
          <a:bodyPr/>
          <a:lstStyle/>
          <a:p>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22029054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GB"/>
              <a:t>Click to edit Master title style</a:t>
            </a:r>
            <a:endParaRPr lang="en-GB"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
        <p:nvSpPr>
          <p:cNvPr id="4" name="Date Placeholder 3"/>
          <p:cNvSpPr>
            <a:spLocks noGrp="1"/>
          </p:cNvSpPr>
          <p:nvPr>
            <p:ph type="dt" sz="half" idx="10"/>
          </p:nvPr>
        </p:nvSpPr>
        <p:spPr/>
        <p:txBody>
          <a:bodyPr/>
          <a:lstStyle/>
          <a:p>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347944565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Pause slide MOL on white">
    <p:spTree>
      <p:nvGrpSpPr>
        <p:cNvPr id="1" name=""/>
        <p:cNvGrpSpPr/>
        <p:nvPr/>
      </p:nvGrpSpPr>
      <p:grpSpPr>
        <a:xfrm>
          <a:off x="0" y="0"/>
          <a:ext cx="0" cy="0"/>
          <a:chOff x="0" y="0"/>
          <a:chExt cx="0" cy="0"/>
        </a:xfrm>
      </p:grpSpPr>
      <p:pic>
        <p:nvPicPr>
          <p:cNvPr id="2" name="Picture 3">
            <a:extLst>
              <a:ext uri="{FF2B5EF4-FFF2-40B4-BE49-F238E27FC236}">
                <a16:creationId xmlns:a16="http://schemas.microsoft.com/office/drawing/2014/main" id="{D6BC7360-AFB7-4AA3-BCAE-BC02CC53CE55}"/>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851150" y="2501900"/>
            <a:ext cx="6489700" cy="185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22013429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Pause slide MOL on pink">
    <p:spTree>
      <p:nvGrpSpPr>
        <p:cNvPr id="1" name=""/>
        <p:cNvGrpSpPr/>
        <p:nvPr/>
      </p:nvGrpSpPr>
      <p:grpSpPr>
        <a:xfrm>
          <a:off x="0" y="0"/>
          <a:ext cx="0" cy="0"/>
          <a:chOff x="0" y="0"/>
          <a:chExt cx="0" cy="0"/>
        </a:xfrm>
      </p:grpSpPr>
      <p:pic>
        <p:nvPicPr>
          <p:cNvPr id="2" name="Picture 3">
            <a:extLst>
              <a:ext uri="{FF2B5EF4-FFF2-40B4-BE49-F238E27FC236}">
                <a16:creationId xmlns:a16="http://schemas.microsoft.com/office/drawing/2014/main" id="{0C696D10-76FA-483F-85A4-F95A0634F5C9}"/>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851150" y="2501900"/>
            <a:ext cx="6489700" cy="185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15263345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Pause slide MOL on grey">
    <p:spTree>
      <p:nvGrpSpPr>
        <p:cNvPr id="1" name=""/>
        <p:cNvGrpSpPr/>
        <p:nvPr/>
      </p:nvGrpSpPr>
      <p:grpSpPr>
        <a:xfrm>
          <a:off x="0" y="0"/>
          <a:ext cx="0" cy="0"/>
          <a:chOff x="0" y="0"/>
          <a:chExt cx="0" cy="0"/>
        </a:xfrm>
      </p:grpSpPr>
      <p:pic>
        <p:nvPicPr>
          <p:cNvPr id="2" name="Picture 3">
            <a:extLst>
              <a:ext uri="{FF2B5EF4-FFF2-40B4-BE49-F238E27FC236}">
                <a16:creationId xmlns:a16="http://schemas.microsoft.com/office/drawing/2014/main" id="{4CCB830A-E385-438D-8941-DB629B77DD61}"/>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851150" y="2501900"/>
            <a:ext cx="6489700" cy="185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61797596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Pause slide MOL on cyan">
    <p:spTree>
      <p:nvGrpSpPr>
        <p:cNvPr id="1" name=""/>
        <p:cNvGrpSpPr/>
        <p:nvPr/>
      </p:nvGrpSpPr>
      <p:grpSpPr>
        <a:xfrm>
          <a:off x="0" y="0"/>
          <a:ext cx="0" cy="0"/>
          <a:chOff x="0" y="0"/>
          <a:chExt cx="0" cy="0"/>
        </a:xfrm>
      </p:grpSpPr>
      <p:pic>
        <p:nvPicPr>
          <p:cNvPr id="2" name="Picture 3">
            <a:extLst>
              <a:ext uri="{FF2B5EF4-FFF2-40B4-BE49-F238E27FC236}">
                <a16:creationId xmlns:a16="http://schemas.microsoft.com/office/drawing/2014/main" id="{9C72E7E1-9B6A-4EEB-AABE-470CA06190F1}"/>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851150" y="2501900"/>
            <a:ext cx="6489700" cy="185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48449332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Title MOL on white">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4B4C6D49-4C69-4814-8562-29575231B073}"/>
              </a:ext>
            </a:extLst>
          </p:cNvPr>
          <p:cNvSpPr/>
          <p:nvPr userDrawn="1"/>
        </p:nvSpPr>
        <p:spPr bwMode="gray">
          <a:xfrm>
            <a:off x="0" y="0"/>
            <a:ext cx="12192000" cy="1082675"/>
          </a:xfrm>
          <a:prstGeom prst="rect">
            <a:avLst/>
          </a:prstGeom>
          <a:solidFill>
            <a:schemeClr val="bg1"/>
          </a:solidFill>
          <a:ln w="9525">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300"/>
              </a:spcBef>
              <a:spcAft>
                <a:spcPts val="0"/>
              </a:spcAft>
              <a:buFont typeface="Courier New" pitchFamily="49" charset="0"/>
              <a:buNone/>
              <a:defRPr/>
            </a:pPr>
            <a:endParaRPr lang="en-GB" sz="1600">
              <a:solidFill>
                <a:schemeClr val="tx1"/>
              </a:solidFill>
              <a:cs typeface="Arial" pitchFamily="34" charset="0"/>
            </a:endParaRPr>
          </a:p>
        </p:txBody>
      </p:sp>
      <p:pic>
        <p:nvPicPr>
          <p:cNvPr id="9" name="Picture 5">
            <a:extLst>
              <a:ext uri="{FF2B5EF4-FFF2-40B4-BE49-F238E27FC236}">
                <a16:creationId xmlns:a16="http://schemas.microsoft.com/office/drawing/2014/main" id="{04FEB3EA-E319-4899-81B8-F87BD5FECCDD}"/>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4405313" y="63500"/>
            <a:ext cx="3381375" cy="966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Picture Placeholder 5"/>
          <p:cNvSpPr>
            <a:spLocks noGrp="1"/>
          </p:cNvSpPr>
          <p:nvPr>
            <p:ph type="pic" sz="quarter" idx="11"/>
          </p:nvPr>
        </p:nvSpPr>
        <p:spPr>
          <a:xfrm>
            <a:off x="0" y="1083363"/>
            <a:ext cx="12192000" cy="5774638"/>
          </a:xfrm>
          <a:solidFill>
            <a:schemeClr val="bg2">
              <a:lumMod val="95000"/>
            </a:schemeClr>
          </a:solidFill>
        </p:spPr>
        <p:txBody>
          <a:bodyPr lIns="0" anchor="ctr">
            <a:noAutofit/>
          </a:bodyPr>
          <a:lstStyle>
            <a:lvl1pPr>
              <a:defRPr lang="en-GB" dirty="0">
                <a:solidFill>
                  <a:schemeClr val="bg1"/>
                </a:solidFill>
              </a:defRPr>
            </a:lvl1pPr>
          </a:lstStyle>
          <a:p>
            <a:pPr lvl="0"/>
            <a:r>
              <a:rPr lang="en-US" noProof="0"/>
              <a:t>Click icon to add picture</a:t>
            </a:r>
            <a:endParaRPr lang="en-GB" noProof="0"/>
          </a:p>
        </p:txBody>
      </p:sp>
      <p:sp>
        <p:nvSpPr>
          <p:cNvPr id="19" name="Title 1"/>
          <p:cNvSpPr>
            <a:spLocks noGrp="1"/>
          </p:cNvSpPr>
          <p:nvPr>
            <p:ph type="ctrTitle"/>
          </p:nvPr>
        </p:nvSpPr>
        <p:spPr>
          <a:xfrm>
            <a:off x="896938" y="2026975"/>
            <a:ext cx="9027271" cy="657115"/>
          </a:xfrm>
          <a:prstGeom prst="rect">
            <a:avLst/>
          </a:prstGeom>
        </p:spPr>
        <p:txBody>
          <a:bodyPr tIns="36000" rIns="36000" bIns="36000" anchor="b">
            <a:noAutofit/>
          </a:bodyPr>
          <a:lstStyle>
            <a:lvl1pPr algn="l">
              <a:defRPr sz="4200" b="1" cap="none" baseline="0">
                <a:solidFill>
                  <a:schemeClr val="bg1"/>
                </a:solidFill>
                <a:latin typeface="Arial" panose="020B0604020202020204" pitchFamily="34" charset="0"/>
                <a:cs typeface="Arial" panose="020B0604020202020204" pitchFamily="34" charset="0"/>
              </a:defRPr>
            </a:lvl1pPr>
          </a:lstStyle>
          <a:p>
            <a:r>
              <a:rPr lang="en-US"/>
              <a:t>Click to edit Master title style</a:t>
            </a:r>
            <a:endParaRPr lang="en-GB"/>
          </a:p>
        </p:txBody>
      </p:sp>
      <p:sp>
        <p:nvSpPr>
          <p:cNvPr id="20" name="Subtitle 2"/>
          <p:cNvSpPr>
            <a:spLocks noGrp="1"/>
          </p:cNvSpPr>
          <p:nvPr>
            <p:ph type="subTitle" idx="1"/>
          </p:nvPr>
        </p:nvSpPr>
        <p:spPr>
          <a:xfrm>
            <a:off x="896938" y="2735179"/>
            <a:ext cx="9027271" cy="329002"/>
          </a:xfrm>
          <a:prstGeom prst="rect">
            <a:avLst/>
          </a:prstGeom>
        </p:spPr>
        <p:txBody>
          <a:bodyPr lIns="0" tIns="36000" rIns="36000" bIns="36000">
            <a:noAutofit/>
          </a:bodyPr>
          <a:lstStyle>
            <a:lvl1pPr marL="0" indent="0" algn="l">
              <a:lnSpc>
                <a:spcPct val="90000"/>
              </a:lnSpc>
              <a:buNone/>
              <a:defRPr sz="1800" b="0" cap="none" baseline="0">
                <a:solidFill>
                  <a:schemeClr val="bg1"/>
                </a:solidFill>
                <a:latin typeface="Arial" panose="020B0604020202020204" pitchFamily="34" charset="0"/>
                <a:cs typeface="Arial" panose="020B0604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7" name="Text Placeholder 24"/>
          <p:cNvSpPr>
            <a:spLocks noGrp="1"/>
          </p:cNvSpPr>
          <p:nvPr>
            <p:ph type="body" sz="quarter" idx="10"/>
          </p:nvPr>
        </p:nvSpPr>
        <p:spPr>
          <a:xfrm>
            <a:off x="896938" y="3281429"/>
            <a:ext cx="9027271" cy="329002"/>
          </a:xfrm>
        </p:spPr>
        <p:txBody>
          <a:bodyPr lIns="0" tIns="0" rIns="0" bIns="0">
            <a:noAutofit/>
          </a:bodyPr>
          <a:lstStyle>
            <a:lvl1pPr marL="0" indent="0" algn="l">
              <a:tabLst/>
              <a:defRPr sz="1400" cap="none" baseline="0">
                <a:solidFill>
                  <a:schemeClr val="bg1"/>
                </a:solidFill>
              </a:defRPr>
            </a:lvl1pPr>
            <a:lvl2pPr marL="0" indent="0">
              <a:tabLst/>
              <a:defRPr/>
            </a:lvl2pPr>
            <a:lvl3pPr marL="0" indent="0">
              <a:tabLst/>
              <a:defRPr/>
            </a:lvl3pPr>
            <a:lvl4pPr marL="0" indent="0">
              <a:tabLst/>
              <a:defRPr/>
            </a:lvl4pPr>
            <a:lvl5pPr marL="0" indent="0">
              <a:tabLst/>
              <a:defRPr/>
            </a:lvl5pPr>
          </a:lstStyle>
          <a:p>
            <a:pPr lvl="0"/>
            <a:r>
              <a:rPr lang="en-US"/>
              <a:t>Edit Master text styles</a:t>
            </a:r>
          </a:p>
        </p:txBody>
      </p:sp>
    </p:spTree>
    <p:extLst>
      <p:ext uri="{BB962C8B-B14F-4D97-AF65-F5344CB8AC3E}">
        <p14:creationId xmlns:p14="http://schemas.microsoft.com/office/powerpoint/2010/main" val="2975530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Title white">
    <p:spTree>
      <p:nvGrpSpPr>
        <p:cNvPr id="1" name=""/>
        <p:cNvGrpSpPr/>
        <p:nvPr/>
      </p:nvGrpSpPr>
      <p:grpSpPr>
        <a:xfrm>
          <a:off x="0" y="0"/>
          <a:ext cx="0" cy="0"/>
          <a:chOff x="0" y="0"/>
          <a:chExt cx="0" cy="0"/>
        </a:xfrm>
      </p:grpSpPr>
      <p:pic>
        <p:nvPicPr>
          <p:cNvPr id="5" name="Picture 3">
            <a:extLst>
              <a:ext uri="{FF2B5EF4-FFF2-40B4-BE49-F238E27FC236}">
                <a16:creationId xmlns:a16="http://schemas.microsoft.com/office/drawing/2014/main" id="{1037F439-32EA-4D1E-AE81-0322F923AC4B}"/>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4405313" y="63500"/>
            <a:ext cx="3381375" cy="966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6" name="Straight Connector 5">
            <a:extLst>
              <a:ext uri="{FF2B5EF4-FFF2-40B4-BE49-F238E27FC236}">
                <a16:creationId xmlns:a16="http://schemas.microsoft.com/office/drawing/2014/main" id="{C54C108F-6035-43E7-A9FA-ED7F4A1E2180}"/>
              </a:ext>
            </a:extLst>
          </p:cNvPr>
          <p:cNvCxnSpPr>
            <a:cxnSpLocks/>
          </p:cNvCxnSpPr>
          <p:nvPr userDrawn="1"/>
        </p:nvCxnSpPr>
        <p:spPr>
          <a:xfrm>
            <a:off x="906463" y="1082675"/>
            <a:ext cx="10393362" cy="0"/>
          </a:xfrm>
          <a:prstGeom prst="line">
            <a:avLst/>
          </a:prstGeom>
          <a:ln w="12700">
            <a:solidFill>
              <a:schemeClr val="tx2"/>
            </a:solidFill>
            <a:tailEnd type="none"/>
          </a:ln>
        </p:spPr>
        <p:style>
          <a:lnRef idx="1">
            <a:schemeClr val="accent1"/>
          </a:lnRef>
          <a:fillRef idx="0">
            <a:schemeClr val="accent1"/>
          </a:fillRef>
          <a:effectRef idx="0">
            <a:schemeClr val="accent1"/>
          </a:effectRef>
          <a:fontRef idx="minor">
            <a:schemeClr val="tx1"/>
          </a:fontRef>
        </p:style>
      </p:cxnSp>
      <p:sp>
        <p:nvSpPr>
          <p:cNvPr id="19" name="Title 1"/>
          <p:cNvSpPr>
            <a:spLocks noGrp="1"/>
          </p:cNvSpPr>
          <p:nvPr>
            <p:ph type="ctrTitle"/>
          </p:nvPr>
        </p:nvSpPr>
        <p:spPr>
          <a:xfrm>
            <a:off x="896938" y="4506061"/>
            <a:ext cx="9027271" cy="657115"/>
          </a:xfrm>
          <a:prstGeom prst="rect">
            <a:avLst/>
          </a:prstGeom>
        </p:spPr>
        <p:txBody>
          <a:bodyPr tIns="36000" rIns="36000" bIns="36000" anchor="b">
            <a:noAutofit/>
          </a:bodyPr>
          <a:lstStyle>
            <a:lvl1pPr algn="l">
              <a:defRPr sz="4200" b="1" cap="none" baseline="0">
                <a:solidFill>
                  <a:schemeClr val="tx1"/>
                </a:solidFill>
                <a:latin typeface="Arial" panose="020B0604020202020204" pitchFamily="34" charset="0"/>
                <a:cs typeface="Arial" panose="020B0604020202020204" pitchFamily="34" charset="0"/>
              </a:defRPr>
            </a:lvl1pPr>
          </a:lstStyle>
          <a:p>
            <a:r>
              <a:rPr lang="en-US"/>
              <a:t>Click to edit Master title style</a:t>
            </a:r>
            <a:endParaRPr lang="en-GB"/>
          </a:p>
        </p:txBody>
      </p:sp>
      <p:sp>
        <p:nvSpPr>
          <p:cNvPr id="20" name="Subtitle 2"/>
          <p:cNvSpPr>
            <a:spLocks noGrp="1"/>
          </p:cNvSpPr>
          <p:nvPr>
            <p:ph type="subTitle" idx="1"/>
          </p:nvPr>
        </p:nvSpPr>
        <p:spPr>
          <a:xfrm>
            <a:off x="896938" y="5214265"/>
            <a:ext cx="9027271" cy="329002"/>
          </a:xfrm>
          <a:prstGeom prst="rect">
            <a:avLst/>
          </a:prstGeom>
        </p:spPr>
        <p:txBody>
          <a:bodyPr lIns="0" tIns="36000" rIns="36000" bIns="36000">
            <a:noAutofit/>
          </a:bodyPr>
          <a:lstStyle>
            <a:lvl1pPr marL="0" indent="0" algn="l">
              <a:lnSpc>
                <a:spcPct val="90000"/>
              </a:lnSpc>
              <a:buNone/>
              <a:defRPr sz="1800" b="0" cap="none" baseline="0">
                <a:solidFill>
                  <a:schemeClr val="tx1"/>
                </a:solidFill>
                <a:latin typeface="Arial" panose="020B0604020202020204" pitchFamily="34" charset="0"/>
                <a:cs typeface="Arial" panose="020B0604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15" name="Text Placeholder 24"/>
          <p:cNvSpPr>
            <a:spLocks noGrp="1"/>
          </p:cNvSpPr>
          <p:nvPr>
            <p:ph type="body" sz="quarter" idx="13"/>
          </p:nvPr>
        </p:nvSpPr>
        <p:spPr>
          <a:xfrm>
            <a:off x="896938" y="5766091"/>
            <a:ext cx="9027271" cy="329002"/>
          </a:xfrm>
        </p:spPr>
        <p:txBody>
          <a:bodyPr lIns="0" tIns="0" rIns="0" bIns="0">
            <a:noAutofit/>
          </a:bodyPr>
          <a:lstStyle>
            <a:lvl1pPr marL="0" indent="0" algn="l">
              <a:tabLst/>
              <a:defRPr sz="1400" cap="none" baseline="0">
                <a:solidFill>
                  <a:schemeClr val="tx1"/>
                </a:solidFill>
              </a:defRPr>
            </a:lvl1pPr>
            <a:lvl2pPr marL="0" indent="0">
              <a:tabLst/>
              <a:defRPr/>
            </a:lvl2pPr>
            <a:lvl3pPr marL="0" indent="0">
              <a:tabLst/>
              <a:defRPr/>
            </a:lvl3pPr>
            <a:lvl4pPr marL="0" indent="0">
              <a:tabLst/>
              <a:defRPr/>
            </a:lvl4pPr>
            <a:lvl5pPr marL="0" indent="0">
              <a:tabLst/>
              <a:defRPr/>
            </a:lvl5pPr>
          </a:lstStyle>
          <a:p>
            <a:pPr lvl="0"/>
            <a:r>
              <a:rPr lang="en-US"/>
              <a:t>Edit Master text styles</a:t>
            </a:r>
          </a:p>
        </p:txBody>
      </p:sp>
    </p:spTree>
    <p:extLst>
      <p:ext uri="{BB962C8B-B14F-4D97-AF65-F5344CB8AC3E}">
        <p14:creationId xmlns:p14="http://schemas.microsoft.com/office/powerpoint/2010/main" val="226155090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Title pink MOL">
    <p:spTree>
      <p:nvGrpSpPr>
        <p:cNvPr id="1" name=""/>
        <p:cNvGrpSpPr/>
        <p:nvPr/>
      </p:nvGrpSpPr>
      <p:grpSpPr>
        <a:xfrm>
          <a:off x="0" y="0"/>
          <a:ext cx="0" cy="0"/>
          <a:chOff x="0" y="0"/>
          <a:chExt cx="0" cy="0"/>
        </a:xfrm>
      </p:grpSpPr>
      <p:pic>
        <p:nvPicPr>
          <p:cNvPr id="5" name="Picture 3">
            <a:extLst>
              <a:ext uri="{FF2B5EF4-FFF2-40B4-BE49-F238E27FC236}">
                <a16:creationId xmlns:a16="http://schemas.microsoft.com/office/drawing/2014/main" id="{38345578-04AD-4C25-A197-3D49F3B0A2E6}"/>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4405313" y="66675"/>
            <a:ext cx="3381375" cy="966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6" name="Straight Connector 5">
            <a:extLst>
              <a:ext uri="{FF2B5EF4-FFF2-40B4-BE49-F238E27FC236}">
                <a16:creationId xmlns:a16="http://schemas.microsoft.com/office/drawing/2014/main" id="{0E116ACB-2B64-433D-8B87-7B0948A5E89C}"/>
              </a:ext>
            </a:extLst>
          </p:cNvPr>
          <p:cNvCxnSpPr>
            <a:cxnSpLocks/>
          </p:cNvCxnSpPr>
          <p:nvPr userDrawn="1"/>
        </p:nvCxnSpPr>
        <p:spPr>
          <a:xfrm>
            <a:off x="906463" y="1082675"/>
            <a:ext cx="10393362" cy="0"/>
          </a:xfrm>
          <a:prstGeom prst="line">
            <a:avLst/>
          </a:prstGeom>
          <a:ln w="12700">
            <a:solidFill>
              <a:schemeClr val="bg1"/>
            </a:solidFill>
            <a:tailEnd type="none"/>
          </a:ln>
        </p:spPr>
        <p:style>
          <a:lnRef idx="1">
            <a:schemeClr val="accent1"/>
          </a:lnRef>
          <a:fillRef idx="0">
            <a:schemeClr val="accent1"/>
          </a:fillRef>
          <a:effectRef idx="0">
            <a:schemeClr val="accent1"/>
          </a:effectRef>
          <a:fontRef idx="minor">
            <a:schemeClr val="tx1"/>
          </a:fontRef>
        </p:style>
      </p:cxnSp>
      <p:sp>
        <p:nvSpPr>
          <p:cNvPr id="19" name="Title 1"/>
          <p:cNvSpPr>
            <a:spLocks noGrp="1"/>
          </p:cNvSpPr>
          <p:nvPr>
            <p:ph type="ctrTitle"/>
          </p:nvPr>
        </p:nvSpPr>
        <p:spPr>
          <a:xfrm>
            <a:off x="896938" y="4506061"/>
            <a:ext cx="9027271" cy="657115"/>
          </a:xfrm>
          <a:prstGeom prst="rect">
            <a:avLst/>
          </a:prstGeom>
        </p:spPr>
        <p:txBody>
          <a:bodyPr tIns="36000" rIns="36000" bIns="36000" anchor="b">
            <a:noAutofit/>
          </a:bodyPr>
          <a:lstStyle>
            <a:lvl1pPr algn="l">
              <a:defRPr sz="4200" b="1" cap="none" baseline="0">
                <a:solidFill>
                  <a:schemeClr val="bg1"/>
                </a:solidFill>
                <a:latin typeface="Arial" panose="020B0604020202020204" pitchFamily="34" charset="0"/>
                <a:cs typeface="Arial" panose="020B0604020202020204" pitchFamily="34" charset="0"/>
              </a:defRPr>
            </a:lvl1pPr>
          </a:lstStyle>
          <a:p>
            <a:r>
              <a:rPr lang="en-US"/>
              <a:t>Click to edit Master title style</a:t>
            </a:r>
            <a:endParaRPr lang="en-GB"/>
          </a:p>
        </p:txBody>
      </p:sp>
      <p:sp>
        <p:nvSpPr>
          <p:cNvPr id="20" name="Subtitle 2"/>
          <p:cNvSpPr>
            <a:spLocks noGrp="1"/>
          </p:cNvSpPr>
          <p:nvPr>
            <p:ph type="subTitle" idx="1"/>
          </p:nvPr>
        </p:nvSpPr>
        <p:spPr>
          <a:xfrm>
            <a:off x="896938" y="5214265"/>
            <a:ext cx="9027271" cy="329002"/>
          </a:xfrm>
          <a:prstGeom prst="rect">
            <a:avLst/>
          </a:prstGeom>
        </p:spPr>
        <p:txBody>
          <a:bodyPr lIns="0" tIns="36000" rIns="36000" bIns="36000">
            <a:noAutofit/>
          </a:bodyPr>
          <a:lstStyle>
            <a:lvl1pPr marL="0" indent="0" algn="l">
              <a:lnSpc>
                <a:spcPct val="90000"/>
              </a:lnSpc>
              <a:buNone/>
              <a:defRPr sz="1800" b="0" cap="none" baseline="0">
                <a:solidFill>
                  <a:schemeClr val="bg1"/>
                </a:solidFill>
                <a:latin typeface="Arial" panose="020B0604020202020204" pitchFamily="34" charset="0"/>
                <a:cs typeface="Arial" panose="020B0604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15" name="Text Placeholder 24"/>
          <p:cNvSpPr>
            <a:spLocks noGrp="1"/>
          </p:cNvSpPr>
          <p:nvPr>
            <p:ph type="body" sz="quarter" idx="13"/>
          </p:nvPr>
        </p:nvSpPr>
        <p:spPr>
          <a:xfrm>
            <a:off x="896938" y="5766091"/>
            <a:ext cx="9027271" cy="329002"/>
          </a:xfrm>
        </p:spPr>
        <p:txBody>
          <a:bodyPr lIns="0" tIns="0" rIns="0" bIns="0">
            <a:noAutofit/>
          </a:bodyPr>
          <a:lstStyle>
            <a:lvl1pPr marL="0" indent="0" algn="l">
              <a:tabLst/>
              <a:defRPr sz="1400" cap="none" baseline="0">
                <a:solidFill>
                  <a:schemeClr val="bg1"/>
                </a:solidFill>
              </a:defRPr>
            </a:lvl1pPr>
            <a:lvl2pPr marL="0" indent="0">
              <a:tabLst/>
              <a:defRPr/>
            </a:lvl2pPr>
            <a:lvl3pPr marL="0" indent="0">
              <a:tabLst/>
              <a:defRPr/>
            </a:lvl3pPr>
            <a:lvl4pPr marL="0" indent="0">
              <a:tabLst/>
              <a:defRPr/>
            </a:lvl4pPr>
            <a:lvl5pPr marL="0" indent="0">
              <a:tabLst/>
              <a:defRPr/>
            </a:lvl5pPr>
          </a:lstStyle>
          <a:p>
            <a:pPr lvl="0"/>
            <a:r>
              <a:rPr lang="en-US"/>
              <a:t>Edit Master text styles</a:t>
            </a:r>
          </a:p>
        </p:txBody>
      </p:sp>
    </p:spTree>
    <p:extLst>
      <p:ext uri="{BB962C8B-B14F-4D97-AF65-F5344CB8AC3E}">
        <p14:creationId xmlns:p14="http://schemas.microsoft.com/office/powerpoint/2010/main" val="284685108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Title grey MOL">
    <p:spTree>
      <p:nvGrpSpPr>
        <p:cNvPr id="1" name=""/>
        <p:cNvGrpSpPr/>
        <p:nvPr/>
      </p:nvGrpSpPr>
      <p:grpSpPr>
        <a:xfrm>
          <a:off x="0" y="0"/>
          <a:ext cx="0" cy="0"/>
          <a:chOff x="0" y="0"/>
          <a:chExt cx="0" cy="0"/>
        </a:xfrm>
      </p:grpSpPr>
      <p:pic>
        <p:nvPicPr>
          <p:cNvPr id="5" name="Picture 3">
            <a:extLst>
              <a:ext uri="{FF2B5EF4-FFF2-40B4-BE49-F238E27FC236}">
                <a16:creationId xmlns:a16="http://schemas.microsoft.com/office/drawing/2014/main" id="{CCBC957F-B86D-4C7B-A307-012701194AD6}"/>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4405313" y="66675"/>
            <a:ext cx="3381375" cy="966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6" name="Straight Connector 5">
            <a:extLst>
              <a:ext uri="{FF2B5EF4-FFF2-40B4-BE49-F238E27FC236}">
                <a16:creationId xmlns:a16="http://schemas.microsoft.com/office/drawing/2014/main" id="{86E7B0ED-CFF6-42A0-AB56-67702E181D60}"/>
              </a:ext>
            </a:extLst>
          </p:cNvPr>
          <p:cNvCxnSpPr>
            <a:cxnSpLocks/>
          </p:cNvCxnSpPr>
          <p:nvPr userDrawn="1"/>
        </p:nvCxnSpPr>
        <p:spPr>
          <a:xfrm>
            <a:off x="906463" y="1082675"/>
            <a:ext cx="10393362" cy="0"/>
          </a:xfrm>
          <a:prstGeom prst="line">
            <a:avLst/>
          </a:prstGeom>
          <a:ln w="12700">
            <a:solidFill>
              <a:schemeClr val="bg1"/>
            </a:solidFill>
            <a:tailEnd type="none"/>
          </a:ln>
        </p:spPr>
        <p:style>
          <a:lnRef idx="1">
            <a:schemeClr val="accent1"/>
          </a:lnRef>
          <a:fillRef idx="0">
            <a:schemeClr val="accent1"/>
          </a:fillRef>
          <a:effectRef idx="0">
            <a:schemeClr val="accent1"/>
          </a:effectRef>
          <a:fontRef idx="minor">
            <a:schemeClr val="tx1"/>
          </a:fontRef>
        </p:style>
      </p:cxnSp>
      <p:sp>
        <p:nvSpPr>
          <p:cNvPr id="19" name="Title 1"/>
          <p:cNvSpPr>
            <a:spLocks noGrp="1"/>
          </p:cNvSpPr>
          <p:nvPr>
            <p:ph type="ctrTitle"/>
          </p:nvPr>
        </p:nvSpPr>
        <p:spPr>
          <a:xfrm>
            <a:off x="896938" y="4506061"/>
            <a:ext cx="9027271" cy="657115"/>
          </a:xfrm>
          <a:prstGeom prst="rect">
            <a:avLst/>
          </a:prstGeom>
        </p:spPr>
        <p:txBody>
          <a:bodyPr tIns="36000" rIns="36000" bIns="36000" anchor="b">
            <a:noAutofit/>
          </a:bodyPr>
          <a:lstStyle>
            <a:lvl1pPr algn="l">
              <a:defRPr sz="4200" b="1" cap="none" baseline="0">
                <a:solidFill>
                  <a:schemeClr val="bg1"/>
                </a:solidFill>
                <a:latin typeface="Arial" panose="020B0604020202020204" pitchFamily="34" charset="0"/>
                <a:cs typeface="Arial" panose="020B0604020202020204" pitchFamily="34" charset="0"/>
              </a:defRPr>
            </a:lvl1pPr>
          </a:lstStyle>
          <a:p>
            <a:r>
              <a:rPr lang="en-US"/>
              <a:t>Click to edit Master title style</a:t>
            </a:r>
            <a:endParaRPr lang="en-GB"/>
          </a:p>
        </p:txBody>
      </p:sp>
      <p:sp>
        <p:nvSpPr>
          <p:cNvPr id="20" name="Subtitle 2"/>
          <p:cNvSpPr>
            <a:spLocks noGrp="1"/>
          </p:cNvSpPr>
          <p:nvPr>
            <p:ph type="subTitle" idx="1"/>
          </p:nvPr>
        </p:nvSpPr>
        <p:spPr>
          <a:xfrm>
            <a:off x="896938" y="5214265"/>
            <a:ext cx="9027271" cy="329002"/>
          </a:xfrm>
          <a:prstGeom prst="rect">
            <a:avLst/>
          </a:prstGeom>
        </p:spPr>
        <p:txBody>
          <a:bodyPr lIns="0" tIns="36000" rIns="36000" bIns="36000">
            <a:noAutofit/>
          </a:bodyPr>
          <a:lstStyle>
            <a:lvl1pPr marL="0" indent="0" algn="l">
              <a:lnSpc>
                <a:spcPct val="90000"/>
              </a:lnSpc>
              <a:buNone/>
              <a:defRPr sz="1800" b="0" cap="none" baseline="0">
                <a:solidFill>
                  <a:schemeClr val="bg1"/>
                </a:solidFill>
                <a:latin typeface="Arial" panose="020B0604020202020204" pitchFamily="34" charset="0"/>
                <a:cs typeface="Arial" panose="020B0604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15" name="Text Placeholder 24"/>
          <p:cNvSpPr>
            <a:spLocks noGrp="1"/>
          </p:cNvSpPr>
          <p:nvPr>
            <p:ph type="body" sz="quarter" idx="13"/>
          </p:nvPr>
        </p:nvSpPr>
        <p:spPr>
          <a:xfrm>
            <a:off x="896938" y="5766091"/>
            <a:ext cx="9027271" cy="329002"/>
          </a:xfrm>
        </p:spPr>
        <p:txBody>
          <a:bodyPr lIns="0" tIns="0" rIns="0" bIns="0">
            <a:noAutofit/>
          </a:bodyPr>
          <a:lstStyle>
            <a:lvl1pPr marL="0" indent="0" algn="l">
              <a:tabLst/>
              <a:defRPr sz="1400" cap="none" baseline="0">
                <a:solidFill>
                  <a:schemeClr val="bg1"/>
                </a:solidFill>
              </a:defRPr>
            </a:lvl1pPr>
            <a:lvl2pPr marL="0" indent="0">
              <a:tabLst/>
              <a:defRPr/>
            </a:lvl2pPr>
            <a:lvl3pPr marL="0" indent="0">
              <a:tabLst/>
              <a:defRPr/>
            </a:lvl3pPr>
            <a:lvl4pPr marL="0" indent="0">
              <a:tabLst/>
              <a:defRPr/>
            </a:lvl4pPr>
            <a:lvl5pPr marL="0" indent="0">
              <a:tabLst/>
              <a:defRPr/>
            </a:lvl5pPr>
          </a:lstStyle>
          <a:p>
            <a:pPr lvl="0"/>
            <a:r>
              <a:rPr lang="en-US"/>
              <a:t>Edit Master text styles</a:t>
            </a:r>
          </a:p>
        </p:txBody>
      </p:sp>
    </p:spTree>
    <p:extLst>
      <p:ext uri="{BB962C8B-B14F-4D97-AF65-F5344CB8AC3E}">
        <p14:creationId xmlns:p14="http://schemas.microsoft.com/office/powerpoint/2010/main" val="27435684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GB" dirty="0"/>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
        <p:nvSpPr>
          <p:cNvPr id="4" name="Date Placeholder 3"/>
          <p:cNvSpPr>
            <a:spLocks noGrp="1"/>
          </p:cNvSpPr>
          <p:nvPr>
            <p:ph type="dt" sz="half" idx="10"/>
          </p:nvPr>
        </p:nvSpPr>
        <p:spPr/>
        <p:txBody>
          <a:bodyPr/>
          <a:lstStyle/>
          <a:p>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94913845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Title blue MOL">
    <p:spTree>
      <p:nvGrpSpPr>
        <p:cNvPr id="1" name=""/>
        <p:cNvGrpSpPr/>
        <p:nvPr/>
      </p:nvGrpSpPr>
      <p:grpSpPr>
        <a:xfrm>
          <a:off x="0" y="0"/>
          <a:ext cx="0" cy="0"/>
          <a:chOff x="0" y="0"/>
          <a:chExt cx="0" cy="0"/>
        </a:xfrm>
      </p:grpSpPr>
      <p:pic>
        <p:nvPicPr>
          <p:cNvPr id="5" name="Picture 3">
            <a:extLst>
              <a:ext uri="{FF2B5EF4-FFF2-40B4-BE49-F238E27FC236}">
                <a16:creationId xmlns:a16="http://schemas.microsoft.com/office/drawing/2014/main" id="{6880CA09-2B3E-4E19-9995-5BE906840E9B}"/>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4405313" y="66675"/>
            <a:ext cx="3381375" cy="966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6" name="Straight Connector 5">
            <a:extLst>
              <a:ext uri="{FF2B5EF4-FFF2-40B4-BE49-F238E27FC236}">
                <a16:creationId xmlns:a16="http://schemas.microsoft.com/office/drawing/2014/main" id="{3DAEC5D7-4A22-42A6-AD10-58B4347C8AC1}"/>
              </a:ext>
            </a:extLst>
          </p:cNvPr>
          <p:cNvCxnSpPr>
            <a:cxnSpLocks/>
          </p:cNvCxnSpPr>
          <p:nvPr userDrawn="1"/>
        </p:nvCxnSpPr>
        <p:spPr>
          <a:xfrm>
            <a:off x="906463" y="1082675"/>
            <a:ext cx="10393362" cy="0"/>
          </a:xfrm>
          <a:prstGeom prst="line">
            <a:avLst/>
          </a:prstGeom>
          <a:ln w="12700">
            <a:solidFill>
              <a:schemeClr val="bg1"/>
            </a:solidFill>
            <a:tailEnd type="none"/>
          </a:ln>
        </p:spPr>
        <p:style>
          <a:lnRef idx="1">
            <a:schemeClr val="accent1"/>
          </a:lnRef>
          <a:fillRef idx="0">
            <a:schemeClr val="accent1"/>
          </a:fillRef>
          <a:effectRef idx="0">
            <a:schemeClr val="accent1"/>
          </a:effectRef>
          <a:fontRef idx="minor">
            <a:schemeClr val="tx1"/>
          </a:fontRef>
        </p:style>
      </p:cxnSp>
      <p:sp>
        <p:nvSpPr>
          <p:cNvPr id="19" name="Title 1"/>
          <p:cNvSpPr>
            <a:spLocks noGrp="1"/>
          </p:cNvSpPr>
          <p:nvPr>
            <p:ph type="ctrTitle"/>
          </p:nvPr>
        </p:nvSpPr>
        <p:spPr>
          <a:xfrm>
            <a:off x="896938" y="4506061"/>
            <a:ext cx="9027271" cy="657115"/>
          </a:xfrm>
          <a:prstGeom prst="rect">
            <a:avLst/>
          </a:prstGeom>
        </p:spPr>
        <p:txBody>
          <a:bodyPr tIns="36000" rIns="36000" bIns="36000" anchor="b">
            <a:noAutofit/>
          </a:bodyPr>
          <a:lstStyle>
            <a:lvl1pPr algn="l">
              <a:defRPr sz="4200" b="1" cap="none" baseline="0">
                <a:solidFill>
                  <a:schemeClr val="bg1"/>
                </a:solidFill>
                <a:latin typeface="Arial" panose="020B0604020202020204" pitchFamily="34" charset="0"/>
                <a:cs typeface="Arial" panose="020B0604020202020204" pitchFamily="34" charset="0"/>
              </a:defRPr>
            </a:lvl1pPr>
          </a:lstStyle>
          <a:p>
            <a:r>
              <a:rPr lang="en-US"/>
              <a:t>Click to edit Master title style</a:t>
            </a:r>
            <a:endParaRPr lang="en-GB"/>
          </a:p>
        </p:txBody>
      </p:sp>
      <p:sp>
        <p:nvSpPr>
          <p:cNvPr id="20" name="Subtitle 2"/>
          <p:cNvSpPr>
            <a:spLocks noGrp="1"/>
          </p:cNvSpPr>
          <p:nvPr>
            <p:ph type="subTitle" idx="1"/>
          </p:nvPr>
        </p:nvSpPr>
        <p:spPr>
          <a:xfrm>
            <a:off x="896938" y="5214265"/>
            <a:ext cx="9027271" cy="329002"/>
          </a:xfrm>
          <a:prstGeom prst="rect">
            <a:avLst/>
          </a:prstGeom>
        </p:spPr>
        <p:txBody>
          <a:bodyPr lIns="0" tIns="36000" rIns="36000" bIns="36000">
            <a:noAutofit/>
          </a:bodyPr>
          <a:lstStyle>
            <a:lvl1pPr marL="0" indent="0" algn="l">
              <a:lnSpc>
                <a:spcPct val="90000"/>
              </a:lnSpc>
              <a:buNone/>
              <a:defRPr sz="1800" b="0" cap="none" baseline="0">
                <a:solidFill>
                  <a:schemeClr val="bg1"/>
                </a:solidFill>
                <a:latin typeface="Arial" panose="020B0604020202020204" pitchFamily="34" charset="0"/>
                <a:cs typeface="Arial" panose="020B0604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15" name="Text Placeholder 24"/>
          <p:cNvSpPr>
            <a:spLocks noGrp="1"/>
          </p:cNvSpPr>
          <p:nvPr>
            <p:ph type="body" sz="quarter" idx="13"/>
          </p:nvPr>
        </p:nvSpPr>
        <p:spPr>
          <a:xfrm>
            <a:off x="896938" y="5766091"/>
            <a:ext cx="9027271" cy="329002"/>
          </a:xfrm>
        </p:spPr>
        <p:txBody>
          <a:bodyPr lIns="0" tIns="0" rIns="0" bIns="0">
            <a:noAutofit/>
          </a:bodyPr>
          <a:lstStyle>
            <a:lvl1pPr marL="0" indent="0" algn="l">
              <a:tabLst/>
              <a:defRPr sz="1400" cap="none" baseline="0">
                <a:solidFill>
                  <a:schemeClr val="bg1"/>
                </a:solidFill>
              </a:defRPr>
            </a:lvl1pPr>
            <a:lvl2pPr marL="0" indent="0">
              <a:tabLst/>
              <a:defRPr/>
            </a:lvl2pPr>
            <a:lvl3pPr marL="0" indent="0">
              <a:tabLst/>
              <a:defRPr/>
            </a:lvl3pPr>
            <a:lvl4pPr marL="0" indent="0">
              <a:tabLst/>
              <a:defRPr/>
            </a:lvl4pPr>
            <a:lvl5pPr marL="0" indent="0">
              <a:tabLst/>
              <a:defRPr/>
            </a:lvl5pPr>
          </a:lstStyle>
          <a:p>
            <a:pPr lvl="0"/>
            <a:r>
              <a:rPr lang="en-US"/>
              <a:t>Edit Master text styles</a:t>
            </a:r>
          </a:p>
        </p:txBody>
      </p:sp>
    </p:spTree>
    <p:extLst>
      <p:ext uri="{BB962C8B-B14F-4D97-AF65-F5344CB8AC3E}">
        <p14:creationId xmlns:p14="http://schemas.microsoft.com/office/powerpoint/2010/main" val="41853403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Title pic1 MOL">
    <p:spTree>
      <p:nvGrpSpPr>
        <p:cNvPr id="1" name=""/>
        <p:cNvGrpSpPr/>
        <p:nvPr/>
      </p:nvGrpSpPr>
      <p:grpSpPr>
        <a:xfrm>
          <a:off x="0" y="0"/>
          <a:ext cx="0" cy="0"/>
          <a:chOff x="0" y="0"/>
          <a:chExt cx="0" cy="0"/>
        </a:xfrm>
      </p:grpSpPr>
      <p:pic>
        <p:nvPicPr>
          <p:cNvPr id="5" name="Picture 3">
            <a:extLst>
              <a:ext uri="{FF2B5EF4-FFF2-40B4-BE49-F238E27FC236}">
                <a16:creationId xmlns:a16="http://schemas.microsoft.com/office/drawing/2014/main" id="{F23D35F5-C874-4511-B78A-3666E049C3AD}"/>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5">
            <a:extLst>
              <a:ext uri="{FF2B5EF4-FFF2-40B4-BE49-F238E27FC236}">
                <a16:creationId xmlns:a16="http://schemas.microsoft.com/office/drawing/2014/main" id="{4AE9DC56-0700-4CB2-99FE-1693CD2C07A4}"/>
              </a:ext>
            </a:extLst>
          </p:cNvPr>
          <p:cNvPicPr>
            <a:picLocks noChangeAspect="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4405313" y="63500"/>
            <a:ext cx="3381375" cy="966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7" name="Straight Connector 6">
            <a:extLst>
              <a:ext uri="{FF2B5EF4-FFF2-40B4-BE49-F238E27FC236}">
                <a16:creationId xmlns:a16="http://schemas.microsoft.com/office/drawing/2014/main" id="{1C23BAA6-3508-401E-B1CA-9C5257444800}"/>
              </a:ext>
            </a:extLst>
          </p:cNvPr>
          <p:cNvCxnSpPr>
            <a:cxnSpLocks/>
          </p:cNvCxnSpPr>
          <p:nvPr userDrawn="1"/>
        </p:nvCxnSpPr>
        <p:spPr>
          <a:xfrm>
            <a:off x="906463" y="1082675"/>
            <a:ext cx="10393362" cy="0"/>
          </a:xfrm>
          <a:prstGeom prst="line">
            <a:avLst/>
          </a:prstGeom>
          <a:ln w="12700">
            <a:solidFill>
              <a:schemeClr val="tx2"/>
            </a:solidFill>
            <a:tailEnd type="none"/>
          </a:ln>
        </p:spPr>
        <p:style>
          <a:lnRef idx="1">
            <a:schemeClr val="accent1"/>
          </a:lnRef>
          <a:fillRef idx="0">
            <a:schemeClr val="accent1"/>
          </a:fillRef>
          <a:effectRef idx="0">
            <a:schemeClr val="accent1"/>
          </a:effectRef>
          <a:fontRef idx="minor">
            <a:schemeClr val="tx1"/>
          </a:fontRef>
        </p:style>
      </p:cxnSp>
      <p:sp>
        <p:nvSpPr>
          <p:cNvPr id="19" name="Title 1"/>
          <p:cNvSpPr>
            <a:spLocks noGrp="1"/>
          </p:cNvSpPr>
          <p:nvPr>
            <p:ph type="ctrTitle"/>
          </p:nvPr>
        </p:nvSpPr>
        <p:spPr>
          <a:xfrm>
            <a:off x="896938" y="4506061"/>
            <a:ext cx="9027271" cy="657115"/>
          </a:xfrm>
          <a:prstGeom prst="rect">
            <a:avLst/>
          </a:prstGeom>
        </p:spPr>
        <p:txBody>
          <a:bodyPr tIns="36000" rIns="36000" bIns="36000" anchor="b">
            <a:noAutofit/>
          </a:bodyPr>
          <a:lstStyle>
            <a:lvl1pPr algn="l">
              <a:defRPr sz="4200" b="1" cap="none" baseline="0">
                <a:solidFill>
                  <a:schemeClr val="bg1"/>
                </a:solidFill>
                <a:latin typeface="Arial" panose="020B0604020202020204" pitchFamily="34" charset="0"/>
                <a:cs typeface="Arial" panose="020B0604020202020204" pitchFamily="34" charset="0"/>
              </a:defRPr>
            </a:lvl1pPr>
          </a:lstStyle>
          <a:p>
            <a:r>
              <a:rPr lang="en-US"/>
              <a:t>Click to edit Master title style</a:t>
            </a:r>
            <a:endParaRPr lang="en-GB"/>
          </a:p>
        </p:txBody>
      </p:sp>
      <p:sp>
        <p:nvSpPr>
          <p:cNvPr id="20" name="Subtitle 2"/>
          <p:cNvSpPr>
            <a:spLocks noGrp="1"/>
          </p:cNvSpPr>
          <p:nvPr>
            <p:ph type="subTitle" idx="1"/>
          </p:nvPr>
        </p:nvSpPr>
        <p:spPr>
          <a:xfrm>
            <a:off x="896938" y="5214265"/>
            <a:ext cx="9027271" cy="329002"/>
          </a:xfrm>
          <a:prstGeom prst="rect">
            <a:avLst/>
          </a:prstGeom>
        </p:spPr>
        <p:txBody>
          <a:bodyPr lIns="0" tIns="36000" rIns="36000" bIns="36000">
            <a:noAutofit/>
          </a:bodyPr>
          <a:lstStyle>
            <a:lvl1pPr marL="0" indent="0" algn="l">
              <a:lnSpc>
                <a:spcPct val="90000"/>
              </a:lnSpc>
              <a:buNone/>
              <a:defRPr sz="1800" b="0" cap="none" baseline="0">
                <a:solidFill>
                  <a:schemeClr val="bg1"/>
                </a:solidFill>
                <a:latin typeface="Arial" panose="020B0604020202020204" pitchFamily="34" charset="0"/>
                <a:cs typeface="Arial" panose="020B0604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15" name="Text Placeholder 24"/>
          <p:cNvSpPr>
            <a:spLocks noGrp="1"/>
          </p:cNvSpPr>
          <p:nvPr>
            <p:ph type="body" sz="quarter" idx="13"/>
          </p:nvPr>
        </p:nvSpPr>
        <p:spPr>
          <a:xfrm>
            <a:off x="896938" y="5766091"/>
            <a:ext cx="9027271" cy="329002"/>
          </a:xfrm>
        </p:spPr>
        <p:txBody>
          <a:bodyPr lIns="0" tIns="0" rIns="0" bIns="0">
            <a:noAutofit/>
          </a:bodyPr>
          <a:lstStyle>
            <a:lvl1pPr marL="0" indent="0" algn="l">
              <a:tabLst/>
              <a:defRPr sz="1400" cap="none" baseline="0">
                <a:solidFill>
                  <a:schemeClr val="bg1"/>
                </a:solidFill>
              </a:defRPr>
            </a:lvl1pPr>
            <a:lvl2pPr marL="0" indent="0">
              <a:tabLst/>
              <a:defRPr/>
            </a:lvl2pPr>
            <a:lvl3pPr marL="0" indent="0">
              <a:tabLst/>
              <a:defRPr/>
            </a:lvl3pPr>
            <a:lvl4pPr marL="0" indent="0">
              <a:tabLst/>
              <a:defRPr/>
            </a:lvl4pPr>
            <a:lvl5pPr marL="0" indent="0">
              <a:tabLst/>
              <a:defRPr/>
            </a:lvl5pPr>
          </a:lstStyle>
          <a:p>
            <a:pPr lvl="0"/>
            <a:r>
              <a:rPr lang="en-US"/>
              <a:t>Edit Master text styles</a:t>
            </a:r>
          </a:p>
        </p:txBody>
      </p:sp>
    </p:spTree>
    <p:extLst>
      <p:ext uri="{BB962C8B-B14F-4D97-AF65-F5344CB8AC3E}">
        <p14:creationId xmlns:p14="http://schemas.microsoft.com/office/powerpoint/2010/main" val="365717005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Title pic2 MOL">
    <p:spTree>
      <p:nvGrpSpPr>
        <p:cNvPr id="1" name=""/>
        <p:cNvGrpSpPr/>
        <p:nvPr/>
      </p:nvGrpSpPr>
      <p:grpSpPr>
        <a:xfrm>
          <a:off x="0" y="0"/>
          <a:ext cx="0" cy="0"/>
          <a:chOff x="0" y="0"/>
          <a:chExt cx="0" cy="0"/>
        </a:xfrm>
      </p:grpSpPr>
      <p:pic>
        <p:nvPicPr>
          <p:cNvPr id="5" name="Picture 3">
            <a:extLst>
              <a:ext uri="{FF2B5EF4-FFF2-40B4-BE49-F238E27FC236}">
                <a16:creationId xmlns:a16="http://schemas.microsoft.com/office/drawing/2014/main" id="{FD25A49A-2B6E-4551-B690-F68AF219A0B3}"/>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3175"/>
            <a:ext cx="12206288"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Rectangle 5">
            <a:extLst>
              <a:ext uri="{FF2B5EF4-FFF2-40B4-BE49-F238E27FC236}">
                <a16:creationId xmlns:a16="http://schemas.microsoft.com/office/drawing/2014/main" id="{01976623-6ACB-4D6B-8C14-CBE244F12EDE}"/>
              </a:ext>
            </a:extLst>
          </p:cNvPr>
          <p:cNvSpPr/>
          <p:nvPr userDrawn="1"/>
        </p:nvSpPr>
        <p:spPr bwMode="gray">
          <a:xfrm>
            <a:off x="12420600" y="0"/>
            <a:ext cx="887413" cy="1636713"/>
          </a:xfrm>
          <a:prstGeom prst="rect">
            <a:avLst/>
          </a:prstGeom>
          <a:solidFill>
            <a:schemeClr val="accent1"/>
          </a:solidFill>
          <a:ln w="952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300"/>
              </a:spcBef>
              <a:spcAft>
                <a:spcPts val="0"/>
              </a:spcAft>
              <a:buFont typeface="Courier New" pitchFamily="49" charset="0"/>
              <a:buNone/>
              <a:defRPr/>
            </a:pPr>
            <a:r>
              <a:rPr lang="en-GB" sz="1600">
                <a:solidFill>
                  <a:schemeClr val="bg1"/>
                </a:solidFill>
                <a:cs typeface="Arial" pitchFamily="34" charset="0"/>
              </a:rPr>
              <a:t>Update image in slide master mode</a:t>
            </a:r>
          </a:p>
        </p:txBody>
      </p:sp>
      <p:pic>
        <p:nvPicPr>
          <p:cNvPr id="7" name="Picture 6">
            <a:extLst>
              <a:ext uri="{FF2B5EF4-FFF2-40B4-BE49-F238E27FC236}">
                <a16:creationId xmlns:a16="http://schemas.microsoft.com/office/drawing/2014/main" id="{9BB1C650-86AC-4C81-9E9E-173C2BA047C0}"/>
              </a:ext>
            </a:extLst>
          </p:cNvPr>
          <p:cNvPicPr>
            <a:picLocks noChangeAspect="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4405313" y="66675"/>
            <a:ext cx="3381375" cy="966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8" name="Straight Connector 7">
            <a:extLst>
              <a:ext uri="{FF2B5EF4-FFF2-40B4-BE49-F238E27FC236}">
                <a16:creationId xmlns:a16="http://schemas.microsoft.com/office/drawing/2014/main" id="{075DDFBD-14BF-4813-A398-23C2F5F88FFE}"/>
              </a:ext>
            </a:extLst>
          </p:cNvPr>
          <p:cNvCxnSpPr>
            <a:cxnSpLocks/>
          </p:cNvCxnSpPr>
          <p:nvPr userDrawn="1"/>
        </p:nvCxnSpPr>
        <p:spPr>
          <a:xfrm>
            <a:off x="906463" y="1082675"/>
            <a:ext cx="10393362" cy="0"/>
          </a:xfrm>
          <a:prstGeom prst="line">
            <a:avLst/>
          </a:prstGeom>
          <a:ln w="12700">
            <a:solidFill>
              <a:schemeClr val="bg1"/>
            </a:solidFill>
            <a:tailEnd type="none"/>
          </a:ln>
        </p:spPr>
        <p:style>
          <a:lnRef idx="1">
            <a:schemeClr val="accent1"/>
          </a:lnRef>
          <a:fillRef idx="0">
            <a:schemeClr val="accent1"/>
          </a:fillRef>
          <a:effectRef idx="0">
            <a:schemeClr val="accent1"/>
          </a:effectRef>
          <a:fontRef idx="minor">
            <a:schemeClr val="tx1"/>
          </a:fontRef>
        </p:style>
      </p:cxnSp>
      <p:sp>
        <p:nvSpPr>
          <p:cNvPr id="19" name="Title 1"/>
          <p:cNvSpPr>
            <a:spLocks noGrp="1"/>
          </p:cNvSpPr>
          <p:nvPr>
            <p:ph type="ctrTitle"/>
          </p:nvPr>
        </p:nvSpPr>
        <p:spPr>
          <a:xfrm>
            <a:off x="896938" y="4506061"/>
            <a:ext cx="9027271" cy="657115"/>
          </a:xfrm>
          <a:prstGeom prst="rect">
            <a:avLst/>
          </a:prstGeom>
        </p:spPr>
        <p:txBody>
          <a:bodyPr tIns="36000" rIns="36000" bIns="36000" anchor="b">
            <a:noAutofit/>
          </a:bodyPr>
          <a:lstStyle>
            <a:lvl1pPr algn="l">
              <a:defRPr sz="4200" b="1" cap="none" baseline="0">
                <a:solidFill>
                  <a:schemeClr val="bg1"/>
                </a:solidFill>
                <a:latin typeface="Arial" panose="020B0604020202020204" pitchFamily="34" charset="0"/>
                <a:cs typeface="Arial" panose="020B0604020202020204" pitchFamily="34" charset="0"/>
              </a:defRPr>
            </a:lvl1pPr>
          </a:lstStyle>
          <a:p>
            <a:r>
              <a:rPr lang="en-US"/>
              <a:t>Click to edit Master title style</a:t>
            </a:r>
            <a:endParaRPr lang="en-GB"/>
          </a:p>
        </p:txBody>
      </p:sp>
      <p:sp>
        <p:nvSpPr>
          <p:cNvPr id="20" name="Subtitle 2"/>
          <p:cNvSpPr>
            <a:spLocks noGrp="1"/>
          </p:cNvSpPr>
          <p:nvPr>
            <p:ph type="subTitle" idx="1"/>
          </p:nvPr>
        </p:nvSpPr>
        <p:spPr>
          <a:xfrm>
            <a:off x="896938" y="5214265"/>
            <a:ext cx="9027271" cy="329002"/>
          </a:xfrm>
          <a:prstGeom prst="rect">
            <a:avLst/>
          </a:prstGeom>
        </p:spPr>
        <p:txBody>
          <a:bodyPr lIns="0" tIns="36000" rIns="36000" bIns="36000">
            <a:noAutofit/>
          </a:bodyPr>
          <a:lstStyle>
            <a:lvl1pPr marL="0" indent="0" algn="l">
              <a:lnSpc>
                <a:spcPct val="90000"/>
              </a:lnSpc>
              <a:buNone/>
              <a:defRPr sz="1800" b="0" cap="none" baseline="0">
                <a:solidFill>
                  <a:schemeClr val="bg1"/>
                </a:solidFill>
                <a:latin typeface="Arial" panose="020B0604020202020204" pitchFamily="34" charset="0"/>
                <a:cs typeface="Arial" panose="020B0604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15" name="Text Placeholder 24"/>
          <p:cNvSpPr>
            <a:spLocks noGrp="1"/>
          </p:cNvSpPr>
          <p:nvPr>
            <p:ph type="body" sz="quarter" idx="13"/>
          </p:nvPr>
        </p:nvSpPr>
        <p:spPr>
          <a:xfrm>
            <a:off x="896938" y="5766091"/>
            <a:ext cx="9027271" cy="329002"/>
          </a:xfrm>
        </p:spPr>
        <p:txBody>
          <a:bodyPr lIns="0" tIns="0" rIns="0" bIns="0">
            <a:noAutofit/>
          </a:bodyPr>
          <a:lstStyle>
            <a:lvl1pPr marL="0" indent="0" algn="l">
              <a:tabLst/>
              <a:defRPr sz="1400" cap="none" baseline="0">
                <a:solidFill>
                  <a:schemeClr val="bg1"/>
                </a:solidFill>
              </a:defRPr>
            </a:lvl1pPr>
            <a:lvl2pPr marL="0" indent="0">
              <a:tabLst/>
              <a:defRPr/>
            </a:lvl2pPr>
            <a:lvl3pPr marL="0" indent="0">
              <a:tabLst/>
              <a:defRPr/>
            </a:lvl3pPr>
            <a:lvl4pPr marL="0" indent="0">
              <a:tabLst/>
              <a:defRPr/>
            </a:lvl4pPr>
            <a:lvl5pPr marL="0" indent="0">
              <a:tabLst/>
              <a:defRPr/>
            </a:lvl5pPr>
          </a:lstStyle>
          <a:p>
            <a:pPr lvl="0"/>
            <a:r>
              <a:rPr lang="en-US"/>
              <a:t>Edit Master text styles</a:t>
            </a:r>
          </a:p>
        </p:txBody>
      </p:sp>
    </p:spTree>
    <p:extLst>
      <p:ext uri="{BB962C8B-B14F-4D97-AF65-F5344CB8AC3E}">
        <p14:creationId xmlns:p14="http://schemas.microsoft.com/office/powerpoint/2010/main" val="3613866543"/>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Title pic3 MOL">
    <p:spTree>
      <p:nvGrpSpPr>
        <p:cNvPr id="1" name=""/>
        <p:cNvGrpSpPr/>
        <p:nvPr/>
      </p:nvGrpSpPr>
      <p:grpSpPr>
        <a:xfrm>
          <a:off x="0" y="0"/>
          <a:ext cx="0" cy="0"/>
          <a:chOff x="0" y="0"/>
          <a:chExt cx="0" cy="0"/>
        </a:xfrm>
      </p:grpSpPr>
      <p:pic>
        <p:nvPicPr>
          <p:cNvPr id="5" name="Picture 3">
            <a:extLst>
              <a:ext uri="{FF2B5EF4-FFF2-40B4-BE49-F238E27FC236}">
                <a16:creationId xmlns:a16="http://schemas.microsoft.com/office/drawing/2014/main" id="{476FF404-3DE1-4EF5-897F-BAC60CE0EF63}"/>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3175"/>
            <a:ext cx="12192000" cy="6861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Rectangle 5">
            <a:extLst>
              <a:ext uri="{FF2B5EF4-FFF2-40B4-BE49-F238E27FC236}">
                <a16:creationId xmlns:a16="http://schemas.microsoft.com/office/drawing/2014/main" id="{4AF2FB20-0EFB-40FE-B6A6-50805922F323}"/>
              </a:ext>
            </a:extLst>
          </p:cNvPr>
          <p:cNvSpPr/>
          <p:nvPr userDrawn="1"/>
        </p:nvSpPr>
        <p:spPr bwMode="gray">
          <a:xfrm>
            <a:off x="12420600" y="0"/>
            <a:ext cx="887413" cy="1636713"/>
          </a:xfrm>
          <a:prstGeom prst="rect">
            <a:avLst/>
          </a:prstGeom>
          <a:solidFill>
            <a:schemeClr val="accent1"/>
          </a:solidFill>
          <a:ln w="952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300"/>
              </a:spcBef>
              <a:spcAft>
                <a:spcPts val="0"/>
              </a:spcAft>
              <a:buFont typeface="Courier New" pitchFamily="49" charset="0"/>
              <a:buNone/>
              <a:defRPr/>
            </a:pPr>
            <a:r>
              <a:rPr lang="en-GB" sz="1600">
                <a:solidFill>
                  <a:schemeClr val="bg1"/>
                </a:solidFill>
                <a:cs typeface="Arial" pitchFamily="34" charset="0"/>
              </a:rPr>
              <a:t>Update image in slide master mode</a:t>
            </a:r>
          </a:p>
        </p:txBody>
      </p:sp>
      <p:pic>
        <p:nvPicPr>
          <p:cNvPr id="7" name="Picture 6">
            <a:extLst>
              <a:ext uri="{FF2B5EF4-FFF2-40B4-BE49-F238E27FC236}">
                <a16:creationId xmlns:a16="http://schemas.microsoft.com/office/drawing/2014/main" id="{0D18D61A-0779-4D98-BF5E-6121E57ED121}"/>
              </a:ext>
            </a:extLst>
          </p:cNvPr>
          <p:cNvPicPr>
            <a:picLocks noChangeAspect="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4405313" y="66675"/>
            <a:ext cx="3381375" cy="966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8" name="Straight Connector 7">
            <a:extLst>
              <a:ext uri="{FF2B5EF4-FFF2-40B4-BE49-F238E27FC236}">
                <a16:creationId xmlns:a16="http://schemas.microsoft.com/office/drawing/2014/main" id="{0B05FE48-EC39-472A-8B58-1F0BC2462058}"/>
              </a:ext>
            </a:extLst>
          </p:cNvPr>
          <p:cNvCxnSpPr>
            <a:cxnSpLocks/>
          </p:cNvCxnSpPr>
          <p:nvPr userDrawn="1"/>
        </p:nvCxnSpPr>
        <p:spPr>
          <a:xfrm>
            <a:off x="906463" y="1082675"/>
            <a:ext cx="10393362" cy="0"/>
          </a:xfrm>
          <a:prstGeom prst="line">
            <a:avLst/>
          </a:prstGeom>
          <a:ln w="12700">
            <a:solidFill>
              <a:schemeClr val="bg1"/>
            </a:solidFill>
            <a:tailEnd type="none"/>
          </a:ln>
        </p:spPr>
        <p:style>
          <a:lnRef idx="1">
            <a:schemeClr val="accent1"/>
          </a:lnRef>
          <a:fillRef idx="0">
            <a:schemeClr val="accent1"/>
          </a:fillRef>
          <a:effectRef idx="0">
            <a:schemeClr val="accent1"/>
          </a:effectRef>
          <a:fontRef idx="minor">
            <a:schemeClr val="tx1"/>
          </a:fontRef>
        </p:style>
      </p:cxnSp>
      <p:sp>
        <p:nvSpPr>
          <p:cNvPr id="19" name="Title 1"/>
          <p:cNvSpPr>
            <a:spLocks noGrp="1"/>
          </p:cNvSpPr>
          <p:nvPr>
            <p:ph type="ctrTitle"/>
          </p:nvPr>
        </p:nvSpPr>
        <p:spPr>
          <a:xfrm>
            <a:off x="896938" y="4506061"/>
            <a:ext cx="9027271" cy="657115"/>
          </a:xfrm>
          <a:prstGeom prst="rect">
            <a:avLst/>
          </a:prstGeom>
        </p:spPr>
        <p:txBody>
          <a:bodyPr tIns="36000" rIns="36000" bIns="36000" anchor="b">
            <a:noAutofit/>
          </a:bodyPr>
          <a:lstStyle>
            <a:lvl1pPr algn="l">
              <a:defRPr sz="4200" b="1" cap="none" baseline="0">
                <a:solidFill>
                  <a:schemeClr val="bg1"/>
                </a:solidFill>
                <a:latin typeface="Arial" panose="020B0604020202020204" pitchFamily="34" charset="0"/>
                <a:cs typeface="Arial" panose="020B0604020202020204" pitchFamily="34" charset="0"/>
              </a:defRPr>
            </a:lvl1pPr>
          </a:lstStyle>
          <a:p>
            <a:r>
              <a:rPr lang="en-US"/>
              <a:t>Click to edit Master title style</a:t>
            </a:r>
            <a:endParaRPr lang="en-GB"/>
          </a:p>
        </p:txBody>
      </p:sp>
      <p:sp>
        <p:nvSpPr>
          <p:cNvPr id="20" name="Subtitle 2"/>
          <p:cNvSpPr>
            <a:spLocks noGrp="1"/>
          </p:cNvSpPr>
          <p:nvPr>
            <p:ph type="subTitle" idx="1"/>
          </p:nvPr>
        </p:nvSpPr>
        <p:spPr>
          <a:xfrm>
            <a:off x="896938" y="5214265"/>
            <a:ext cx="9027271" cy="329002"/>
          </a:xfrm>
          <a:prstGeom prst="rect">
            <a:avLst/>
          </a:prstGeom>
        </p:spPr>
        <p:txBody>
          <a:bodyPr lIns="0" tIns="36000" rIns="36000" bIns="36000">
            <a:noAutofit/>
          </a:bodyPr>
          <a:lstStyle>
            <a:lvl1pPr marL="0" indent="0" algn="l">
              <a:lnSpc>
                <a:spcPct val="90000"/>
              </a:lnSpc>
              <a:buNone/>
              <a:defRPr sz="1800" b="0" cap="none" baseline="0">
                <a:solidFill>
                  <a:schemeClr val="bg1"/>
                </a:solidFill>
                <a:latin typeface="Arial" panose="020B0604020202020204" pitchFamily="34" charset="0"/>
                <a:cs typeface="Arial" panose="020B0604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15" name="Text Placeholder 24"/>
          <p:cNvSpPr>
            <a:spLocks noGrp="1"/>
          </p:cNvSpPr>
          <p:nvPr>
            <p:ph type="body" sz="quarter" idx="13"/>
          </p:nvPr>
        </p:nvSpPr>
        <p:spPr>
          <a:xfrm>
            <a:off x="896938" y="5766091"/>
            <a:ext cx="9027271" cy="329002"/>
          </a:xfrm>
        </p:spPr>
        <p:txBody>
          <a:bodyPr lIns="0" tIns="0" rIns="0" bIns="0">
            <a:noAutofit/>
          </a:bodyPr>
          <a:lstStyle>
            <a:lvl1pPr marL="0" indent="0" algn="l">
              <a:tabLst/>
              <a:defRPr sz="1400" cap="none" baseline="0">
                <a:solidFill>
                  <a:schemeClr val="bg1"/>
                </a:solidFill>
              </a:defRPr>
            </a:lvl1pPr>
            <a:lvl2pPr marL="0" indent="0">
              <a:tabLst/>
              <a:defRPr/>
            </a:lvl2pPr>
            <a:lvl3pPr marL="0" indent="0">
              <a:tabLst/>
              <a:defRPr/>
            </a:lvl3pPr>
            <a:lvl4pPr marL="0" indent="0">
              <a:tabLst/>
              <a:defRPr/>
            </a:lvl4pPr>
            <a:lvl5pPr marL="0" indent="0">
              <a:tabLst/>
              <a:defRPr/>
            </a:lvl5pPr>
          </a:lstStyle>
          <a:p>
            <a:pPr lvl="0"/>
            <a:r>
              <a:rPr lang="en-US"/>
              <a:t>Edit Master text styles</a:t>
            </a:r>
          </a:p>
        </p:txBody>
      </p:sp>
    </p:spTree>
    <p:extLst>
      <p:ext uri="{BB962C8B-B14F-4D97-AF65-F5344CB8AC3E}">
        <p14:creationId xmlns:p14="http://schemas.microsoft.com/office/powerpoint/2010/main" val="53362264"/>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Agenda MOL">
    <p:spTree>
      <p:nvGrpSpPr>
        <p:cNvPr id="1" name=""/>
        <p:cNvGrpSpPr/>
        <p:nvPr/>
      </p:nvGrpSpPr>
      <p:grpSpPr>
        <a:xfrm>
          <a:off x="0" y="0"/>
          <a:ext cx="0" cy="0"/>
          <a:chOff x="0" y="0"/>
          <a:chExt cx="0" cy="0"/>
        </a:xfrm>
      </p:grpSpPr>
      <p:cxnSp>
        <p:nvCxnSpPr>
          <p:cNvPr id="3" name="Straight Connector 2">
            <a:extLst>
              <a:ext uri="{FF2B5EF4-FFF2-40B4-BE49-F238E27FC236}">
                <a16:creationId xmlns:a16="http://schemas.microsoft.com/office/drawing/2014/main" id="{4EED80B9-E622-4CE3-91A4-C4ADA03E63FC}"/>
              </a:ext>
            </a:extLst>
          </p:cNvPr>
          <p:cNvCxnSpPr>
            <a:cxnSpLocks/>
          </p:cNvCxnSpPr>
          <p:nvPr userDrawn="1"/>
        </p:nvCxnSpPr>
        <p:spPr>
          <a:xfrm>
            <a:off x="906463" y="2281238"/>
            <a:ext cx="10393362" cy="0"/>
          </a:xfrm>
          <a:prstGeom prst="line">
            <a:avLst/>
          </a:prstGeom>
          <a:ln w="12700">
            <a:solidFill>
              <a:schemeClr val="tx1"/>
            </a:solidFill>
            <a:tailEnd type="none"/>
          </a:ln>
        </p:spPr>
        <p:style>
          <a:lnRef idx="1">
            <a:schemeClr val="accent1"/>
          </a:lnRef>
          <a:fillRef idx="0">
            <a:schemeClr val="accent1"/>
          </a:fillRef>
          <a:effectRef idx="0">
            <a:schemeClr val="accent1"/>
          </a:effectRef>
          <a:fontRef idx="minor">
            <a:schemeClr val="tx1"/>
          </a:fontRef>
        </p:style>
      </p:cxnSp>
      <p:cxnSp>
        <p:nvCxnSpPr>
          <p:cNvPr id="4" name="Straight Connector 3">
            <a:extLst>
              <a:ext uri="{FF2B5EF4-FFF2-40B4-BE49-F238E27FC236}">
                <a16:creationId xmlns:a16="http://schemas.microsoft.com/office/drawing/2014/main" id="{498B1031-2B42-4641-9B6A-74B3B12AF424}"/>
              </a:ext>
            </a:extLst>
          </p:cNvPr>
          <p:cNvCxnSpPr>
            <a:cxnSpLocks/>
          </p:cNvCxnSpPr>
          <p:nvPr userDrawn="1"/>
        </p:nvCxnSpPr>
        <p:spPr>
          <a:xfrm>
            <a:off x="906463" y="6229350"/>
            <a:ext cx="10393362" cy="0"/>
          </a:xfrm>
          <a:prstGeom prst="line">
            <a:avLst/>
          </a:prstGeom>
          <a:ln w="12700">
            <a:solidFill>
              <a:schemeClr val="tx1"/>
            </a:solidFill>
            <a:tailEnd type="none"/>
          </a:ln>
        </p:spPr>
        <p:style>
          <a:lnRef idx="1">
            <a:schemeClr val="accent1"/>
          </a:lnRef>
          <a:fillRef idx="0">
            <a:schemeClr val="accent1"/>
          </a:fillRef>
          <a:effectRef idx="0">
            <a:schemeClr val="accent1"/>
          </a:effectRef>
          <a:fontRef idx="minor">
            <a:schemeClr val="tx1"/>
          </a:fontRef>
        </p:style>
      </p:cxnSp>
      <p:sp>
        <p:nvSpPr>
          <p:cNvPr id="5" name="TextBox 4">
            <a:extLst>
              <a:ext uri="{FF2B5EF4-FFF2-40B4-BE49-F238E27FC236}">
                <a16:creationId xmlns:a16="http://schemas.microsoft.com/office/drawing/2014/main" id="{9EBEBC97-806D-4AFF-86FF-AEFA76A832A2}"/>
              </a:ext>
            </a:extLst>
          </p:cNvPr>
          <p:cNvSpPr txBox="1">
            <a:spLocks noChangeArrowheads="1"/>
          </p:cNvSpPr>
          <p:nvPr userDrawn="1"/>
        </p:nvSpPr>
        <p:spPr bwMode="auto">
          <a:xfrm>
            <a:off x="6651625" y="6467475"/>
            <a:ext cx="4668838" cy="215900"/>
          </a:xfrm>
          <a:prstGeom prst="rect">
            <a:avLst/>
          </a:prstGeom>
          <a:noFill/>
          <a:ln>
            <a:noFill/>
          </a:ln>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eaLnBrk="1" hangingPunct="1">
              <a:defRPr/>
            </a:pPr>
            <a:fld id="{6DF7C96C-07CA-4E15-80B9-6E004F0703C4}" type="slidenum">
              <a:rPr lang="en-GB" altLang="en-US" sz="900" b="1" smtClean="0">
                <a:solidFill>
                  <a:schemeClr val="accent1"/>
                </a:solidFill>
                <a:cs typeface="Arial" panose="020B0604020202020204" pitchFamily="34" charset="0"/>
              </a:rPr>
              <a:pPr algn="r" eaLnBrk="1" hangingPunct="1">
                <a:defRPr/>
              </a:pPr>
              <a:t>‹#›</a:t>
            </a:fld>
            <a:endParaRPr lang="en-GB" altLang="en-US" sz="900" b="1">
              <a:solidFill>
                <a:schemeClr val="accent1"/>
              </a:solidFill>
              <a:cs typeface="Arial" panose="020B0604020202020204" pitchFamily="34" charset="0"/>
            </a:endParaRPr>
          </a:p>
        </p:txBody>
      </p:sp>
      <p:sp>
        <p:nvSpPr>
          <p:cNvPr id="6" name="TextBox 5">
            <a:extLst>
              <a:ext uri="{FF2B5EF4-FFF2-40B4-BE49-F238E27FC236}">
                <a16:creationId xmlns:a16="http://schemas.microsoft.com/office/drawing/2014/main" id="{3AC68373-44B3-482F-9833-9CDEF61A274F}"/>
              </a:ext>
            </a:extLst>
          </p:cNvPr>
          <p:cNvSpPr txBox="1">
            <a:spLocks noChangeArrowheads="1"/>
          </p:cNvSpPr>
          <p:nvPr userDrawn="1"/>
        </p:nvSpPr>
        <p:spPr bwMode="auto">
          <a:xfrm>
            <a:off x="889000" y="6467475"/>
            <a:ext cx="4668838" cy="215900"/>
          </a:xfrm>
          <a:prstGeom prst="rect">
            <a:avLst/>
          </a:prstGeom>
          <a:noFill/>
          <a:ln>
            <a:noFill/>
          </a:ln>
        </p:spPr>
        <p:txBody>
          <a:bodyPr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eaLnBrk="1" hangingPunct="1">
              <a:defRPr/>
            </a:pPr>
            <a:r>
              <a:rPr lang="en-GB" altLang="en-US" sz="900">
                <a:solidFill>
                  <a:schemeClr val="tx2"/>
                </a:solidFill>
                <a:cs typeface="Arial" panose="020B0604020202020204" pitchFamily="34" charset="0"/>
              </a:rPr>
              <a:t>MAYOR OF LONDON </a:t>
            </a:r>
            <a:endParaRPr lang="en-GB" altLang="en-US" sz="900" b="1">
              <a:solidFill>
                <a:schemeClr val="accent1"/>
              </a:solidFill>
              <a:cs typeface="Arial" panose="020B0604020202020204" pitchFamily="34" charset="0"/>
            </a:endParaRPr>
          </a:p>
        </p:txBody>
      </p:sp>
      <p:sp>
        <p:nvSpPr>
          <p:cNvPr id="23" name="Title 1"/>
          <p:cNvSpPr>
            <a:spLocks noGrp="1"/>
          </p:cNvSpPr>
          <p:nvPr>
            <p:ph type="ctrTitle"/>
          </p:nvPr>
        </p:nvSpPr>
        <p:spPr>
          <a:xfrm>
            <a:off x="896938" y="1264756"/>
            <a:ext cx="4620284" cy="900523"/>
          </a:xfrm>
          <a:prstGeom prst="rect">
            <a:avLst/>
          </a:prstGeom>
        </p:spPr>
        <p:txBody>
          <a:bodyPr tIns="36000" rIns="36000" bIns="36000" anchor="t">
            <a:noAutofit/>
          </a:bodyPr>
          <a:lstStyle>
            <a:lvl1pPr algn="l">
              <a:defRPr sz="6000" b="1" cap="none" baseline="0">
                <a:solidFill>
                  <a:schemeClr val="tx1"/>
                </a:solidFill>
                <a:latin typeface="Arial" panose="020B0604020202020204" pitchFamily="34" charset="0"/>
                <a:cs typeface="Arial" panose="020B0604020202020204" pitchFamily="34" charset="0"/>
              </a:defRPr>
            </a:lvl1pPr>
          </a:lstStyle>
          <a:p>
            <a:r>
              <a:rPr lang="en-US"/>
              <a:t>Click to edit Master title style</a:t>
            </a:r>
            <a:endParaRPr lang="en-GB"/>
          </a:p>
        </p:txBody>
      </p:sp>
    </p:spTree>
    <p:extLst>
      <p:ext uri="{BB962C8B-B14F-4D97-AF65-F5344CB8AC3E}">
        <p14:creationId xmlns:p14="http://schemas.microsoft.com/office/powerpoint/2010/main" val="2240147947"/>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userDrawn="1">
  <p:cSld name="USE THIS">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2A19ACC3-D837-81E4-BE07-B877624B0364}"/>
              </a:ext>
            </a:extLst>
          </p:cNvPr>
          <p:cNvSpPr>
            <a:spLocks noGrp="1"/>
          </p:cNvSpPr>
          <p:nvPr>
            <p:ph type="title" hasCustomPrompt="1"/>
          </p:nvPr>
        </p:nvSpPr>
        <p:spPr>
          <a:xfrm>
            <a:off x="906463" y="506192"/>
            <a:ext cx="10393362" cy="540000"/>
          </a:xfrm>
        </p:spPr>
        <p:txBody>
          <a:bodyPr anchor="ctr"/>
          <a:lstStyle>
            <a:lvl1pPr>
              <a:defRPr>
                <a:solidFill>
                  <a:srgbClr val="EE266D"/>
                </a:solidFill>
              </a:defRPr>
            </a:lvl1pPr>
          </a:lstStyle>
          <a:p>
            <a:r>
              <a:rPr lang="en-US"/>
              <a:t>Add title</a:t>
            </a:r>
            <a:endParaRPr lang="en-GB"/>
          </a:p>
        </p:txBody>
      </p:sp>
      <p:sp>
        <p:nvSpPr>
          <p:cNvPr id="6" name="Text Placeholder 3">
            <a:extLst>
              <a:ext uri="{FF2B5EF4-FFF2-40B4-BE49-F238E27FC236}">
                <a16:creationId xmlns:a16="http://schemas.microsoft.com/office/drawing/2014/main" id="{F5E3CAA9-75D0-3E29-95C8-2FEB4AFD185B}"/>
              </a:ext>
            </a:extLst>
          </p:cNvPr>
          <p:cNvSpPr>
            <a:spLocks noGrp="1"/>
          </p:cNvSpPr>
          <p:nvPr>
            <p:ph type="body" sz="quarter" idx="10" hasCustomPrompt="1"/>
          </p:nvPr>
        </p:nvSpPr>
        <p:spPr>
          <a:xfrm>
            <a:off x="906463" y="1155943"/>
            <a:ext cx="10393361" cy="267416"/>
          </a:xfrm>
        </p:spPr>
        <p:txBody>
          <a:bodyPr vert="horz" lIns="0" tIns="0" rIns="0" bIns="0" rtlCol="0">
            <a:noAutofit/>
          </a:bodyPr>
          <a:lstStyle>
            <a:lvl1pPr marL="0" indent="0">
              <a:buFont typeface="Arial" panose="020B0604020202020204" pitchFamily="34" charset="0"/>
              <a:buNone/>
              <a:defRPr lang="en-GB" sz="2000" b="1" dirty="0">
                <a:solidFill>
                  <a:srgbClr val="EE266D"/>
                </a:solidFill>
                <a:latin typeface="Arial" panose="020B0604020202020204" pitchFamily="34" charset="0"/>
                <a:cs typeface="Arial" panose="020B0604020202020204" pitchFamily="34" charset="0"/>
              </a:defRPr>
            </a:lvl1pPr>
          </a:lstStyle>
          <a:p>
            <a:pPr marL="228600" lvl="0" indent="-228600">
              <a:lnSpc>
                <a:spcPct val="100000"/>
              </a:lnSpc>
              <a:spcAft>
                <a:spcPts val="0"/>
              </a:spcAft>
            </a:pPr>
            <a:r>
              <a:rPr lang="en-US"/>
              <a:t>Add subtitle</a:t>
            </a:r>
            <a:endParaRPr lang="en-GB"/>
          </a:p>
        </p:txBody>
      </p:sp>
      <p:pic>
        <p:nvPicPr>
          <p:cNvPr id="9" name="Picture 8">
            <a:extLst>
              <a:ext uri="{FF2B5EF4-FFF2-40B4-BE49-F238E27FC236}">
                <a16:creationId xmlns:a16="http://schemas.microsoft.com/office/drawing/2014/main" id="{5AB5BB6A-E516-F58A-184B-E0378D708DDE}"/>
              </a:ext>
            </a:extLst>
          </p:cNvPr>
          <p:cNvPicPr>
            <a:picLocks noChangeAspect="1"/>
          </p:cNvPicPr>
          <p:nvPr userDrawn="1"/>
        </p:nvPicPr>
        <p:blipFill>
          <a:blip r:embed="rId2">
            <a:alphaModFix/>
            <a:extLst>
              <a:ext uri="{28A0092B-C50C-407E-A947-70E740481C1C}">
                <a14:useLocalDpi xmlns:a14="http://schemas.microsoft.com/office/drawing/2010/main" val="0"/>
              </a:ext>
            </a:extLst>
          </a:blip>
          <a:srcRect/>
          <a:stretch>
            <a:fillRect/>
          </a:stretch>
        </p:blipFill>
        <p:spPr bwMode="auto">
          <a:xfrm>
            <a:off x="9708782" y="534632"/>
            <a:ext cx="1576755" cy="483120"/>
          </a:xfrm>
          <a:prstGeom prst="rect">
            <a:avLst/>
          </a:prstGeom>
          <a:noFill/>
          <a:effectLst>
            <a:glow rad="127000">
              <a:schemeClr val="accent1">
                <a:alpha val="0"/>
              </a:schemeClr>
            </a:glow>
            <a:outerShdw blurRad="50800" dist="50800" dir="5400000" algn="ctr" rotWithShape="0">
              <a:srgbClr val="000000">
                <a:alpha val="0"/>
              </a:srgbClr>
            </a:outerShdw>
          </a:effectLst>
        </p:spPr>
      </p:pic>
    </p:spTree>
    <p:extLst>
      <p:ext uri="{BB962C8B-B14F-4D97-AF65-F5344CB8AC3E}">
        <p14:creationId xmlns:p14="http://schemas.microsoft.com/office/powerpoint/2010/main" val="397016701"/>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userDrawn="1">
  <p:cSld name="2_Picture with Caption">
    <p:spTree>
      <p:nvGrpSpPr>
        <p:cNvPr id="1" name=""/>
        <p:cNvGrpSpPr/>
        <p:nvPr/>
      </p:nvGrpSpPr>
      <p:grpSpPr>
        <a:xfrm>
          <a:off x="0" y="0"/>
          <a:ext cx="0" cy="0"/>
          <a:chOff x="0" y="0"/>
          <a:chExt cx="0" cy="0"/>
        </a:xfrm>
      </p:grpSpPr>
      <p:sp>
        <p:nvSpPr>
          <p:cNvPr id="11" name="Content Placeholder 15"/>
          <p:cNvSpPr>
            <a:spLocks noGrp="1"/>
          </p:cNvSpPr>
          <p:nvPr>
            <p:ph sz="quarter" idx="13"/>
          </p:nvPr>
        </p:nvSpPr>
        <p:spPr>
          <a:xfrm>
            <a:off x="457631" y="1204019"/>
            <a:ext cx="9945805" cy="4842820"/>
          </a:xfrm>
          <a:prstGeom prst="rect">
            <a:avLst/>
          </a:prstGeom>
        </p:spPr>
        <p:txBody>
          <a:bodyPr/>
          <a:lstStyle>
            <a:lvl1pPr>
              <a:defRPr sz="2000" b="1">
                <a:solidFill>
                  <a:srgbClr val="1C407E"/>
                </a:solidFill>
              </a:defRPr>
            </a:lvl1pPr>
            <a:lvl2pPr>
              <a:defRPr sz="1800">
                <a:solidFill>
                  <a:srgbClr val="000000"/>
                </a:solidFill>
              </a:defRPr>
            </a:lvl2pPr>
            <a:lvl3pPr>
              <a:defRPr sz="1600">
                <a:solidFill>
                  <a:srgbClr val="000000"/>
                </a:solidFill>
              </a:defRPr>
            </a:lvl3pPr>
            <a:lvl4pPr>
              <a:defRPr sz="1400">
                <a:solidFill>
                  <a:srgbClr val="000000"/>
                </a:solidFill>
              </a:defRPr>
            </a:lvl4pPr>
            <a:lvl5pPr>
              <a:defRPr sz="1200">
                <a:solidFill>
                  <a:srgbClr val="000000"/>
                </a:solidFill>
              </a:defRPr>
            </a:lvl5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12" name="Text Placeholder 2"/>
          <p:cNvSpPr>
            <a:spLocks noGrp="1"/>
          </p:cNvSpPr>
          <p:nvPr>
            <p:ph type="body" sz="quarter" idx="14" hasCustomPrompt="1"/>
          </p:nvPr>
        </p:nvSpPr>
        <p:spPr>
          <a:xfrm>
            <a:off x="350276" y="6278229"/>
            <a:ext cx="6485189" cy="443249"/>
          </a:xfrm>
          <a:prstGeom prst="rect">
            <a:avLst/>
          </a:prstGeom>
        </p:spPr>
        <p:txBody>
          <a:bodyPr vert="horz"/>
          <a:lstStyle>
            <a:lvl1pPr marL="0" indent="0">
              <a:buNone/>
              <a:defRPr sz="1200">
                <a:solidFill>
                  <a:srgbClr val="1C407E"/>
                </a:solidFill>
              </a:defRPr>
            </a:lvl1pPr>
          </a:lstStyle>
          <a:p>
            <a:r>
              <a:rPr lang="en-US"/>
              <a:t>Presentation title</a:t>
            </a:r>
          </a:p>
        </p:txBody>
      </p:sp>
      <p:sp>
        <p:nvSpPr>
          <p:cNvPr id="14" name="Text Placeholder 4"/>
          <p:cNvSpPr>
            <a:spLocks noGrp="1"/>
          </p:cNvSpPr>
          <p:nvPr>
            <p:ph type="body" sz="quarter" idx="16" hasCustomPrompt="1"/>
          </p:nvPr>
        </p:nvSpPr>
        <p:spPr>
          <a:xfrm>
            <a:off x="499316" y="273052"/>
            <a:ext cx="9503667" cy="506739"/>
          </a:xfrm>
          <a:prstGeom prst="rect">
            <a:avLst/>
          </a:prstGeom>
        </p:spPr>
        <p:txBody>
          <a:bodyPr vert="horz"/>
          <a:lstStyle>
            <a:lvl1pPr marL="0" indent="0" algn="l">
              <a:buNone/>
              <a:defRPr sz="2000" b="1">
                <a:solidFill>
                  <a:schemeClr val="accent5"/>
                </a:solidFill>
              </a:defRPr>
            </a:lvl1pPr>
          </a:lstStyle>
          <a:p>
            <a:pPr lvl="0"/>
            <a:r>
              <a:rPr lang="en-GB"/>
              <a:t>Part 4 </a:t>
            </a:r>
            <a:r>
              <a:rPr lang="mr-IN"/>
              <a:t>–</a:t>
            </a:r>
            <a:r>
              <a:rPr lang="en-GB"/>
              <a:t> page title here</a:t>
            </a:r>
            <a:endParaRPr lang="en-US"/>
          </a:p>
        </p:txBody>
      </p:sp>
      <p:cxnSp>
        <p:nvCxnSpPr>
          <p:cNvPr id="8" name="Straight Connector 7">
            <a:extLst>
              <a:ext uri="{FF2B5EF4-FFF2-40B4-BE49-F238E27FC236}">
                <a16:creationId xmlns:a16="http://schemas.microsoft.com/office/drawing/2014/main" id="{5B004724-884D-4FA1-97AC-5B4217A391BF}"/>
              </a:ext>
            </a:extLst>
          </p:cNvPr>
          <p:cNvCxnSpPr>
            <a:cxnSpLocks/>
          </p:cNvCxnSpPr>
          <p:nvPr userDrawn="1"/>
        </p:nvCxnSpPr>
        <p:spPr>
          <a:xfrm>
            <a:off x="457628" y="779789"/>
            <a:ext cx="11243141" cy="0"/>
          </a:xfrm>
          <a:prstGeom prst="line">
            <a:avLst/>
          </a:prstGeom>
          <a:ln>
            <a:solidFill>
              <a:schemeClr val="accent5"/>
            </a:solidFill>
          </a:ln>
        </p:spPr>
        <p:style>
          <a:lnRef idx="1">
            <a:schemeClr val="dk1"/>
          </a:lnRef>
          <a:fillRef idx="0">
            <a:schemeClr val="dk1"/>
          </a:fillRef>
          <a:effectRef idx="0">
            <a:schemeClr val="dk1"/>
          </a:effectRef>
          <a:fontRef idx="minor">
            <a:schemeClr val="tx1"/>
          </a:fontRef>
        </p:style>
      </p:cxnSp>
      <p:pic>
        <p:nvPicPr>
          <p:cNvPr id="7" name="Picture 6">
            <a:extLst>
              <a:ext uri="{FF2B5EF4-FFF2-40B4-BE49-F238E27FC236}">
                <a16:creationId xmlns:a16="http://schemas.microsoft.com/office/drawing/2014/main" id="{0BEA12B5-A04E-44CE-9C5D-AF005EF1F3C8}"/>
              </a:ext>
            </a:extLst>
          </p:cNvPr>
          <p:cNvPicPr>
            <a:picLocks noChangeAspect="1"/>
          </p:cNvPicPr>
          <p:nvPr userDrawn="1"/>
        </p:nvPicPr>
        <p:blipFill>
          <a:blip r:embed="rId2" cstate="email">
            <a:extLst>
              <a:ext uri="{BEBA8EAE-BF5A-486C-A8C5-ECC9F3942E4B}">
                <a14:imgProps xmlns:a14="http://schemas.microsoft.com/office/drawing/2010/main">
                  <a14:imgLayer r:embed="rId3">
                    <a14:imgEffect>
                      <a14:colorTemperature colorTemp="7200"/>
                    </a14:imgEffect>
                    <a14:imgEffect>
                      <a14:saturation sat="0"/>
                    </a14:imgEffect>
                    <a14:imgEffect>
                      <a14:brightnessContrast bright="40000" contrast="-40000"/>
                    </a14:imgEffect>
                  </a14:imgLayer>
                </a14:imgProps>
              </a:ext>
              <a:ext uri="{28A0092B-C50C-407E-A947-70E740481C1C}">
                <a14:useLocalDpi xmlns:a14="http://schemas.microsoft.com/office/drawing/2010/main"/>
              </a:ext>
            </a:extLst>
          </a:blip>
          <a:stretch>
            <a:fillRect/>
          </a:stretch>
        </p:blipFill>
        <p:spPr>
          <a:xfrm>
            <a:off x="11338561" y="319431"/>
            <a:ext cx="266007" cy="364987"/>
          </a:xfrm>
          <a:prstGeom prst="rect">
            <a:avLst/>
          </a:prstGeom>
        </p:spPr>
      </p:pic>
    </p:spTree>
    <p:extLst>
      <p:ext uri="{BB962C8B-B14F-4D97-AF65-F5344CB8AC3E}">
        <p14:creationId xmlns:p14="http://schemas.microsoft.com/office/powerpoint/2010/main" val="1208354583"/>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userDrawn="1">
  <p:cSld name="1_Title, subtitle &amp; content">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CDFAFE8B-1D42-460B-875F-B063FE652E28}"/>
              </a:ext>
            </a:extLst>
          </p:cNvPr>
          <p:cNvSpPr>
            <a:spLocks noGrp="1"/>
          </p:cNvSpPr>
          <p:nvPr>
            <p:ph sz="quarter" idx="11" hasCustomPrompt="1"/>
          </p:nvPr>
        </p:nvSpPr>
        <p:spPr>
          <a:xfrm>
            <a:off x="906464" y="1592262"/>
            <a:ext cx="4929257" cy="4265613"/>
          </a:xfrm>
        </p:spPr>
        <p:txBody>
          <a:bodyPr vert="horz" lIns="0" tIns="45720" rIns="91440" bIns="45720" rtlCol="0">
            <a:noAutofit/>
          </a:bodyPr>
          <a:lstStyle>
            <a:lvl1pPr>
              <a:defRPr lang="en-US" dirty="0"/>
            </a:lvl1pPr>
            <a:lvl2pPr>
              <a:defRPr lang="en-US" dirty="0"/>
            </a:lvl2pPr>
            <a:lvl3pPr>
              <a:defRPr lang="en-US" dirty="0"/>
            </a:lvl3pPr>
            <a:lvl4pPr>
              <a:defRPr lang="en-US" dirty="0"/>
            </a:lvl4pPr>
            <a:lvl5pPr>
              <a:defRPr lang="en-GB" dirty="0"/>
            </a:lvl5pPr>
          </a:lstStyle>
          <a:p>
            <a:pPr lvl="0"/>
            <a:r>
              <a:rPr lang="en-US"/>
              <a:t>Add first level body copy</a:t>
            </a:r>
          </a:p>
          <a:p>
            <a:pPr lvl="1"/>
            <a:r>
              <a:rPr lang="en-US"/>
              <a:t>Second level</a:t>
            </a:r>
          </a:p>
          <a:p>
            <a:pPr lvl="2"/>
            <a:r>
              <a:rPr lang="en-US"/>
              <a:t>Third level</a:t>
            </a:r>
          </a:p>
          <a:p>
            <a:pPr lvl="3"/>
            <a:r>
              <a:rPr lang="en-US"/>
              <a:t>Fourth level</a:t>
            </a:r>
          </a:p>
          <a:p>
            <a:pPr lvl="4"/>
            <a:r>
              <a:rPr lang="en-US"/>
              <a:t>Fifth level</a:t>
            </a:r>
            <a:endParaRPr lang="en-GB"/>
          </a:p>
        </p:txBody>
      </p:sp>
      <p:sp>
        <p:nvSpPr>
          <p:cNvPr id="7" name="Title 1">
            <a:extLst>
              <a:ext uri="{FF2B5EF4-FFF2-40B4-BE49-F238E27FC236}">
                <a16:creationId xmlns:a16="http://schemas.microsoft.com/office/drawing/2014/main" id="{B727E0F1-9B20-4935-9C52-A8C66FD41244}"/>
              </a:ext>
            </a:extLst>
          </p:cNvPr>
          <p:cNvSpPr>
            <a:spLocks noGrp="1"/>
          </p:cNvSpPr>
          <p:nvPr>
            <p:ph type="title" hasCustomPrompt="1"/>
          </p:nvPr>
        </p:nvSpPr>
        <p:spPr>
          <a:xfrm>
            <a:off x="906463" y="506192"/>
            <a:ext cx="10393362" cy="540000"/>
          </a:xfrm>
        </p:spPr>
        <p:txBody>
          <a:bodyPr anchor="ctr"/>
          <a:lstStyle>
            <a:lvl1pPr>
              <a:defRPr/>
            </a:lvl1pPr>
          </a:lstStyle>
          <a:p>
            <a:r>
              <a:rPr lang="en-US"/>
              <a:t>Add title</a:t>
            </a:r>
            <a:endParaRPr lang="en-GB"/>
          </a:p>
        </p:txBody>
      </p:sp>
      <p:sp>
        <p:nvSpPr>
          <p:cNvPr id="9" name="Text Placeholder 3">
            <a:extLst>
              <a:ext uri="{FF2B5EF4-FFF2-40B4-BE49-F238E27FC236}">
                <a16:creationId xmlns:a16="http://schemas.microsoft.com/office/drawing/2014/main" id="{B8523848-C9BD-4E15-9DBB-8D5801D4F3DF}"/>
              </a:ext>
            </a:extLst>
          </p:cNvPr>
          <p:cNvSpPr>
            <a:spLocks noGrp="1"/>
          </p:cNvSpPr>
          <p:nvPr>
            <p:ph type="body" sz="quarter" idx="10" hasCustomPrompt="1"/>
          </p:nvPr>
        </p:nvSpPr>
        <p:spPr>
          <a:xfrm>
            <a:off x="906463" y="1155943"/>
            <a:ext cx="10393361" cy="267416"/>
          </a:xfrm>
        </p:spPr>
        <p:txBody>
          <a:bodyPr vert="horz" lIns="0" tIns="0" rIns="0" bIns="0" rtlCol="0">
            <a:noAutofit/>
          </a:bodyPr>
          <a:lstStyle>
            <a:lvl1pPr marL="0" indent="0">
              <a:buFont typeface="Arial" panose="020B0604020202020204" pitchFamily="34" charset="0"/>
              <a:buNone/>
              <a:defRPr lang="en-GB" sz="2000" b="1" dirty="0">
                <a:latin typeface="Arial" panose="020B0604020202020204" pitchFamily="34" charset="0"/>
                <a:cs typeface="Arial" panose="020B0604020202020204" pitchFamily="34" charset="0"/>
              </a:defRPr>
            </a:lvl1pPr>
          </a:lstStyle>
          <a:p>
            <a:pPr marL="228600" lvl="0" indent="-228600">
              <a:lnSpc>
                <a:spcPct val="100000"/>
              </a:lnSpc>
              <a:spcAft>
                <a:spcPts val="0"/>
              </a:spcAft>
            </a:pPr>
            <a:r>
              <a:rPr lang="en-US"/>
              <a:t>Add subtitle</a:t>
            </a:r>
            <a:endParaRPr lang="en-GB"/>
          </a:p>
        </p:txBody>
      </p:sp>
      <p:sp>
        <p:nvSpPr>
          <p:cNvPr id="6" name="Content Placeholder 4">
            <a:extLst>
              <a:ext uri="{FF2B5EF4-FFF2-40B4-BE49-F238E27FC236}">
                <a16:creationId xmlns:a16="http://schemas.microsoft.com/office/drawing/2014/main" id="{3944E09A-1039-416B-8BCD-6EA8163C411D}"/>
              </a:ext>
            </a:extLst>
          </p:cNvPr>
          <p:cNvSpPr>
            <a:spLocks noGrp="1"/>
          </p:cNvSpPr>
          <p:nvPr>
            <p:ph sz="quarter" idx="12" hasCustomPrompt="1"/>
          </p:nvPr>
        </p:nvSpPr>
        <p:spPr>
          <a:xfrm>
            <a:off x="6370568" y="1592262"/>
            <a:ext cx="4929257" cy="4265613"/>
          </a:xfrm>
        </p:spPr>
        <p:txBody>
          <a:bodyPr vert="horz" lIns="0" tIns="45720" rIns="91440" bIns="45720" rtlCol="0">
            <a:noAutofit/>
          </a:bodyPr>
          <a:lstStyle>
            <a:lvl1pPr>
              <a:defRPr lang="en-US" dirty="0"/>
            </a:lvl1pPr>
            <a:lvl2pPr>
              <a:defRPr lang="en-US" dirty="0"/>
            </a:lvl2pPr>
            <a:lvl3pPr>
              <a:defRPr lang="en-US" dirty="0"/>
            </a:lvl3pPr>
            <a:lvl4pPr>
              <a:defRPr lang="en-US" dirty="0"/>
            </a:lvl4pPr>
            <a:lvl5pPr>
              <a:defRPr lang="en-GB" dirty="0"/>
            </a:lvl5pPr>
          </a:lstStyle>
          <a:p>
            <a:pPr lvl="0"/>
            <a:r>
              <a:rPr lang="en-US"/>
              <a:t>Add first level body copy</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160759927"/>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651C63-5FE4-4B0B-72E9-2A0CCB96AFB7}"/>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9BC8B2F2-EE6C-F76F-8A74-8DFD21CB974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8C7FAB44-263E-D412-0E1F-783ECDCBC0B0}"/>
              </a:ext>
            </a:extLst>
          </p:cNvPr>
          <p:cNvSpPr>
            <a:spLocks noGrp="1"/>
          </p:cNvSpPr>
          <p:nvPr>
            <p:ph type="dt" sz="half" idx="10"/>
          </p:nvPr>
        </p:nvSpPr>
        <p:spPr/>
        <p:txBody>
          <a:bodyPr/>
          <a:lstStyle/>
          <a:p>
            <a:endParaRPr lang="en-GB"/>
          </a:p>
        </p:txBody>
      </p:sp>
      <p:sp>
        <p:nvSpPr>
          <p:cNvPr id="5" name="Footer Placeholder 4">
            <a:extLst>
              <a:ext uri="{FF2B5EF4-FFF2-40B4-BE49-F238E27FC236}">
                <a16:creationId xmlns:a16="http://schemas.microsoft.com/office/drawing/2014/main" id="{F95A5ADD-9594-D4D1-48CB-6BAA79DAD887}"/>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6783E10B-85A4-96E1-98E3-2D67DD6B684B}"/>
              </a:ext>
            </a:extLst>
          </p:cNvPr>
          <p:cNvSpPr>
            <a:spLocks noGrp="1"/>
          </p:cNvSpPr>
          <p:nvPr>
            <p:ph type="sldNum" sz="quarter" idx="12"/>
          </p:nvPr>
        </p:nvSpPr>
        <p:spPr/>
        <p:txBody>
          <a:bodyPr/>
          <a:lstStyle/>
          <a:p>
            <a:fld id="{DEF84A7F-2428-4217-A753-7D2BC8D73FBE}" type="slidenum">
              <a:rPr lang="en-GB" smtClean="0"/>
              <a:t>‹#›</a:t>
            </a:fld>
            <a:endParaRPr lang="en-GB"/>
          </a:p>
        </p:txBody>
      </p:sp>
    </p:spTree>
    <p:extLst>
      <p:ext uri="{BB962C8B-B14F-4D97-AF65-F5344CB8AC3E}">
        <p14:creationId xmlns:p14="http://schemas.microsoft.com/office/powerpoint/2010/main" val="3617678458"/>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54B72B-5AC3-61FB-A128-7C3A742773F0}"/>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02391A3A-4485-E892-7942-18E4A1996DAB}"/>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7D9C1A97-16F1-B41A-692A-AD5610C5AC18}"/>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3040005A-B94C-C0AE-A8B8-8E8C24676E58}"/>
              </a:ext>
            </a:extLst>
          </p:cNvPr>
          <p:cNvSpPr>
            <a:spLocks noGrp="1"/>
          </p:cNvSpPr>
          <p:nvPr>
            <p:ph type="dt" sz="half" idx="10"/>
          </p:nvPr>
        </p:nvSpPr>
        <p:spPr/>
        <p:txBody>
          <a:bodyPr/>
          <a:lstStyle/>
          <a:p>
            <a:endParaRPr lang="en-GB"/>
          </a:p>
        </p:txBody>
      </p:sp>
      <p:sp>
        <p:nvSpPr>
          <p:cNvPr id="6" name="Footer Placeholder 5">
            <a:extLst>
              <a:ext uri="{FF2B5EF4-FFF2-40B4-BE49-F238E27FC236}">
                <a16:creationId xmlns:a16="http://schemas.microsoft.com/office/drawing/2014/main" id="{0E481CB6-D30A-9EDF-004C-59A73225910A}"/>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85431BB5-A140-D51E-AE77-04E7F81ACBB8}"/>
              </a:ext>
            </a:extLst>
          </p:cNvPr>
          <p:cNvSpPr>
            <a:spLocks noGrp="1"/>
          </p:cNvSpPr>
          <p:nvPr>
            <p:ph type="sldNum" sz="quarter" idx="12"/>
          </p:nvPr>
        </p:nvSpPr>
        <p:spPr/>
        <p:txBody>
          <a:bodyPr/>
          <a:lstStyle/>
          <a:p>
            <a:fld id="{DEF84A7F-2428-4217-A753-7D2BC8D73FBE}" type="slidenum">
              <a:rPr lang="en-GB" smtClean="0"/>
              <a:t>‹#›</a:t>
            </a:fld>
            <a:endParaRPr lang="en-GB"/>
          </a:p>
        </p:txBody>
      </p:sp>
    </p:spTree>
    <p:extLst>
      <p:ext uri="{BB962C8B-B14F-4D97-AF65-F5344CB8AC3E}">
        <p14:creationId xmlns:p14="http://schemas.microsoft.com/office/powerpoint/2010/main" val="542986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GB"/>
              <a:t>Click to edit Master title style</a:t>
            </a:r>
            <a:endParaRPr lang="en-GB"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2591524520"/>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8A5621C-24D0-4A1B-BDE2-471DE26502E8}"/>
              </a:ext>
            </a:extLst>
          </p:cNvPr>
          <p:cNvSpPr>
            <a:spLocks noGrp="1"/>
          </p:cNvSpPr>
          <p:nvPr>
            <p:ph type="dt" sz="half" idx="10"/>
          </p:nvPr>
        </p:nvSpPr>
        <p:spPr/>
        <p:txBody>
          <a:bodyPr/>
          <a:lstStyle/>
          <a:p>
            <a:endParaRPr lang="en-GB"/>
          </a:p>
        </p:txBody>
      </p:sp>
      <p:sp>
        <p:nvSpPr>
          <p:cNvPr id="3" name="Footer Placeholder 2">
            <a:extLst>
              <a:ext uri="{FF2B5EF4-FFF2-40B4-BE49-F238E27FC236}">
                <a16:creationId xmlns:a16="http://schemas.microsoft.com/office/drawing/2014/main" id="{A0A79C64-30A5-4305-852A-7C5331E12054}"/>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73F6F181-7EC5-495F-AF9D-B85CBEE6E325}"/>
              </a:ext>
            </a:extLst>
          </p:cNvPr>
          <p:cNvSpPr>
            <a:spLocks noGrp="1"/>
          </p:cNvSpPr>
          <p:nvPr>
            <p:ph type="sldNum" sz="quarter" idx="12"/>
          </p:nvPr>
        </p:nvSpPr>
        <p:spPr/>
        <p:txBody>
          <a:bodyPr/>
          <a:lstStyle/>
          <a:p>
            <a:fld id="{5D017797-7FA3-4300-85C0-4E6C4FC0EB09}" type="slidenum">
              <a:rPr lang="en-GB" smtClean="0"/>
              <a:t>‹#›</a:t>
            </a:fld>
            <a:endParaRPr lang="en-GB"/>
          </a:p>
        </p:txBody>
      </p:sp>
    </p:spTree>
    <p:extLst>
      <p:ext uri="{BB962C8B-B14F-4D97-AF65-F5344CB8AC3E}">
        <p14:creationId xmlns:p14="http://schemas.microsoft.com/office/powerpoint/2010/main" val="23462217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GB" dirty="0"/>
          </a:p>
        </p:txBody>
      </p:sp>
      <p:sp>
        <p:nvSpPr>
          <p:cNvPr id="3" name="Content Placeholder 2"/>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
        <p:nvSpPr>
          <p:cNvPr id="4" name="Content Placeholder 3"/>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
        <p:nvSpPr>
          <p:cNvPr id="5" name="Date Placeholder 4"/>
          <p:cNvSpPr>
            <a:spLocks noGrp="1"/>
          </p:cNvSpPr>
          <p:nvPr>
            <p:ph type="dt" sz="half" idx="10"/>
          </p:nvPr>
        </p:nvSpPr>
        <p:spPr/>
        <p:txBody>
          <a:bodyPr/>
          <a:lstStyle/>
          <a:p>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12030920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GB"/>
              <a:t>Click to edit Master title style</a:t>
            </a:r>
            <a:endParaRPr lang="en-GB"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
        <p:nvSpPr>
          <p:cNvPr id="7" name="Date Placeholder 6"/>
          <p:cNvSpPr>
            <a:spLocks noGrp="1"/>
          </p:cNvSpPr>
          <p:nvPr>
            <p:ph type="dt" sz="half" idx="10"/>
          </p:nvPr>
        </p:nvSpPr>
        <p:spPr/>
        <p:txBody>
          <a:bodyPr/>
          <a:lstStyle/>
          <a:p>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37331723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GB" dirty="0"/>
          </a:p>
        </p:txBody>
      </p:sp>
      <p:sp>
        <p:nvSpPr>
          <p:cNvPr id="3" name="Date Placeholder 2"/>
          <p:cNvSpPr>
            <a:spLocks noGrp="1"/>
          </p:cNvSpPr>
          <p:nvPr>
            <p:ph type="dt" sz="half" idx="10"/>
          </p:nvPr>
        </p:nvSpPr>
        <p:spPr/>
        <p:txBody>
          <a:bodyPr/>
          <a:lstStyle/>
          <a:p>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32103125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31463889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GB"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p:cNvSpPr>
            <a:spLocks noGrp="1"/>
          </p:cNvSpPr>
          <p:nvPr>
            <p:ph type="dt" sz="half" idx="10"/>
          </p:nvPr>
        </p:nvSpPr>
        <p:spPr/>
        <p:txBody>
          <a:bodyPr/>
          <a:lstStyle/>
          <a:p>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31718414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GB"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GB"/>
              <a:t>Click icon to add picture</a:t>
            </a:r>
            <a:endParaRPr lang="en-GB"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p:cNvSpPr>
            <a:spLocks noGrp="1"/>
          </p:cNvSpPr>
          <p:nvPr>
            <p:ph type="dt" sz="half" idx="10"/>
          </p:nvPr>
        </p:nvSpPr>
        <p:spPr/>
        <p:txBody>
          <a:bodyPr/>
          <a:lstStyle/>
          <a:p>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17189582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18" Type="http://schemas.openxmlformats.org/officeDocument/2006/relationships/slideLayout" Target="../slideLayouts/slideLayout2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17" Type="http://schemas.openxmlformats.org/officeDocument/2006/relationships/slideLayout" Target="../slideLayouts/slideLayout28.xml"/><Relationship Id="rId2" Type="http://schemas.openxmlformats.org/officeDocument/2006/relationships/slideLayout" Target="../slideLayouts/slideLayout13.xml"/><Relationship Id="rId16" Type="http://schemas.openxmlformats.org/officeDocument/2006/relationships/slideLayout" Target="../slideLayouts/slideLayout27.xml"/><Relationship Id="rId20" Type="http://schemas.openxmlformats.org/officeDocument/2006/relationships/theme" Target="../theme/theme2.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slideLayout" Target="../slideLayouts/slideLayout26.xml"/><Relationship Id="rId10" Type="http://schemas.openxmlformats.org/officeDocument/2006/relationships/slideLayout" Target="../slideLayouts/slideLayout21.xml"/><Relationship Id="rId19" Type="http://schemas.openxmlformats.org/officeDocument/2006/relationships/slideLayout" Target="../slideLayouts/slideLayout30.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slideLayout" Target="../slideLayouts/slideLayout2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endParaRPr lang="en-GB"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30EA680-D336-4FF7-8B7A-9848BB0A1C32}" type="slidenum">
              <a:rPr lang="en-GB" smtClean="0"/>
              <a:t>‹#›</a:t>
            </a:fld>
            <a:endParaRPr lang="en-GB"/>
          </a:p>
        </p:txBody>
      </p:sp>
    </p:spTree>
    <p:extLst>
      <p:ext uri="{BB962C8B-B14F-4D97-AF65-F5344CB8AC3E}">
        <p14:creationId xmlns:p14="http://schemas.microsoft.com/office/powerpoint/2010/main" val="246095407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GB"/>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 name="Text Placeholder 4">
            <a:extLst>
              <a:ext uri="{FF2B5EF4-FFF2-40B4-BE49-F238E27FC236}">
                <a16:creationId xmlns:a16="http://schemas.microsoft.com/office/drawing/2014/main" id="{4F98E7DE-0FBF-4AC1-A87E-8322579A93EA}"/>
              </a:ext>
            </a:extLst>
          </p:cNvPr>
          <p:cNvSpPr>
            <a:spLocks noGrp="1"/>
          </p:cNvSpPr>
          <p:nvPr>
            <p:ph type="body" idx="1"/>
          </p:nvPr>
        </p:nvSpPr>
        <p:spPr>
          <a:xfrm>
            <a:off x="1582738" y="3568700"/>
            <a:ext cx="9026525" cy="439738"/>
          </a:xfrm>
          <a:prstGeom prst="rect">
            <a:avLst/>
          </a:prstGeom>
        </p:spPr>
        <p:txBody>
          <a:bodyPr vert="horz" lIns="91440" tIns="45720" rIns="91440" bIns="45720" rtlCol="0">
            <a:normAutofit/>
          </a:bodyPr>
          <a:lstStyle/>
          <a:p>
            <a:pPr lvl="0"/>
            <a:r>
              <a:rPr lang="en-US"/>
              <a:t>Add first level body copy</a:t>
            </a:r>
            <a:endParaRPr lang="en-GB"/>
          </a:p>
        </p:txBody>
      </p:sp>
      <p:sp>
        <p:nvSpPr>
          <p:cNvPr id="1027" name="Title Placeholder 15">
            <a:extLst>
              <a:ext uri="{FF2B5EF4-FFF2-40B4-BE49-F238E27FC236}">
                <a16:creationId xmlns:a16="http://schemas.microsoft.com/office/drawing/2014/main" id="{AB155733-C2B8-4282-BEEE-002E64304324}"/>
              </a:ext>
            </a:extLst>
          </p:cNvPr>
          <p:cNvSpPr>
            <a:spLocks noGrp="1"/>
          </p:cNvSpPr>
          <p:nvPr>
            <p:ph type="title"/>
          </p:nvPr>
        </p:nvSpPr>
        <p:spPr bwMode="auto">
          <a:xfrm>
            <a:off x="1582738" y="2619375"/>
            <a:ext cx="9026525" cy="809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ctr" anchorCtr="0" compatLnSpc="1">
            <a:prstTxWarp prst="textNoShape">
              <a:avLst/>
            </a:prstTxWarp>
          </a:bodyPr>
          <a:lstStyle/>
          <a:p>
            <a:pPr lvl="0"/>
            <a:r>
              <a:rPr lang="en-US" altLang="en-US"/>
              <a:t>Add title</a:t>
            </a:r>
            <a:endParaRPr lang="en-GB" altLang="en-US"/>
          </a:p>
        </p:txBody>
      </p:sp>
    </p:spTree>
    <p:extLst>
      <p:ext uri="{BB962C8B-B14F-4D97-AF65-F5344CB8AC3E}">
        <p14:creationId xmlns:p14="http://schemas.microsoft.com/office/powerpoint/2010/main" val="1983398840"/>
      </p:ext>
    </p:extLst>
  </p:cSld>
  <p:clrMap bg1="lt1" tx1="dk1" bg2="lt2" tx2="dk2" accent1="accent1" accent2="accent2" accent3="accent3" accent4="accent4" accent5="accent5" accent6="accent6" hlink="hlink" folHlink="folHlink"/>
  <p:sldLayoutIdLst>
    <p:sldLayoutId id="2147483971" r:id="rId1"/>
    <p:sldLayoutId id="2147483674" r:id="rId2"/>
    <p:sldLayoutId id="2147483675" r:id="rId3"/>
    <p:sldLayoutId id="2147483676" r:id="rId4"/>
    <p:sldLayoutId id="2147483960" r:id="rId5"/>
    <p:sldLayoutId id="2147483961" r:id="rId6"/>
    <p:sldLayoutId id="2147483962" r:id="rId7"/>
    <p:sldLayoutId id="2147483963" r:id="rId8"/>
    <p:sldLayoutId id="2147483964" r:id="rId9"/>
    <p:sldLayoutId id="2147483965" r:id="rId10"/>
    <p:sldLayoutId id="2147483967" r:id="rId11"/>
    <p:sldLayoutId id="2147483968" r:id="rId12"/>
    <p:sldLayoutId id="2147483969" r:id="rId13"/>
    <p:sldLayoutId id="2147483791" r:id="rId14"/>
    <p:sldLayoutId id="2147483792" r:id="rId15"/>
    <p:sldLayoutId id="2147483815" r:id="rId16"/>
    <p:sldLayoutId id="2147483816" r:id="rId17"/>
    <p:sldLayoutId id="2147483817" r:id="rId18"/>
    <p:sldLayoutId id="2147483956" r:id="rId19"/>
  </p:sldLayoutIdLst>
  <p:hf hdr="0" dt="0"/>
  <p:txStyles>
    <p:titleStyle>
      <a:lvl1pPr algn="l" rtl="0" eaLnBrk="0" fontAlgn="base" hangingPunct="0">
        <a:lnSpc>
          <a:spcPct val="90000"/>
        </a:lnSpc>
        <a:spcBef>
          <a:spcPct val="0"/>
        </a:spcBef>
        <a:spcAft>
          <a:spcPct val="0"/>
        </a:spcAft>
        <a:defRPr lang="en-GB" sz="4200" b="1" kern="1200" dirty="0">
          <a:solidFill>
            <a:schemeClr val="tx1"/>
          </a:solidFill>
          <a:latin typeface="Arial" panose="020B0604020202020204" pitchFamily="34" charset="0"/>
          <a:ea typeface="+mj-ea"/>
          <a:cs typeface="Arial" panose="020B0604020202020204" pitchFamily="34" charset="0"/>
        </a:defRPr>
      </a:lvl1pPr>
      <a:lvl2pPr algn="l" rtl="0" eaLnBrk="0" fontAlgn="base" hangingPunct="0">
        <a:lnSpc>
          <a:spcPct val="90000"/>
        </a:lnSpc>
        <a:spcBef>
          <a:spcPct val="0"/>
        </a:spcBef>
        <a:spcAft>
          <a:spcPct val="0"/>
        </a:spcAft>
        <a:defRPr sz="4200" b="1">
          <a:solidFill>
            <a:schemeClr val="tx1"/>
          </a:solidFill>
          <a:latin typeface="Arial" panose="020B0604020202020204" pitchFamily="34" charset="0"/>
          <a:cs typeface="Arial" panose="020B0604020202020204" pitchFamily="34" charset="0"/>
        </a:defRPr>
      </a:lvl2pPr>
      <a:lvl3pPr algn="l" rtl="0" eaLnBrk="0" fontAlgn="base" hangingPunct="0">
        <a:lnSpc>
          <a:spcPct val="90000"/>
        </a:lnSpc>
        <a:spcBef>
          <a:spcPct val="0"/>
        </a:spcBef>
        <a:spcAft>
          <a:spcPct val="0"/>
        </a:spcAft>
        <a:defRPr sz="4200" b="1">
          <a:solidFill>
            <a:schemeClr val="tx1"/>
          </a:solidFill>
          <a:latin typeface="Arial" panose="020B0604020202020204" pitchFamily="34" charset="0"/>
          <a:cs typeface="Arial" panose="020B0604020202020204" pitchFamily="34" charset="0"/>
        </a:defRPr>
      </a:lvl3pPr>
      <a:lvl4pPr algn="l" rtl="0" eaLnBrk="0" fontAlgn="base" hangingPunct="0">
        <a:lnSpc>
          <a:spcPct val="90000"/>
        </a:lnSpc>
        <a:spcBef>
          <a:spcPct val="0"/>
        </a:spcBef>
        <a:spcAft>
          <a:spcPct val="0"/>
        </a:spcAft>
        <a:defRPr sz="4200" b="1">
          <a:solidFill>
            <a:schemeClr val="tx1"/>
          </a:solidFill>
          <a:latin typeface="Arial" panose="020B0604020202020204" pitchFamily="34" charset="0"/>
          <a:cs typeface="Arial" panose="020B0604020202020204" pitchFamily="34" charset="0"/>
        </a:defRPr>
      </a:lvl4pPr>
      <a:lvl5pPr algn="l" rtl="0" eaLnBrk="0" fontAlgn="base" hangingPunct="0">
        <a:lnSpc>
          <a:spcPct val="90000"/>
        </a:lnSpc>
        <a:spcBef>
          <a:spcPct val="0"/>
        </a:spcBef>
        <a:spcAft>
          <a:spcPct val="0"/>
        </a:spcAft>
        <a:defRPr sz="4200" b="1">
          <a:solidFill>
            <a:schemeClr val="tx1"/>
          </a:solidFill>
          <a:latin typeface="Arial" panose="020B0604020202020204" pitchFamily="34" charset="0"/>
          <a:cs typeface="Arial" panose="020B0604020202020204" pitchFamily="34" charset="0"/>
        </a:defRPr>
      </a:lvl5pPr>
      <a:lvl6pPr marL="457200" algn="l" rtl="0" fontAlgn="base">
        <a:lnSpc>
          <a:spcPct val="90000"/>
        </a:lnSpc>
        <a:spcBef>
          <a:spcPct val="0"/>
        </a:spcBef>
        <a:spcAft>
          <a:spcPct val="0"/>
        </a:spcAft>
        <a:defRPr sz="4200" b="1">
          <a:solidFill>
            <a:schemeClr val="tx1"/>
          </a:solidFill>
          <a:latin typeface="Arial" panose="020B0604020202020204" pitchFamily="34" charset="0"/>
          <a:cs typeface="Arial" panose="020B0604020202020204" pitchFamily="34" charset="0"/>
        </a:defRPr>
      </a:lvl6pPr>
      <a:lvl7pPr marL="914400" algn="l" rtl="0" fontAlgn="base">
        <a:lnSpc>
          <a:spcPct val="90000"/>
        </a:lnSpc>
        <a:spcBef>
          <a:spcPct val="0"/>
        </a:spcBef>
        <a:spcAft>
          <a:spcPct val="0"/>
        </a:spcAft>
        <a:defRPr sz="4200" b="1">
          <a:solidFill>
            <a:schemeClr val="tx1"/>
          </a:solidFill>
          <a:latin typeface="Arial" panose="020B0604020202020204" pitchFamily="34" charset="0"/>
          <a:cs typeface="Arial" panose="020B0604020202020204" pitchFamily="34" charset="0"/>
        </a:defRPr>
      </a:lvl7pPr>
      <a:lvl8pPr marL="1371600" algn="l" rtl="0" fontAlgn="base">
        <a:lnSpc>
          <a:spcPct val="90000"/>
        </a:lnSpc>
        <a:spcBef>
          <a:spcPct val="0"/>
        </a:spcBef>
        <a:spcAft>
          <a:spcPct val="0"/>
        </a:spcAft>
        <a:defRPr sz="4200" b="1">
          <a:solidFill>
            <a:schemeClr val="tx1"/>
          </a:solidFill>
          <a:latin typeface="Arial" panose="020B0604020202020204" pitchFamily="34" charset="0"/>
          <a:cs typeface="Arial" panose="020B0604020202020204" pitchFamily="34" charset="0"/>
        </a:defRPr>
      </a:lvl8pPr>
      <a:lvl9pPr marL="1828800" algn="l" rtl="0" fontAlgn="base">
        <a:lnSpc>
          <a:spcPct val="90000"/>
        </a:lnSpc>
        <a:spcBef>
          <a:spcPct val="0"/>
        </a:spcBef>
        <a:spcAft>
          <a:spcPct val="0"/>
        </a:spcAft>
        <a:defRPr sz="4200" b="1">
          <a:solidFill>
            <a:schemeClr val="tx1"/>
          </a:solidFill>
          <a:latin typeface="Arial" panose="020B0604020202020204" pitchFamily="34" charset="0"/>
          <a:cs typeface="Arial" panose="020B0604020202020204" pitchFamily="34" charset="0"/>
        </a:defRPr>
      </a:lvl9pPr>
    </p:titleStyle>
    <p:bodyStyle>
      <a:lvl1pPr algn="l" rtl="0" eaLnBrk="0" fontAlgn="base" hangingPunct="0">
        <a:spcBef>
          <a:spcPct val="0"/>
        </a:spcBef>
        <a:spcAft>
          <a:spcPct val="0"/>
        </a:spcAft>
        <a:buFont typeface="Arial" panose="020B0604020202020204" pitchFamily="34" charset="0"/>
        <a:defRPr lang="en-US" kern="1200" cap="all" dirty="0">
          <a:solidFill>
            <a:schemeClr val="tx1"/>
          </a:solidFill>
          <a:latin typeface="Arial" panose="020B0604020202020204" pitchFamily="34" charset="0"/>
          <a:ea typeface="+mn-ea"/>
          <a:cs typeface="Arial" panose="020B0604020202020204" pitchFamily="34" charset="0"/>
        </a:defRPr>
      </a:lvl1pPr>
      <a:lvl2pPr marL="685800" indent="-228600" algn="l" rtl="0" eaLnBrk="0" fontAlgn="base" hangingPunct="0">
        <a:spcBef>
          <a:spcPct val="0"/>
        </a:spcBef>
        <a:spcAft>
          <a:spcPct val="0"/>
        </a:spcAft>
        <a:buFont typeface="Arial" panose="020B0604020202020204" pitchFamily="34" charset="0"/>
        <a:buChar char="•"/>
        <a:defRPr sz="1600" kern="1200">
          <a:solidFill>
            <a:schemeClr val="tx2"/>
          </a:solidFill>
          <a:latin typeface="+mn-lt"/>
          <a:ea typeface="+mn-ea"/>
          <a:cs typeface="Arial" panose="020B0604020202020204" pitchFamily="34" charset="0"/>
        </a:defRPr>
      </a:lvl2pPr>
      <a:lvl3pPr marL="1143000" indent="-228600" algn="l" rtl="0" eaLnBrk="0" fontAlgn="base" hangingPunct="0">
        <a:spcBef>
          <a:spcPct val="0"/>
        </a:spcBef>
        <a:spcAft>
          <a:spcPct val="0"/>
        </a:spcAft>
        <a:buFont typeface="Arial" panose="020B0604020202020204" pitchFamily="34" charset="0"/>
        <a:buChar char="•"/>
        <a:defRPr sz="1600" kern="1200">
          <a:solidFill>
            <a:schemeClr val="tx2"/>
          </a:solidFill>
          <a:latin typeface="+mn-lt"/>
          <a:ea typeface="+mn-ea"/>
          <a:cs typeface="Arial" panose="020B0604020202020204" pitchFamily="34" charset="0"/>
        </a:defRPr>
      </a:lvl3pPr>
      <a:lvl4pPr marL="1600200" indent="-228600" algn="l" rtl="0" eaLnBrk="0" fontAlgn="base" hangingPunct="0">
        <a:spcBef>
          <a:spcPct val="0"/>
        </a:spcBef>
        <a:spcAft>
          <a:spcPct val="0"/>
        </a:spcAft>
        <a:buFont typeface="Arial" panose="020B0604020202020204" pitchFamily="34" charset="0"/>
        <a:buChar char="•"/>
        <a:defRPr sz="1600" kern="1200">
          <a:solidFill>
            <a:schemeClr val="tx2"/>
          </a:solidFill>
          <a:latin typeface="+mn-lt"/>
          <a:ea typeface="+mn-ea"/>
          <a:cs typeface="Arial" panose="020B0604020202020204" pitchFamily="34" charset="0"/>
        </a:defRPr>
      </a:lvl4pPr>
      <a:lvl5pPr marL="2057400" indent="-228600" algn="l" rtl="0" eaLnBrk="0" fontAlgn="base" hangingPunct="0">
        <a:spcBef>
          <a:spcPct val="0"/>
        </a:spcBef>
        <a:spcAft>
          <a:spcPct val="0"/>
        </a:spcAft>
        <a:buFont typeface="Arial" panose="020B0604020202020204" pitchFamily="34" charset="0"/>
        <a:buChar char="•"/>
        <a:defRPr sz="1600" kern="1200">
          <a:solidFill>
            <a:schemeClr val="tx2"/>
          </a:solidFill>
          <a:latin typeface="+mn-lt"/>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8.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8.xml"/></Relationships>
</file>

<file path=ppt/slides/_rels/slide13.xml.rels><?xml version="1.0" encoding="UTF-8" standalone="yes"?>
<Relationships xmlns="http://schemas.openxmlformats.org/package/2006/relationships"><Relationship Id="rId3" Type="http://schemas.openxmlformats.org/officeDocument/2006/relationships/hyperlink" Target="_anchor_3','_com_3" TargetMode="External"/><Relationship Id="rId2" Type="http://schemas.openxmlformats.org/officeDocument/2006/relationships/hyperlink" Target="#_msocom_3"/><Relationship Id="rId1" Type="http://schemas.openxmlformats.org/officeDocument/2006/relationships/slideLayout" Target="../slideLayouts/slideLayout30.xml"/><Relationship Id="rId6" Type="http://schemas.openxmlformats.org/officeDocument/2006/relationships/hyperlink" Target="#_msoanchor_3"/><Relationship Id="rId5" Type="http://schemas.openxmlformats.org/officeDocument/2006/relationships/hyperlink" Target="#_msoanchor_2"/><Relationship Id="rId4" Type="http://schemas.openxmlformats.org/officeDocument/2006/relationships/hyperlink" Target="#_msoanchor_1"/></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FBC45B-E3D2-2068-6016-78B11BBF803A}"/>
              </a:ext>
            </a:extLst>
          </p:cNvPr>
          <p:cNvSpPr>
            <a:spLocks noGrp="1"/>
          </p:cNvSpPr>
          <p:nvPr>
            <p:ph type="title"/>
          </p:nvPr>
        </p:nvSpPr>
        <p:spPr/>
        <p:txBody>
          <a:bodyPr/>
          <a:lstStyle/>
          <a:p>
            <a:r>
              <a:rPr lang="en-GB" sz="2800" dirty="0">
                <a:solidFill>
                  <a:schemeClr val="accent1"/>
                </a:solidFill>
                <a:latin typeface="Arial"/>
                <a:cs typeface="Arial"/>
              </a:rPr>
              <a:t>Identifying and developing a training plan to address the knowledge and skills gap with respect to Health in All Policies across the GLA Group workforce</a:t>
            </a:r>
            <a:br>
              <a:rPr lang="en-GB" sz="2800" dirty="0">
                <a:solidFill>
                  <a:schemeClr val="tx1"/>
                </a:solidFill>
                <a:latin typeface="Arial"/>
                <a:cs typeface="Arial"/>
              </a:rPr>
            </a:br>
            <a:br>
              <a:rPr lang="en-GB" sz="2800" dirty="0">
                <a:solidFill>
                  <a:schemeClr val="tx1"/>
                </a:solidFill>
                <a:latin typeface="Arial"/>
                <a:cs typeface="Arial"/>
              </a:rPr>
            </a:br>
            <a:endParaRPr lang="en-US" sz="2800" dirty="0"/>
          </a:p>
        </p:txBody>
      </p:sp>
      <p:sp>
        <p:nvSpPr>
          <p:cNvPr id="3" name="Content Placeholder 2">
            <a:extLst>
              <a:ext uri="{FF2B5EF4-FFF2-40B4-BE49-F238E27FC236}">
                <a16:creationId xmlns:a16="http://schemas.microsoft.com/office/drawing/2014/main" id="{BB96E169-540B-2D4B-D0CC-C84E939109CB}"/>
              </a:ext>
            </a:extLst>
          </p:cNvPr>
          <p:cNvSpPr>
            <a:spLocks noGrp="1"/>
          </p:cNvSpPr>
          <p:nvPr>
            <p:ph idx="1"/>
          </p:nvPr>
        </p:nvSpPr>
        <p:spPr>
          <a:xfrm>
            <a:off x="1582738" y="3568699"/>
            <a:ext cx="9026525" cy="2737507"/>
          </a:xfrm>
        </p:spPr>
        <p:txBody>
          <a:bodyPr>
            <a:normAutofit/>
          </a:bodyPr>
          <a:lstStyle/>
          <a:p>
            <a:r>
              <a:rPr lang="en-US" b="1" cap="none" dirty="0"/>
              <a:t>Dr Paul Plant and Dr Andrew Rogers</a:t>
            </a:r>
          </a:p>
          <a:p>
            <a:endParaRPr lang="en-US" b="1" cap="none" dirty="0"/>
          </a:p>
          <a:p>
            <a:r>
              <a:rPr lang="en-US" b="1" cap="none" dirty="0"/>
              <a:t>PHAST Associates Meeting 12</a:t>
            </a:r>
            <a:r>
              <a:rPr lang="en-US" b="1" cap="none" baseline="30000" dirty="0"/>
              <a:t>th</a:t>
            </a:r>
            <a:r>
              <a:rPr lang="en-US" b="1" cap="none" dirty="0"/>
              <a:t> March 2024</a:t>
            </a:r>
          </a:p>
          <a:p>
            <a:endParaRPr lang="en-US" b="1" cap="none" dirty="0"/>
          </a:p>
          <a:p>
            <a:endParaRPr lang="en-US" b="1" cap="none" dirty="0"/>
          </a:p>
          <a:p>
            <a:endParaRPr lang="en-US" b="1" cap="none" dirty="0"/>
          </a:p>
          <a:p>
            <a:endParaRPr lang="en-US" b="1" cap="none" dirty="0"/>
          </a:p>
          <a:p>
            <a:endParaRPr lang="en-US" dirty="0"/>
          </a:p>
        </p:txBody>
      </p:sp>
      <p:sp>
        <p:nvSpPr>
          <p:cNvPr id="4" name="Footer Placeholder 3">
            <a:extLst>
              <a:ext uri="{FF2B5EF4-FFF2-40B4-BE49-F238E27FC236}">
                <a16:creationId xmlns:a16="http://schemas.microsoft.com/office/drawing/2014/main" id="{0617E930-7ED7-2681-611F-926C510CF3D9}"/>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E717E600-8C5B-CB70-DADE-145EA4E65DF3}"/>
              </a:ext>
            </a:extLst>
          </p:cNvPr>
          <p:cNvSpPr>
            <a:spLocks noGrp="1"/>
          </p:cNvSpPr>
          <p:nvPr>
            <p:ph type="sldNum" sz="quarter" idx="12"/>
          </p:nvPr>
        </p:nvSpPr>
        <p:spPr/>
        <p:txBody>
          <a:bodyPr/>
          <a:lstStyle/>
          <a:p>
            <a:fld id="{DEF84A7F-2428-4217-A753-7D2BC8D73FBE}" type="slidenum">
              <a:rPr lang="en-GB" smtClean="0"/>
              <a:t>17</a:t>
            </a:fld>
            <a:endParaRPr lang="en-GB"/>
          </a:p>
        </p:txBody>
      </p:sp>
    </p:spTree>
    <p:extLst>
      <p:ext uri="{BB962C8B-B14F-4D97-AF65-F5344CB8AC3E}">
        <p14:creationId xmlns:p14="http://schemas.microsoft.com/office/powerpoint/2010/main" val="423680175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3A3126-6607-4EF6-A314-0094AF9CC72A}"/>
              </a:ext>
            </a:extLst>
          </p:cNvPr>
          <p:cNvSpPr>
            <a:spLocks noGrp="1"/>
          </p:cNvSpPr>
          <p:nvPr>
            <p:ph type="title"/>
          </p:nvPr>
        </p:nvSpPr>
        <p:spPr>
          <a:xfrm>
            <a:off x="404328" y="242596"/>
            <a:ext cx="10515600" cy="791871"/>
          </a:xfrm>
        </p:spPr>
        <p:txBody>
          <a:bodyPr>
            <a:normAutofit/>
          </a:bodyPr>
          <a:lstStyle/>
          <a:p>
            <a:r>
              <a:rPr lang="en-GB" sz="3200" b="1">
                <a:solidFill>
                  <a:srgbClr val="FF0066"/>
                </a:solidFill>
              </a:rPr>
              <a:t>Recommendations of the report</a:t>
            </a:r>
          </a:p>
        </p:txBody>
      </p:sp>
      <p:sp>
        <p:nvSpPr>
          <p:cNvPr id="3" name="Content Placeholder 2">
            <a:extLst>
              <a:ext uri="{FF2B5EF4-FFF2-40B4-BE49-F238E27FC236}">
                <a16:creationId xmlns:a16="http://schemas.microsoft.com/office/drawing/2014/main" id="{77D96947-BA4C-4E87-B45C-DFF401153100}"/>
              </a:ext>
            </a:extLst>
          </p:cNvPr>
          <p:cNvSpPr>
            <a:spLocks noGrp="1"/>
          </p:cNvSpPr>
          <p:nvPr>
            <p:ph sz="half" idx="1"/>
          </p:nvPr>
        </p:nvSpPr>
        <p:spPr>
          <a:xfrm>
            <a:off x="6399244" y="1810041"/>
            <a:ext cx="5181600" cy="3489747"/>
          </a:xfrm>
        </p:spPr>
        <p:txBody>
          <a:bodyPr>
            <a:noAutofit/>
          </a:bodyPr>
          <a:lstStyle/>
          <a:p>
            <a:pPr marL="342900" lvl="0" indent="-342900">
              <a:lnSpc>
                <a:spcPct val="115000"/>
              </a:lnSpc>
              <a:spcBef>
                <a:spcPts val="1200"/>
              </a:spcBef>
              <a:spcAft>
                <a:spcPts val="1000"/>
              </a:spcAft>
              <a:buFont typeface="+mj-lt"/>
              <a:buAutoNum type="romanLcPeriod"/>
            </a:pPr>
            <a:r>
              <a:rPr lang="en-GB" cap="none" dirty="0">
                <a:solidFill>
                  <a:srgbClr val="222222"/>
                </a:solidFill>
                <a:effectLst/>
                <a:ea typeface="Times New Roman" panose="02020603050405020304" pitchFamily="18" charset="0"/>
                <a:cs typeface="Calibri" panose="020F0502020204030204" pitchFamily="34" charset="0"/>
              </a:rPr>
              <a:t>A basic face-to-face short introduction to </a:t>
            </a:r>
            <a:r>
              <a:rPr lang="en-GB" cap="none" dirty="0" err="1">
                <a:solidFill>
                  <a:srgbClr val="222222"/>
                </a:solidFill>
                <a:ea typeface="Times New Roman" panose="02020603050405020304" pitchFamily="18" charset="0"/>
                <a:cs typeface="Calibri" panose="020F0502020204030204" pitchFamily="34" charset="0"/>
              </a:rPr>
              <a:t>HiAP</a:t>
            </a:r>
            <a:r>
              <a:rPr lang="en-GB" cap="none" dirty="0">
                <a:solidFill>
                  <a:srgbClr val="222222"/>
                </a:solidFill>
                <a:effectLst/>
                <a:ea typeface="Times New Roman" panose="02020603050405020304" pitchFamily="18" charset="0"/>
                <a:cs typeface="Calibri" panose="020F0502020204030204" pitchFamily="34" charset="0"/>
              </a:rPr>
              <a:t> [ideally F2F]</a:t>
            </a:r>
            <a:endParaRPr lang="en-GB" cap="none" dirty="0">
              <a:effectLst/>
              <a:ea typeface="Times New Roman" panose="02020603050405020304" pitchFamily="18" charset="0"/>
              <a:cs typeface="Calibri" panose="020F0502020204030204" pitchFamily="34" charset="0"/>
            </a:endParaRPr>
          </a:p>
          <a:p>
            <a:pPr marL="342900" lvl="0" indent="-342900">
              <a:lnSpc>
                <a:spcPct val="115000"/>
              </a:lnSpc>
              <a:spcBef>
                <a:spcPts val="1200"/>
              </a:spcBef>
              <a:spcAft>
                <a:spcPts val="900"/>
              </a:spcAft>
              <a:buFont typeface="+mj-lt"/>
              <a:buAutoNum type="romanLcPeriod"/>
            </a:pPr>
            <a:r>
              <a:rPr lang="en-GB" cap="none" dirty="0">
                <a:solidFill>
                  <a:srgbClr val="222222"/>
                </a:solidFill>
                <a:effectLst/>
                <a:ea typeface="Times New Roman" panose="02020603050405020304" pitchFamily="18" charset="0"/>
                <a:cs typeface="Calibri" panose="020F0502020204030204" pitchFamily="34" charset="0"/>
              </a:rPr>
              <a:t>Two themed sets of materials with content tailored to the needs of each group member and users with different levels of experience and knowledge. The first aimed at understanding drivers to health in </a:t>
            </a:r>
            <a:r>
              <a:rPr lang="en-GB" cap="none" dirty="0">
                <a:solidFill>
                  <a:srgbClr val="222222"/>
                </a:solidFill>
                <a:ea typeface="Times New Roman" panose="02020603050405020304" pitchFamily="18" charset="0"/>
                <a:cs typeface="Calibri" panose="020F0502020204030204" pitchFamily="34" charset="0"/>
              </a:rPr>
              <a:t>L</a:t>
            </a:r>
            <a:r>
              <a:rPr lang="en-GB" cap="none" dirty="0">
                <a:solidFill>
                  <a:srgbClr val="222222"/>
                </a:solidFill>
                <a:effectLst/>
                <a:ea typeface="Times New Roman" panose="02020603050405020304" pitchFamily="18" charset="0"/>
                <a:cs typeface="Calibri" panose="020F0502020204030204" pitchFamily="34" charset="0"/>
              </a:rPr>
              <a:t>ondon and the second tools to develop </a:t>
            </a:r>
            <a:r>
              <a:rPr lang="en-GB" cap="none" dirty="0" err="1">
                <a:solidFill>
                  <a:srgbClr val="222222"/>
                </a:solidFill>
                <a:ea typeface="Times New Roman" panose="02020603050405020304" pitchFamily="18" charset="0"/>
                <a:cs typeface="Calibri" panose="020F0502020204030204" pitchFamily="34" charset="0"/>
              </a:rPr>
              <a:t>H</a:t>
            </a:r>
            <a:r>
              <a:rPr lang="en-GB" cap="none" dirty="0" err="1">
                <a:solidFill>
                  <a:srgbClr val="222222"/>
                </a:solidFill>
                <a:effectLst/>
                <a:ea typeface="Times New Roman" panose="02020603050405020304" pitchFamily="18" charset="0"/>
                <a:cs typeface="Calibri" panose="020F0502020204030204" pitchFamily="34" charset="0"/>
              </a:rPr>
              <a:t>iAP</a:t>
            </a:r>
            <a:r>
              <a:rPr lang="en-GB" cap="none" dirty="0">
                <a:solidFill>
                  <a:srgbClr val="222222"/>
                </a:solidFill>
                <a:effectLst/>
                <a:ea typeface="Times New Roman" panose="02020603050405020304" pitchFamily="18" charset="0"/>
                <a:cs typeface="Calibri" panose="020F0502020204030204" pitchFamily="34" charset="0"/>
              </a:rPr>
              <a:t> strategies and programmes. [Bite sized modules, available online and to be added to over time, range of formats] (syllabus in appendix 1)</a:t>
            </a:r>
            <a:endParaRPr lang="en-GB" cap="none" dirty="0">
              <a:effectLst/>
              <a:ea typeface="Times New Roman" panose="02020603050405020304" pitchFamily="18" charset="0"/>
              <a:cs typeface="Calibri" panose="020F0502020204030204" pitchFamily="34" charset="0"/>
            </a:endParaRPr>
          </a:p>
          <a:p>
            <a:pPr marL="342900" lvl="0" indent="-342900">
              <a:lnSpc>
                <a:spcPct val="115000"/>
              </a:lnSpc>
              <a:spcBef>
                <a:spcPts val="1200"/>
              </a:spcBef>
              <a:spcAft>
                <a:spcPts val="900"/>
              </a:spcAft>
              <a:buFont typeface="+mj-lt"/>
              <a:buAutoNum type="romanLcPeriod"/>
            </a:pPr>
            <a:r>
              <a:rPr lang="en-GB" cap="none" dirty="0">
                <a:solidFill>
                  <a:srgbClr val="222222"/>
                </a:solidFill>
                <a:effectLst/>
                <a:ea typeface="Times New Roman" panose="02020603050405020304" pitchFamily="18" charset="0"/>
                <a:cs typeface="Calibri" panose="020F0502020204030204" pitchFamily="34" charset="0"/>
              </a:rPr>
              <a:t>A face-to-face session for participants who want to share experiences and ask questions regarding </a:t>
            </a:r>
            <a:r>
              <a:rPr lang="en-GB" cap="none" dirty="0" err="1">
                <a:solidFill>
                  <a:srgbClr val="222222"/>
                </a:solidFill>
                <a:ea typeface="Times New Roman" panose="02020603050405020304" pitchFamily="18" charset="0"/>
                <a:cs typeface="Calibri" panose="020F0502020204030204" pitchFamily="34" charset="0"/>
              </a:rPr>
              <a:t>HiAP</a:t>
            </a:r>
            <a:r>
              <a:rPr lang="en-GB" cap="none" dirty="0">
                <a:solidFill>
                  <a:srgbClr val="222222"/>
                </a:solidFill>
                <a:ea typeface="Times New Roman" panose="02020603050405020304" pitchFamily="18" charset="0"/>
                <a:cs typeface="Calibri" panose="020F0502020204030204" pitchFamily="34" charset="0"/>
              </a:rPr>
              <a:t> </a:t>
            </a:r>
            <a:r>
              <a:rPr lang="en-GB" cap="none" dirty="0">
                <a:solidFill>
                  <a:srgbClr val="222222"/>
                </a:solidFill>
                <a:effectLst/>
                <a:ea typeface="Times New Roman" panose="02020603050405020304" pitchFamily="18" charset="0"/>
                <a:cs typeface="Calibri" panose="020F0502020204030204" pitchFamily="34" charset="0"/>
              </a:rPr>
              <a:t>after their training [ideally f2f]</a:t>
            </a:r>
            <a:endParaRPr lang="en-GB" cap="none" dirty="0">
              <a:effectLst/>
              <a:ea typeface="Times New Roman" panose="02020603050405020304" pitchFamily="18" charset="0"/>
              <a:cs typeface="Calibri" panose="020F0502020204030204" pitchFamily="34" charset="0"/>
            </a:endParaRPr>
          </a:p>
        </p:txBody>
      </p:sp>
      <p:sp>
        <p:nvSpPr>
          <p:cNvPr id="4" name="Content Placeholder 3">
            <a:extLst>
              <a:ext uri="{FF2B5EF4-FFF2-40B4-BE49-F238E27FC236}">
                <a16:creationId xmlns:a16="http://schemas.microsoft.com/office/drawing/2014/main" id="{544AEBCA-03B3-839B-06FB-4ED5FAD5FE64}"/>
              </a:ext>
            </a:extLst>
          </p:cNvPr>
          <p:cNvSpPr>
            <a:spLocks noGrp="1"/>
          </p:cNvSpPr>
          <p:nvPr>
            <p:ph sz="half" idx="2"/>
          </p:nvPr>
        </p:nvSpPr>
        <p:spPr>
          <a:xfrm>
            <a:off x="724678" y="1944015"/>
            <a:ext cx="5181600" cy="2584581"/>
          </a:xfrm>
        </p:spPr>
        <p:txBody>
          <a:bodyPr>
            <a:noAutofit/>
          </a:bodyPr>
          <a:lstStyle/>
          <a:p>
            <a:r>
              <a:rPr lang="en-GB" cap="none" dirty="0"/>
              <a:t>Existing resources did not meet the needs of GLA group workforce due to their higher understanding/knowledge and experience of </a:t>
            </a:r>
            <a:r>
              <a:rPr lang="en-GB" cap="none" dirty="0" err="1"/>
              <a:t>HiAP</a:t>
            </a:r>
            <a:r>
              <a:rPr lang="en-GB" cap="none" dirty="0"/>
              <a:t>.</a:t>
            </a:r>
          </a:p>
          <a:p>
            <a:endParaRPr lang="en-GB" cap="none" dirty="0"/>
          </a:p>
          <a:p>
            <a:r>
              <a:rPr lang="en-GB" cap="none" dirty="0"/>
              <a:t>Staff wanted access to resources that were available as and when, modular and included readily available data/statistics</a:t>
            </a:r>
          </a:p>
          <a:p>
            <a:endParaRPr lang="en-GB" cap="none" dirty="0"/>
          </a:p>
          <a:p>
            <a:r>
              <a:rPr lang="en-GB" cap="none" dirty="0"/>
              <a:t>Training should include; </a:t>
            </a:r>
          </a:p>
          <a:p>
            <a:pPr lvl="1"/>
            <a:r>
              <a:rPr lang="en-GB" sz="1800" dirty="0"/>
              <a:t>insights on lived experiences (methods, data and for information)</a:t>
            </a:r>
          </a:p>
          <a:p>
            <a:pPr lvl="1"/>
            <a:r>
              <a:rPr lang="en-GB" sz="1800" dirty="0"/>
              <a:t>Complex adaptive systems and change theories </a:t>
            </a:r>
          </a:p>
          <a:p>
            <a:pPr lvl="1"/>
            <a:r>
              <a:rPr lang="en-GB" sz="1800" dirty="0"/>
              <a:t>How to progress from insights to intervention</a:t>
            </a:r>
          </a:p>
        </p:txBody>
      </p:sp>
      <p:sp>
        <p:nvSpPr>
          <p:cNvPr id="6" name="Content Placeholder 3">
            <a:extLst>
              <a:ext uri="{FF2B5EF4-FFF2-40B4-BE49-F238E27FC236}">
                <a16:creationId xmlns:a16="http://schemas.microsoft.com/office/drawing/2014/main" id="{1B9A709C-442E-36DF-C127-5733DD5ADA08}"/>
              </a:ext>
            </a:extLst>
          </p:cNvPr>
          <p:cNvSpPr txBox="1">
            <a:spLocks/>
          </p:cNvSpPr>
          <p:nvPr/>
        </p:nvSpPr>
        <p:spPr>
          <a:xfrm>
            <a:off x="990600" y="4852534"/>
            <a:ext cx="5105400" cy="1762870"/>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endParaRPr lang="en-GB" sz="1600"/>
          </a:p>
        </p:txBody>
      </p:sp>
      <p:sp>
        <p:nvSpPr>
          <p:cNvPr id="5" name="TextBox 4">
            <a:extLst>
              <a:ext uri="{FF2B5EF4-FFF2-40B4-BE49-F238E27FC236}">
                <a16:creationId xmlns:a16="http://schemas.microsoft.com/office/drawing/2014/main" id="{765FDFD0-8270-EC5F-7C26-2D8B6294444A}"/>
              </a:ext>
            </a:extLst>
          </p:cNvPr>
          <p:cNvSpPr txBox="1"/>
          <p:nvPr/>
        </p:nvSpPr>
        <p:spPr>
          <a:xfrm>
            <a:off x="720969" y="1230439"/>
            <a:ext cx="4433596" cy="530859"/>
          </a:xfrm>
          <a:prstGeom prst="rect">
            <a:avLst/>
          </a:prstGeom>
        </p:spPr>
        <p:txBody>
          <a:bodyPr vert="horz" lIns="91440" tIns="45720" rIns="91440" bIns="45720" rtlCol="0" anchor="ctr">
            <a:normAutofit/>
          </a:bodyPr>
          <a:lstStyle>
            <a:lvl1pPr>
              <a:lnSpc>
                <a:spcPct val="90000"/>
              </a:lnSpc>
              <a:spcBef>
                <a:spcPct val="0"/>
              </a:spcBef>
              <a:buNone/>
              <a:defRPr sz="3200" b="1">
                <a:solidFill>
                  <a:srgbClr val="FF0066"/>
                </a:solidFill>
                <a:latin typeface="+mj-lt"/>
                <a:ea typeface="+mj-ea"/>
                <a:cs typeface="+mj-cs"/>
              </a:defRPr>
            </a:lvl1pPr>
          </a:lstStyle>
          <a:p>
            <a:r>
              <a:rPr lang="en-GB" sz="2000"/>
              <a:t>In summary…. </a:t>
            </a:r>
          </a:p>
        </p:txBody>
      </p:sp>
      <p:sp>
        <p:nvSpPr>
          <p:cNvPr id="7" name="TextBox 6">
            <a:extLst>
              <a:ext uri="{FF2B5EF4-FFF2-40B4-BE49-F238E27FC236}">
                <a16:creationId xmlns:a16="http://schemas.microsoft.com/office/drawing/2014/main" id="{622AF73D-C35E-4E4F-F60F-2C2BBFA24D54}"/>
              </a:ext>
            </a:extLst>
          </p:cNvPr>
          <p:cNvSpPr txBox="1"/>
          <p:nvPr/>
        </p:nvSpPr>
        <p:spPr>
          <a:xfrm>
            <a:off x="6486332" y="1230439"/>
            <a:ext cx="4433596" cy="617946"/>
          </a:xfrm>
          <a:prstGeom prst="rect">
            <a:avLst/>
          </a:prstGeom>
        </p:spPr>
        <p:txBody>
          <a:bodyPr vert="horz" lIns="91440" tIns="45720" rIns="91440" bIns="45720" rtlCol="0" anchor="ctr">
            <a:normAutofit lnSpcReduction="10000"/>
          </a:bodyPr>
          <a:lstStyle>
            <a:lvl1pPr>
              <a:lnSpc>
                <a:spcPct val="90000"/>
              </a:lnSpc>
              <a:spcBef>
                <a:spcPct val="0"/>
              </a:spcBef>
              <a:buNone/>
              <a:defRPr sz="3200" b="1">
                <a:solidFill>
                  <a:srgbClr val="FF0066"/>
                </a:solidFill>
                <a:latin typeface="+mj-lt"/>
                <a:ea typeface="+mj-ea"/>
                <a:cs typeface="+mj-cs"/>
              </a:defRPr>
            </a:lvl1pPr>
          </a:lstStyle>
          <a:p>
            <a:r>
              <a:rPr lang="en-GB" sz="2000"/>
              <a:t>Therefore the report recommends….</a:t>
            </a:r>
          </a:p>
        </p:txBody>
      </p:sp>
      <p:sp>
        <p:nvSpPr>
          <p:cNvPr id="8" name="Footer Placeholder 7">
            <a:extLst>
              <a:ext uri="{FF2B5EF4-FFF2-40B4-BE49-F238E27FC236}">
                <a16:creationId xmlns:a16="http://schemas.microsoft.com/office/drawing/2014/main" id="{9C87CFA8-E07D-E7C8-9BC6-6FCA7F1F820A}"/>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A61BE5A1-6FAA-C3B2-FCC8-682D8549B484}"/>
              </a:ext>
            </a:extLst>
          </p:cNvPr>
          <p:cNvSpPr>
            <a:spLocks noGrp="1"/>
          </p:cNvSpPr>
          <p:nvPr>
            <p:ph type="sldNum" sz="quarter" idx="12"/>
          </p:nvPr>
        </p:nvSpPr>
        <p:spPr/>
        <p:txBody>
          <a:bodyPr/>
          <a:lstStyle/>
          <a:p>
            <a:fld id="{DEF84A7F-2428-4217-A753-7D2BC8D73FBE}" type="slidenum">
              <a:rPr lang="en-GB" smtClean="0"/>
              <a:t>26</a:t>
            </a:fld>
            <a:endParaRPr lang="en-GB"/>
          </a:p>
        </p:txBody>
      </p:sp>
    </p:spTree>
    <p:extLst>
      <p:ext uri="{BB962C8B-B14F-4D97-AF65-F5344CB8AC3E}">
        <p14:creationId xmlns:p14="http://schemas.microsoft.com/office/powerpoint/2010/main" val="377076935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0C6C61-5AC9-6941-68F3-AFD515ED61E5}"/>
              </a:ext>
            </a:extLst>
          </p:cNvPr>
          <p:cNvSpPr>
            <a:spLocks noGrp="1"/>
          </p:cNvSpPr>
          <p:nvPr>
            <p:ph type="title"/>
          </p:nvPr>
        </p:nvSpPr>
        <p:spPr>
          <a:xfrm>
            <a:off x="569685" y="262488"/>
            <a:ext cx="10935676" cy="819863"/>
          </a:xfrm>
        </p:spPr>
        <p:txBody>
          <a:bodyPr>
            <a:normAutofit/>
          </a:bodyPr>
          <a:lstStyle/>
          <a:p>
            <a:r>
              <a:rPr lang="en-GB" sz="3200" dirty="0">
                <a:solidFill>
                  <a:srgbClr val="FF0066"/>
                </a:solidFill>
                <a:latin typeface="Arial"/>
                <a:cs typeface="Arial"/>
              </a:rPr>
              <a:t>Next Steps for GLA PH Group </a:t>
            </a:r>
            <a:endParaRPr lang="en-GB" sz="3200" b="1" dirty="0">
              <a:solidFill>
                <a:srgbClr val="FF0066"/>
              </a:solidFill>
              <a:latin typeface="Arial"/>
              <a:cs typeface="Arial"/>
            </a:endParaRPr>
          </a:p>
        </p:txBody>
      </p:sp>
      <p:sp>
        <p:nvSpPr>
          <p:cNvPr id="3" name="Content Placeholder 2">
            <a:extLst>
              <a:ext uri="{FF2B5EF4-FFF2-40B4-BE49-F238E27FC236}">
                <a16:creationId xmlns:a16="http://schemas.microsoft.com/office/drawing/2014/main" id="{4F221C50-A520-3D6F-07B0-B73425156714}"/>
              </a:ext>
            </a:extLst>
          </p:cNvPr>
          <p:cNvSpPr>
            <a:spLocks noGrp="1"/>
          </p:cNvSpPr>
          <p:nvPr>
            <p:ph idx="1"/>
          </p:nvPr>
        </p:nvSpPr>
        <p:spPr>
          <a:xfrm>
            <a:off x="559129" y="1381826"/>
            <a:ext cx="10711543" cy="5917608"/>
          </a:xfrm>
        </p:spPr>
        <p:txBody>
          <a:bodyPr vert="horz" lIns="91440" tIns="45720" rIns="91440" bIns="45720" rtlCol="0" anchor="t">
            <a:normAutofit fontScale="92500" lnSpcReduction="20000"/>
          </a:bodyPr>
          <a:lstStyle/>
          <a:p>
            <a:pPr marL="514350" indent="-514350">
              <a:buFont typeface="+mj-lt"/>
              <a:buAutoNum type="arabicPeriod"/>
            </a:pPr>
            <a:r>
              <a:rPr lang="en-GB" b="1" cap="none" dirty="0">
                <a:latin typeface="Arial"/>
                <a:cs typeface="Arial"/>
              </a:rPr>
              <a:t>Ensuring they don’t over complicate </a:t>
            </a:r>
            <a:r>
              <a:rPr lang="en-GB" b="1" cap="none" dirty="0" err="1">
                <a:latin typeface="Arial"/>
                <a:cs typeface="Arial"/>
              </a:rPr>
              <a:t>HiAP</a:t>
            </a:r>
            <a:r>
              <a:rPr lang="en-GB" b="1" cap="none" dirty="0">
                <a:latin typeface="Arial"/>
                <a:cs typeface="Arial"/>
              </a:rPr>
              <a:t> </a:t>
            </a:r>
            <a:endParaRPr lang="en-GB" b="1" cap="none" dirty="0"/>
          </a:p>
          <a:p>
            <a:pPr lvl="2"/>
            <a:r>
              <a:rPr lang="en-GB" sz="1800" dirty="0">
                <a:cs typeface="Arial"/>
              </a:rPr>
              <a:t>Striking a balance between need to know and nice to know content to ensure users are not overwhelmed. </a:t>
            </a:r>
            <a:endParaRPr lang="en-GB" sz="1800" dirty="0"/>
          </a:p>
          <a:p>
            <a:pPr lvl="2"/>
            <a:r>
              <a:rPr lang="en-GB" sz="1800" dirty="0">
                <a:cs typeface="Arial"/>
              </a:rPr>
              <a:t>There may be value in prioritising items on the syllabus. </a:t>
            </a:r>
            <a:endParaRPr lang="en-GB" sz="1800" dirty="0"/>
          </a:p>
          <a:p>
            <a:pPr marL="457200" lvl="1" indent="0">
              <a:buNone/>
            </a:pPr>
            <a:endParaRPr lang="en-GB" sz="1800" dirty="0"/>
          </a:p>
          <a:p>
            <a:pPr marL="514350" indent="-514350">
              <a:buFont typeface="+mj-lt"/>
              <a:buAutoNum type="arabicPeriod"/>
            </a:pPr>
            <a:r>
              <a:rPr lang="en-GB" b="1" cap="none" dirty="0">
                <a:latin typeface="Arial"/>
                <a:cs typeface="Arial"/>
              </a:rPr>
              <a:t>Creating a product that is useful, adaptable and unifying </a:t>
            </a:r>
            <a:endParaRPr lang="en-GB" b="1" dirty="0"/>
          </a:p>
          <a:p>
            <a:pPr lvl="2"/>
            <a:r>
              <a:rPr lang="en-GB" sz="1800" dirty="0">
                <a:cs typeface="Arial"/>
              </a:rPr>
              <a:t>Using this product to develop a common language around </a:t>
            </a:r>
            <a:r>
              <a:rPr lang="en-GB" sz="1800" dirty="0" err="1">
                <a:cs typeface="Arial"/>
              </a:rPr>
              <a:t>HiAP</a:t>
            </a:r>
            <a:r>
              <a:rPr lang="en-GB" sz="1800" dirty="0">
                <a:cs typeface="Arial"/>
              </a:rPr>
              <a:t> </a:t>
            </a:r>
            <a:endParaRPr lang="en-GB" sz="1800" dirty="0"/>
          </a:p>
          <a:p>
            <a:pPr marL="457200" lvl="1" indent="0">
              <a:buNone/>
            </a:pPr>
            <a:endParaRPr lang="en-GB" sz="1800" dirty="0"/>
          </a:p>
          <a:p>
            <a:pPr marL="514350" indent="-514350">
              <a:buFont typeface="+mj-lt"/>
              <a:buAutoNum type="arabicPeriod"/>
            </a:pPr>
            <a:r>
              <a:rPr lang="en-GB" b="1" cap="none" dirty="0">
                <a:latin typeface="Arial"/>
                <a:cs typeface="Arial"/>
              </a:rPr>
              <a:t>Availability of content that supports networking and peer to peer learning, but is not restricted to a time/place/capacity </a:t>
            </a:r>
            <a:endParaRPr lang="en-GB" b="1" cap="none" dirty="0"/>
          </a:p>
          <a:p>
            <a:pPr lvl="2"/>
            <a:r>
              <a:rPr lang="en-GB" sz="1800" dirty="0">
                <a:cs typeface="Arial"/>
              </a:rPr>
              <a:t>Striking a balance between producing useful products and instilling a culture of </a:t>
            </a:r>
            <a:r>
              <a:rPr lang="en-GB" sz="1800" dirty="0" err="1">
                <a:cs typeface="Arial"/>
              </a:rPr>
              <a:t>HiAP</a:t>
            </a:r>
            <a:endParaRPr lang="en-GB" sz="1800" dirty="0">
              <a:cs typeface="Arial"/>
            </a:endParaRPr>
          </a:p>
          <a:p>
            <a:pPr lvl="2"/>
            <a:r>
              <a:rPr lang="en-GB" sz="1800" dirty="0">
                <a:cs typeface="Arial"/>
              </a:rPr>
              <a:t>Maximising face to face time so that it is relevant to everyone, that is creates a “community of practice”, celebrates success and stimulates learning. </a:t>
            </a:r>
          </a:p>
          <a:p>
            <a:pPr lvl="2"/>
            <a:r>
              <a:rPr lang="en-GB" sz="1800" dirty="0">
                <a:cs typeface="Arial"/>
              </a:rPr>
              <a:t>Ensuring any training offer is time efficient – delivered in the most effective way. </a:t>
            </a:r>
            <a:endParaRPr lang="en-GB" sz="1800" dirty="0"/>
          </a:p>
          <a:p>
            <a:pPr marL="457200" lvl="1" indent="0">
              <a:buNone/>
            </a:pPr>
            <a:endParaRPr lang="en-GB" sz="1800" dirty="0"/>
          </a:p>
          <a:p>
            <a:pPr marL="514350" indent="-514350">
              <a:buFont typeface="+mj-lt"/>
              <a:buAutoNum type="arabicPeriod"/>
            </a:pPr>
            <a:r>
              <a:rPr lang="en-GB" b="1" cap="none" dirty="0">
                <a:latin typeface="Arial"/>
                <a:cs typeface="Arial"/>
              </a:rPr>
              <a:t>Sustainability of the resources </a:t>
            </a:r>
            <a:endParaRPr lang="en-GB" b="1" cap="none" dirty="0"/>
          </a:p>
          <a:p>
            <a:pPr lvl="2"/>
            <a:r>
              <a:rPr lang="en-GB" sz="1800" dirty="0">
                <a:cs typeface="Arial"/>
              </a:rPr>
              <a:t>Balancing tailored and generic content.</a:t>
            </a:r>
            <a:endParaRPr lang="en-GB" sz="1800" dirty="0"/>
          </a:p>
          <a:p>
            <a:pPr marL="457200" lvl="1" indent="0">
              <a:buNone/>
            </a:pPr>
            <a:endParaRPr lang="en-GB" sz="1800" dirty="0"/>
          </a:p>
          <a:p>
            <a:pPr marL="514350" indent="-514350">
              <a:buFont typeface="+mj-lt"/>
              <a:buAutoNum type="arabicPeriod"/>
            </a:pPr>
            <a:r>
              <a:rPr lang="en-GB" b="1" cap="none" dirty="0">
                <a:latin typeface="Arial"/>
                <a:cs typeface="Arial"/>
              </a:rPr>
              <a:t>Evaluation</a:t>
            </a:r>
            <a:r>
              <a:rPr lang="en-GB" dirty="0">
                <a:latin typeface="Arial"/>
                <a:cs typeface="Arial"/>
              </a:rPr>
              <a:t> </a:t>
            </a:r>
            <a:endParaRPr lang="en-GB" dirty="0"/>
          </a:p>
          <a:p>
            <a:pPr lvl="2"/>
            <a:r>
              <a:rPr lang="en-GB" sz="1800" dirty="0">
                <a:cs typeface="Arial"/>
              </a:rPr>
              <a:t>Ensuring we meet the objectives in addressing the skills and knowledge gap within the GLA Group</a:t>
            </a:r>
          </a:p>
          <a:p>
            <a:pPr lvl="2"/>
            <a:r>
              <a:rPr lang="en-GB" sz="1800" dirty="0">
                <a:cs typeface="Arial"/>
              </a:rPr>
              <a:t>If there is an element of “maintenance” and ongoing updating – building our cycles of learning into </a:t>
            </a:r>
            <a:r>
              <a:rPr lang="en-GB" sz="1900" b="1" dirty="0">
                <a:cs typeface="Arial"/>
              </a:rPr>
              <a:t>this.</a:t>
            </a:r>
          </a:p>
          <a:p>
            <a:pPr marL="514350" indent="-514350">
              <a:buFont typeface="+mj-lt"/>
              <a:buAutoNum type="arabicPeriod"/>
            </a:pPr>
            <a:endParaRPr lang="en-GB" sz="1900" b="1" dirty="0"/>
          </a:p>
          <a:p>
            <a:pPr marL="514350" indent="-514350">
              <a:buFont typeface="+mj-lt"/>
              <a:buAutoNum type="arabicPeriod"/>
            </a:pPr>
            <a:r>
              <a:rPr lang="en-GB" sz="1900" b="1" cap="none" dirty="0"/>
              <a:t>Materials now being developed by </a:t>
            </a:r>
            <a:r>
              <a:rPr lang="en-GB" sz="1900" b="1" cap="none" dirty="0" err="1"/>
              <a:t>Omniplex</a:t>
            </a:r>
            <a:r>
              <a:rPr lang="en-GB" sz="1900" b="1" cap="none" dirty="0"/>
              <a:t> Learning, a digital software company</a:t>
            </a:r>
          </a:p>
        </p:txBody>
      </p:sp>
      <p:sp>
        <p:nvSpPr>
          <p:cNvPr id="4" name="Footer Placeholder 3">
            <a:extLst>
              <a:ext uri="{FF2B5EF4-FFF2-40B4-BE49-F238E27FC236}">
                <a16:creationId xmlns:a16="http://schemas.microsoft.com/office/drawing/2014/main" id="{D76A268E-628A-6FCF-3869-38B3978C4B93}"/>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E98EC35E-A15D-283E-0D4D-B20A98CC1D69}"/>
              </a:ext>
            </a:extLst>
          </p:cNvPr>
          <p:cNvSpPr>
            <a:spLocks noGrp="1"/>
          </p:cNvSpPr>
          <p:nvPr>
            <p:ph type="sldNum" sz="quarter" idx="12"/>
          </p:nvPr>
        </p:nvSpPr>
        <p:spPr/>
        <p:txBody>
          <a:bodyPr/>
          <a:lstStyle/>
          <a:p>
            <a:fld id="{DEF84A7F-2428-4217-A753-7D2BC8D73FBE}" type="slidenum">
              <a:rPr lang="en-GB" smtClean="0"/>
              <a:t>27</a:t>
            </a:fld>
            <a:endParaRPr lang="en-GB"/>
          </a:p>
        </p:txBody>
      </p:sp>
    </p:spTree>
    <p:extLst>
      <p:ext uri="{BB962C8B-B14F-4D97-AF65-F5344CB8AC3E}">
        <p14:creationId xmlns:p14="http://schemas.microsoft.com/office/powerpoint/2010/main" val="24506363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08D28E-874F-6712-CB27-1B1D39478E78}"/>
              </a:ext>
            </a:extLst>
          </p:cNvPr>
          <p:cNvSpPr>
            <a:spLocks noGrp="1"/>
          </p:cNvSpPr>
          <p:nvPr>
            <p:ph type="title"/>
          </p:nvPr>
        </p:nvSpPr>
        <p:spPr>
          <a:xfrm>
            <a:off x="665480" y="3006725"/>
            <a:ext cx="10515600" cy="1325563"/>
          </a:xfrm>
        </p:spPr>
        <p:txBody>
          <a:bodyPr vert="horz" lIns="91440" tIns="45720" rIns="91440" bIns="45720" rtlCol="0" anchor="ctr">
            <a:normAutofit/>
          </a:bodyPr>
          <a:lstStyle/>
          <a:p>
            <a:r>
              <a:rPr lang="en-GB" sz="3200" b="1">
                <a:solidFill>
                  <a:srgbClr val="FF0066"/>
                </a:solidFill>
              </a:rPr>
              <a:t>Appendix 1: Suggested Syllabus content</a:t>
            </a:r>
          </a:p>
        </p:txBody>
      </p:sp>
      <p:sp>
        <p:nvSpPr>
          <p:cNvPr id="3" name="Footer Placeholder 2">
            <a:extLst>
              <a:ext uri="{FF2B5EF4-FFF2-40B4-BE49-F238E27FC236}">
                <a16:creationId xmlns:a16="http://schemas.microsoft.com/office/drawing/2014/main" id="{8D65C925-869B-06E3-B335-58C1206157BE}"/>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EB781C68-2731-F223-08ED-E3ABA71E9720}"/>
              </a:ext>
            </a:extLst>
          </p:cNvPr>
          <p:cNvSpPr>
            <a:spLocks noGrp="1"/>
          </p:cNvSpPr>
          <p:nvPr>
            <p:ph type="sldNum" sz="quarter" idx="12"/>
          </p:nvPr>
        </p:nvSpPr>
        <p:spPr/>
        <p:txBody>
          <a:bodyPr/>
          <a:lstStyle/>
          <a:p>
            <a:fld id="{DEF84A7F-2428-4217-A753-7D2BC8D73FBE}" type="slidenum">
              <a:rPr lang="en-GB" smtClean="0"/>
              <a:t>28</a:t>
            </a:fld>
            <a:endParaRPr lang="en-GB"/>
          </a:p>
        </p:txBody>
      </p:sp>
    </p:spTree>
    <p:extLst>
      <p:ext uri="{BB962C8B-B14F-4D97-AF65-F5344CB8AC3E}">
        <p14:creationId xmlns:p14="http://schemas.microsoft.com/office/powerpoint/2010/main" val="23091265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Table 8">
            <a:extLst>
              <a:ext uri="{FF2B5EF4-FFF2-40B4-BE49-F238E27FC236}">
                <a16:creationId xmlns:a16="http://schemas.microsoft.com/office/drawing/2014/main" id="{A6E4239F-001B-3102-6BF8-5EBB1EBA811F}"/>
              </a:ext>
            </a:extLst>
          </p:cNvPr>
          <p:cNvGraphicFramePr>
            <a:graphicFrameLocks noGrp="1"/>
          </p:cNvGraphicFramePr>
          <p:nvPr>
            <p:extLst>
              <p:ext uri="{D42A27DB-BD31-4B8C-83A1-F6EECF244321}">
                <p14:modId xmlns:p14="http://schemas.microsoft.com/office/powerpoint/2010/main" val="2136626533"/>
              </p:ext>
            </p:extLst>
          </p:nvPr>
        </p:nvGraphicFramePr>
        <p:xfrm>
          <a:off x="262939" y="60960"/>
          <a:ext cx="11666122" cy="6736080"/>
        </p:xfrm>
        <a:graphic>
          <a:graphicData uri="http://schemas.openxmlformats.org/drawingml/2006/table">
            <a:tbl>
              <a:tblPr firstRow="1" firstCol="1" bandRow="1"/>
              <a:tblGrid>
                <a:gridCol w="2939265">
                  <a:extLst>
                    <a:ext uri="{9D8B030D-6E8A-4147-A177-3AD203B41FA5}">
                      <a16:colId xmlns:a16="http://schemas.microsoft.com/office/drawing/2014/main" val="2035475573"/>
                    </a:ext>
                  </a:extLst>
                </a:gridCol>
                <a:gridCol w="3373498">
                  <a:extLst>
                    <a:ext uri="{9D8B030D-6E8A-4147-A177-3AD203B41FA5}">
                      <a16:colId xmlns:a16="http://schemas.microsoft.com/office/drawing/2014/main" val="1933774355"/>
                    </a:ext>
                  </a:extLst>
                </a:gridCol>
                <a:gridCol w="3189363">
                  <a:extLst>
                    <a:ext uri="{9D8B030D-6E8A-4147-A177-3AD203B41FA5}">
                      <a16:colId xmlns:a16="http://schemas.microsoft.com/office/drawing/2014/main" val="3407682562"/>
                    </a:ext>
                  </a:extLst>
                </a:gridCol>
                <a:gridCol w="2163996">
                  <a:extLst>
                    <a:ext uri="{9D8B030D-6E8A-4147-A177-3AD203B41FA5}">
                      <a16:colId xmlns:a16="http://schemas.microsoft.com/office/drawing/2014/main" val="4129834763"/>
                    </a:ext>
                  </a:extLst>
                </a:gridCol>
              </a:tblGrid>
              <a:tr h="274531">
                <a:tc>
                  <a:txBody>
                    <a:bodyPr/>
                    <a:lstStyle/>
                    <a:p>
                      <a:pPr marL="540385" algn="l">
                        <a:spcAft>
                          <a:spcPts val="600"/>
                        </a:spcAft>
                      </a:pPr>
                      <a:r>
                        <a:rPr lang="en-GB" sz="1100" b="1">
                          <a:effectLst/>
                          <a:latin typeface="+mn-lt"/>
                          <a:ea typeface="Times New Roman" panose="02020603050405020304" pitchFamily="18" charset="0"/>
                          <a:cs typeface="Times New Roman" panose="02020603050405020304" pitchFamily="18" charset="0"/>
                        </a:rPr>
                        <a:t>Introduction to </a:t>
                      </a:r>
                      <a:r>
                        <a:rPr lang="en-GB" sz="1100" b="1" err="1">
                          <a:effectLst/>
                          <a:latin typeface="+mn-lt"/>
                          <a:ea typeface="Times New Roman" panose="02020603050405020304" pitchFamily="18" charset="0"/>
                          <a:cs typeface="Times New Roman" panose="02020603050405020304" pitchFamily="18" charset="0"/>
                        </a:rPr>
                        <a:t>HiAP</a:t>
                      </a:r>
                      <a:r>
                        <a:rPr lang="en-GB" sz="1100" b="1">
                          <a:effectLst/>
                          <a:latin typeface="+mn-lt"/>
                          <a:ea typeface="Times New Roman" panose="02020603050405020304" pitchFamily="18" charset="0"/>
                          <a:cs typeface="Times New Roman" panose="02020603050405020304" pitchFamily="18" charset="0"/>
                        </a:rPr>
                        <a:t> in London </a:t>
                      </a:r>
                    </a:p>
                  </a:txBody>
                  <a:tcPr marL="7599" marR="759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40385" algn="l">
                        <a:spcAft>
                          <a:spcPts val="600"/>
                        </a:spcAft>
                      </a:pPr>
                      <a:r>
                        <a:rPr lang="en-GB" sz="1100" b="1">
                          <a:effectLst/>
                          <a:latin typeface="+mn-lt"/>
                          <a:ea typeface="Times New Roman" panose="02020603050405020304" pitchFamily="18" charset="0"/>
                          <a:cs typeface="Times New Roman" panose="02020603050405020304" pitchFamily="18" charset="0"/>
                        </a:rPr>
                        <a:t>Theme 1: </a:t>
                      </a:r>
                    </a:p>
                    <a:p>
                      <a:pPr marL="540385" algn="l">
                        <a:spcAft>
                          <a:spcPts val="600"/>
                        </a:spcAft>
                      </a:pPr>
                      <a:r>
                        <a:rPr lang="en-GB" sz="1100" b="1">
                          <a:effectLst/>
                          <a:latin typeface="+mn-lt"/>
                          <a:ea typeface="Times New Roman" panose="02020603050405020304" pitchFamily="18" charset="0"/>
                          <a:cs typeface="Times New Roman" panose="02020603050405020304" pitchFamily="18" charset="0"/>
                        </a:rPr>
                        <a:t>What Drives Ill Health in London </a:t>
                      </a:r>
                    </a:p>
                  </a:txBody>
                  <a:tcPr marL="7599" marR="759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40385" algn="l">
                        <a:spcAft>
                          <a:spcPts val="600"/>
                        </a:spcAft>
                      </a:pPr>
                      <a:r>
                        <a:rPr lang="en-GB" sz="1100" b="1">
                          <a:effectLst/>
                          <a:latin typeface="+mn-lt"/>
                          <a:ea typeface="Times New Roman" panose="02020603050405020304" pitchFamily="18" charset="0"/>
                          <a:cs typeface="Times New Roman" panose="02020603050405020304" pitchFamily="18" charset="0"/>
                        </a:rPr>
                        <a:t>Theme 2:</a:t>
                      </a:r>
                    </a:p>
                    <a:p>
                      <a:pPr marL="540385" algn="l">
                        <a:spcAft>
                          <a:spcPts val="600"/>
                        </a:spcAft>
                      </a:pPr>
                      <a:r>
                        <a:rPr lang="en-GB" sz="1100" b="1">
                          <a:effectLst/>
                          <a:latin typeface="+mn-lt"/>
                          <a:ea typeface="Times New Roman" panose="02020603050405020304" pitchFamily="18" charset="0"/>
                          <a:cs typeface="Times New Roman" panose="02020603050405020304" pitchFamily="18" charset="0"/>
                        </a:rPr>
                        <a:t>Making </a:t>
                      </a:r>
                      <a:r>
                        <a:rPr lang="en-GB" sz="1100" b="1" err="1">
                          <a:effectLst/>
                          <a:latin typeface="+mn-lt"/>
                          <a:ea typeface="Times New Roman" panose="02020603050405020304" pitchFamily="18" charset="0"/>
                          <a:cs typeface="Times New Roman" panose="02020603050405020304" pitchFamily="18" charset="0"/>
                        </a:rPr>
                        <a:t>HiAP</a:t>
                      </a:r>
                      <a:r>
                        <a:rPr lang="en-GB" sz="1100" b="1">
                          <a:effectLst/>
                          <a:latin typeface="+mn-lt"/>
                          <a:ea typeface="Times New Roman" panose="02020603050405020304" pitchFamily="18" charset="0"/>
                          <a:cs typeface="Times New Roman" panose="02020603050405020304" pitchFamily="18" charset="0"/>
                        </a:rPr>
                        <a:t> a Reality</a:t>
                      </a:r>
                    </a:p>
                  </a:txBody>
                  <a:tcPr marL="7599" marR="759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40385" algn="l">
                        <a:spcAft>
                          <a:spcPts val="600"/>
                        </a:spcAft>
                      </a:pPr>
                      <a:r>
                        <a:rPr lang="en-GB" sz="1100" b="1">
                          <a:effectLst/>
                          <a:latin typeface="+mn-lt"/>
                          <a:ea typeface="Times New Roman" panose="02020603050405020304" pitchFamily="18" charset="0"/>
                          <a:cs typeface="Times New Roman" panose="02020603050405020304" pitchFamily="18" charset="0"/>
                        </a:rPr>
                        <a:t>Bringing it all together</a:t>
                      </a:r>
                    </a:p>
                  </a:txBody>
                  <a:tcPr marL="7599" marR="759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257168836"/>
                  </a:ext>
                </a:extLst>
              </a:tr>
              <a:tr h="1076078">
                <a:tc>
                  <a:txBody>
                    <a:bodyPr/>
                    <a:lstStyle/>
                    <a:p>
                      <a:pPr marL="540385" algn="l">
                        <a:spcAft>
                          <a:spcPts val="600"/>
                        </a:spcAft>
                      </a:pPr>
                      <a:r>
                        <a:rPr lang="en-GB" sz="1000" b="1">
                          <a:effectLst/>
                          <a:latin typeface="+mn-lt"/>
                          <a:ea typeface="Times New Roman" panose="02020603050405020304" pitchFamily="18" charset="0"/>
                          <a:cs typeface="Times New Roman" panose="02020603050405020304" pitchFamily="18" charset="0"/>
                        </a:rPr>
                        <a:t>Face to Face</a:t>
                      </a:r>
                      <a:endParaRPr lang="en-GB" sz="1000">
                        <a:effectLst/>
                        <a:latin typeface="+mn-lt"/>
                        <a:ea typeface="Times New Roman" panose="02020603050405020304" pitchFamily="18" charset="0"/>
                        <a:cs typeface="Times New Roman" panose="02020603050405020304" pitchFamily="18" charset="0"/>
                      </a:endParaRPr>
                    </a:p>
                    <a:p>
                      <a:pPr marL="540385" algn="l">
                        <a:spcAft>
                          <a:spcPts val="600"/>
                        </a:spcAft>
                      </a:pPr>
                      <a:r>
                        <a:rPr lang="en-GB" sz="1000">
                          <a:effectLst/>
                          <a:latin typeface="+mn-lt"/>
                          <a:ea typeface="Times New Roman" panose="02020603050405020304" pitchFamily="18" charset="0"/>
                          <a:cs typeface="Times New Roman" panose="02020603050405020304" pitchFamily="18" charset="0"/>
                        </a:rPr>
                        <a:t>Aim is to provide a basic overview of </a:t>
                      </a:r>
                      <a:r>
                        <a:rPr lang="en-GB" sz="1000" err="1">
                          <a:effectLst/>
                          <a:latin typeface="+mn-lt"/>
                          <a:ea typeface="Times New Roman" panose="02020603050405020304" pitchFamily="18" charset="0"/>
                          <a:cs typeface="Times New Roman" panose="02020603050405020304" pitchFamily="18" charset="0"/>
                        </a:rPr>
                        <a:t>HiAP</a:t>
                      </a:r>
                      <a:r>
                        <a:rPr lang="en-GB" sz="1000">
                          <a:effectLst/>
                          <a:latin typeface="+mn-lt"/>
                          <a:ea typeface="Times New Roman" panose="02020603050405020304" pitchFamily="18" charset="0"/>
                          <a:cs typeface="Times New Roman" panose="02020603050405020304" pitchFamily="18" charset="0"/>
                        </a:rPr>
                        <a:t>; GLA’s commitment and work to date</a:t>
                      </a:r>
                    </a:p>
                    <a:p>
                      <a:pPr marL="540385" algn="l">
                        <a:spcAft>
                          <a:spcPts val="600"/>
                        </a:spcAft>
                      </a:pPr>
                      <a:r>
                        <a:rPr lang="en-GB" sz="1000">
                          <a:effectLst/>
                          <a:latin typeface="+mn-lt"/>
                          <a:ea typeface="Times New Roman" panose="02020603050405020304" pitchFamily="18" charset="0"/>
                          <a:cs typeface="Times New Roman" panose="02020603050405020304" pitchFamily="18" charset="0"/>
                        </a:rPr>
                        <a:t>Attendees start to understand their role and the issues and techniques needed to realise the Mayor’s ambition with respect to </a:t>
                      </a:r>
                      <a:r>
                        <a:rPr lang="en-GB" sz="1000" err="1">
                          <a:effectLst/>
                          <a:latin typeface="+mn-lt"/>
                          <a:ea typeface="Times New Roman" panose="02020603050405020304" pitchFamily="18" charset="0"/>
                          <a:cs typeface="Times New Roman" panose="02020603050405020304" pitchFamily="18" charset="0"/>
                        </a:rPr>
                        <a:t>HiAP</a:t>
                      </a:r>
                      <a:endParaRPr lang="en-GB" sz="1000">
                        <a:effectLst/>
                        <a:latin typeface="+mn-lt"/>
                        <a:ea typeface="Times New Roman" panose="02020603050405020304" pitchFamily="18" charset="0"/>
                        <a:cs typeface="Times New Roman" panose="02020603050405020304" pitchFamily="18" charset="0"/>
                      </a:endParaRPr>
                    </a:p>
                    <a:p>
                      <a:pPr marL="540385" algn="l">
                        <a:spcAft>
                          <a:spcPts val="600"/>
                        </a:spcAft>
                      </a:pPr>
                      <a:r>
                        <a:rPr lang="en-GB" sz="1000">
                          <a:effectLst/>
                          <a:latin typeface="+mn-lt"/>
                          <a:ea typeface="Times New Roman" panose="02020603050405020304" pitchFamily="18" charset="0"/>
                          <a:cs typeface="Times New Roman" panose="02020603050405020304" pitchFamily="18" charset="0"/>
                        </a:rPr>
                        <a:t>Attendees to learn about key strategies and partnerships post pandemic.</a:t>
                      </a:r>
                    </a:p>
                  </a:txBody>
                  <a:tcPr marL="7599" marR="759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40385" algn="l">
                        <a:spcAft>
                          <a:spcPts val="600"/>
                        </a:spcAft>
                      </a:pPr>
                      <a:r>
                        <a:rPr lang="en-GB" sz="1000" b="1">
                          <a:effectLst/>
                          <a:latin typeface="+mn-lt"/>
                          <a:ea typeface="Times New Roman" panose="02020603050405020304" pitchFamily="18" charset="0"/>
                          <a:cs typeface="Times New Roman" panose="02020603050405020304" pitchFamily="18" charset="0"/>
                        </a:rPr>
                        <a:t>Online </a:t>
                      </a:r>
                      <a:endParaRPr lang="en-GB" sz="1000">
                        <a:effectLst/>
                        <a:latin typeface="+mn-lt"/>
                        <a:ea typeface="Times New Roman" panose="02020603050405020304" pitchFamily="18" charset="0"/>
                        <a:cs typeface="Times New Roman" panose="02020603050405020304" pitchFamily="18" charset="0"/>
                      </a:endParaRPr>
                    </a:p>
                    <a:p>
                      <a:pPr marL="540385" algn="l">
                        <a:spcAft>
                          <a:spcPts val="600"/>
                        </a:spcAft>
                      </a:pPr>
                      <a:r>
                        <a:rPr lang="en-GB" sz="1000">
                          <a:effectLst/>
                          <a:latin typeface="+mn-lt"/>
                          <a:ea typeface="Times New Roman" panose="02020603050405020304" pitchFamily="18" charset="0"/>
                          <a:cs typeface="Times New Roman" panose="02020603050405020304" pitchFamily="18" charset="0"/>
                        </a:rPr>
                        <a:t>Aim is to develop attendees understanding of what drives ill health in London and some of the key concepts and analytical techniques available to better understand London and Londoners</a:t>
                      </a:r>
                    </a:p>
                    <a:p>
                      <a:pPr marL="540385" algn="l">
                        <a:spcAft>
                          <a:spcPts val="600"/>
                        </a:spcAft>
                      </a:pPr>
                      <a:r>
                        <a:rPr lang="en-GB" sz="1000">
                          <a:effectLst/>
                          <a:latin typeface="+mn-lt"/>
                          <a:ea typeface="Times New Roman" panose="02020603050405020304" pitchFamily="18" charset="0"/>
                          <a:cs typeface="Times New Roman" panose="02020603050405020304" pitchFamily="18" charset="0"/>
                        </a:rPr>
                        <a:t>Materials also available that highlight the key strategies and documents needed to understand health and the priorities of partners</a:t>
                      </a:r>
                    </a:p>
                    <a:p>
                      <a:pPr marL="540385" algn="l">
                        <a:spcAft>
                          <a:spcPts val="600"/>
                        </a:spcAft>
                      </a:pPr>
                      <a:r>
                        <a:rPr lang="en-GB" sz="1000">
                          <a:effectLst/>
                          <a:latin typeface="+mn-lt"/>
                          <a:ea typeface="Times New Roman" panose="02020603050405020304" pitchFamily="18" charset="0"/>
                          <a:cs typeface="Times New Roman" panose="02020603050405020304" pitchFamily="18" charset="0"/>
                        </a:rPr>
                        <a:t>To bring the material alive case studies should be provided to develop understanding of how the diversity of London has an impact on different communities’ motivations and life chances </a:t>
                      </a:r>
                    </a:p>
                  </a:txBody>
                  <a:tcPr marL="7599" marR="759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40385" algn="l">
                        <a:spcAft>
                          <a:spcPts val="600"/>
                        </a:spcAft>
                      </a:pPr>
                      <a:r>
                        <a:rPr lang="en-GB" sz="1000" b="1">
                          <a:effectLst/>
                          <a:latin typeface="+mn-lt"/>
                          <a:ea typeface="Times New Roman" panose="02020603050405020304" pitchFamily="18" charset="0"/>
                          <a:cs typeface="Times New Roman" panose="02020603050405020304" pitchFamily="18" charset="0"/>
                        </a:rPr>
                        <a:t>Online </a:t>
                      </a:r>
                      <a:endParaRPr lang="en-GB" sz="1000">
                        <a:effectLst/>
                        <a:latin typeface="+mn-lt"/>
                        <a:ea typeface="Times New Roman" panose="02020603050405020304" pitchFamily="18" charset="0"/>
                        <a:cs typeface="Times New Roman" panose="02020603050405020304" pitchFamily="18" charset="0"/>
                      </a:endParaRPr>
                    </a:p>
                    <a:p>
                      <a:pPr marL="540385" algn="l">
                        <a:spcAft>
                          <a:spcPts val="600"/>
                        </a:spcAft>
                      </a:pPr>
                      <a:r>
                        <a:rPr lang="en-GB" sz="1000">
                          <a:effectLst/>
                          <a:latin typeface="+mn-lt"/>
                          <a:ea typeface="Times New Roman" panose="02020603050405020304" pitchFamily="18" charset="0"/>
                          <a:cs typeface="Times New Roman" panose="02020603050405020304" pitchFamily="18" charset="0"/>
                        </a:rPr>
                        <a:t>Aim is to introduce concepts and tools to develop strategies and plans for </a:t>
                      </a:r>
                      <a:r>
                        <a:rPr lang="en-GB" sz="1000" err="1">
                          <a:effectLst/>
                          <a:latin typeface="+mn-lt"/>
                          <a:ea typeface="Times New Roman" panose="02020603050405020304" pitchFamily="18" charset="0"/>
                          <a:cs typeface="Times New Roman" panose="02020603050405020304" pitchFamily="18" charset="0"/>
                        </a:rPr>
                        <a:t>HiAP</a:t>
                      </a:r>
                      <a:endParaRPr lang="en-GB" sz="1000">
                        <a:effectLst/>
                        <a:latin typeface="+mn-lt"/>
                        <a:ea typeface="Times New Roman" panose="02020603050405020304" pitchFamily="18" charset="0"/>
                        <a:cs typeface="Times New Roman" panose="02020603050405020304" pitchFamily="18" charset="0"/>
                      </a:endParaRPr>
                    </a:p>
                    <a:p>
                      <a:pPr marL="540385" algn="l">
                        <a:spcAft>
                          <a:spcPts val="600"/>
                        </a:spcAft>
                      </a:pPr>
                      <a:r>
                        <a:rPr lang="en-GB" sz="1000">
                          <a:effectLst/>
                          <a:latin typeface="+mn-lt"/>
                          <a:ea typeface="Times New Roman" panose="02020603050405020304" pitchFamily="18" charset="0"/>
                          <a:cs typeface="Times New Roman" panose="02020603050405020304" pitchFamily="18" charset="0"/>
                        </a:rPr>
                        <a:t>Sessions will provide worked examples and case studies to bring the material alive for that particular GLA Group member.</a:t>
                      </a:r>
                    </a:p>
                    <a:p>
                      <a:pPr marL="540385" algn="l">
                        <a:spcAft>
                          <a:spcPts val="600"/>
                        </a:spcAft>
                      </a:pPr>
                      <a:r>
                        <a:rPr lang="en-GB" sz="1000">
                          <a:effectLst/>
                          <a:latin typeface="+mn-lt"/>
                          <a:ea typeface="Times New Roman" panose="02020603050405020304" pitchFamily="18" charset="0"/>
                          <a:cs typeface="Times New Roman" panose="02020603050405020304" pitchFamily="18" charset="0"/>
                        </a:rPr>
                        <a:t> </a:t>
                      </a:r>
                    </a:p>
                    <a:p>
                      <a:pPr marL="540385" algn="l">
                        <a:spcAft>
                          <a:spcPts val="600"/>
                        </a:spcAft>
                      </a:pPr>
                      <a:r>
                        <a:rPr lang="en-GB" sz="1000">
                          <a:effectLst/>
                          <a:latin typeface="+mn-lt"/>
                          <a:ea typeface="Times New Roman" panose="02020603050405020304" pitchFamily="18" charset="0"/>
                          <a:cs typeface="Times New Roman" panose="02020603050405020304" pitchFamily="18" charset="0"/>
                        </a:rPr>
                        <a:t> </a:t>
                      </a:r>
                    </a:p>
                    <a:p>
                      <a:pPr marL="540385" algn="l">
                        <a:spcAft>
                          <a:spcPts val="600"/>
                        </a:spcAft>
                      </a:pPr>
                      <a:r>
                        <a:rPr lang="en-GB" sz="1000">
                          <a:effectLst/>
                          <a:latin typeface="+mn-lt"/>
                          <a:ea typeface="Times New Roman" panose="02020603050405020304" pitchFamily="18" charset="0"/>
                          <a:cs typeface="Times New Roman" panose="02020603050405020304" pitchFamily="18" charset="0"/>
                        </a:rPr>
                        <a:t> </a:t>
                      </a:r>
                    </a:p>
                  </a:txBody>
                  <a:tcPr marL="7599" marR="759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40385" algn="l">
                        <a:spcAft>
                          <a:spcPts val="600"/>
                        </a:spcAft>
                      </a:pPr>
                      <a:r>
                        <a:rPr lang="en-GB" sz="1000" b="1">
                          <a:effectLst/>
                          <a:latin typeface="+mn-lt"/>
                          <a:ea typeface="Times New Roman" panose="02020603050405020304" pitchFamily="18" charset="0"/>
                          <a:cs typeface="Times New Roman" panose="02020603050405020304" pitchFamily="18" charset="0"/>
                        </a:rPr>
                        <a:t>Face to Face - </a:t>
                      </a:r>
                      <a:r>
                        <a:rPr lang="en-GB" sz="1000">
                          <a:effectLst/>
                          <a:latin typeface="+mn-lt"/>
                          <a:ea typeface="Times New Roman" panose="02020603050405020304" pitchFamily="18" charset="0"/>
                          <a:cs typeface="Times New Roman" panose="02020603050405020304" pitchFamily="18" charset="0"/>
                        </a:rPr>
                        <a:t>could be either short sessions over time or a single event.</a:t>
                      </a:r>
                      <a:r>
                        <a:rPr lang="en-GB" sz="1000" b="1">
                          <a:effectLst/>
                          <a:latin typeface="+mn-lt"/>
                          <a:ea typeface="Times New Roman" panose="02020603050405020304" pitchFamily="18" charset="0"/>
                          <a:cs typeface="Times New Roman" panose="02020603050405020304" pitchFamily="18" charset="0"/>
                        </a:rPr>
                        <a:t> </a:t>
                      </a:r>
                      <a:endParaRPr lang="en-GB" sz="1000">
                        <a:effectLst/>
                        <a:latin typeface="+mn-lt"/>
                        <a:ea typeface="Times New Roman" panose="02020603050405020304" pitchFamily="18" charset="0"/>
                        <a:cs typeface="Times New Roman" panose="02020603050405020304" pitchFamily="18" charset="0"/>
                      </a:endParaRPr>
                    </a:p>
                    <a:p>
                      <a:pPr marL="540385" algn="l">
                        <a:spcAft>
                          <a:spcPts val="600"/>
                        </a:spcAft>
                      </a:pPr>
                      <a:r>
                        <a:rPr lang="en-GB" sz="1000">
                          <a:effectLst/>
                          <a:latin typeface="+mn-lt"/>
                          <a:ea typeface="Times New Roman" panose="02020603050405020304" pitchFamily="18" charset="0"/>
                          <a:cs typeface="Times New Roman" panose="02020603050405020304" pitchFamily="18" charset="0"/>
                        </a:rPr>
                        <a:t>Aim is to bring all the material together and for attendees to be able to ask questions and share experiences.</a:t>
                      </a:r>
                    </a:p>
                    <a:p>
                      <a:pPr marL="540385" algn="l">
                        <a:spcAft>
                          <a:spcPts val="600"/>
                        </a:spcAft>
                      </a:pPr>
                      <a:r>
                        <a:rPr lang="en-GB" sz="1000">
                          <a:effectLst/>
                          <a:latin typeface="+mn-lt"/>
                          <a:ea typeface="Times New Roman" panose="02020603050405020304" pitchFamily="18" charset="0"/>
                          <a:cs typeface="Times New Roman" panose="02020603050405020304" pitchFamily="18" charset="0"/>
                        </a:rPr>
                        <a:t>Celebration of successes and forward look </a:t>
                      </a:r>
                    </a:p>
                  </a:txBody>
                  <a:tcPr marL="7599" marR="759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74519572"/>
                  </a:ext>
                </a:extLst>
              </a:tr>
              <a:tr h="2355056">
                <a:tc>
                  <a:txBody>
                    <a:bodyPr/>
                    <a:lstStyle/>
                    <a:p>
                      <a:pPr marL="540385" algn="l">
                        <a:spcAft>
                          <a:spcPts val="600"/>
                        </a:spcAft>
                      </a:pPr>
                      <a:r>
                        <a:rPr lang="en-GB" sz="1000" b="1">
                          <a:effectLst/>
                          <a:latin typeface="+mn-lt"/>
                          <a:ea typeface="Times New Roman" panose="02020603050405020304" pitchFamily="18" charset="0"/>
                          <a:cs typeface="Times New Roman" panose="02020603050405020304" pitchFamily="18" charset="0"/>
                        </a:rPr>
                        <a:t>Syllabus Themes</a:t>
                      </a:r>
                      <a:endParaRPr lang="en-GB" sz="1000">
                        <a:effectLst/>
                        <a:latin typeface="+mn-lt"/>
                        <a:ea typeface="Times New Roman" panose="02020603050405020304" pitchFamily="18" charset="0"/>
                        <a:cs typeface="Times New Roman" panose="02020603050405020304" pitchFamily="18" charset="0"/>
                      </a:endParaRPr>
                    </a:p>
                    <a:p>
                      <a:pPr marL="540385" algn="l">
                        <a:spcAft>
                          <a:spcPts val="600"/>
                        </a:spcAft>
                      </a:pPr>
                      <a:r>
                        <a:rPr lang="en-GB" sz="1000">
                          <a:effectLst/>
                          <a:latin typeface="+mn-lt"/>
                          <a:ea typeface="Times New Roman" panose="02020603050405020304" pitchFamily="18" charset="0"/>
                          <a:cs typeface="Times New Roman" panose="02020603050405020304" pitchFamily="18" charset="0"/>
                        </a:rPr>
                        <a:t>Health of Londoners</a:t>
                      </a:r>
                    </a:p>
                    <a:p>
                      <a:pPr marL="540385" algn="l">
                        <a:spcAft>
                          <a:spcPts val="600"/>
                        </a:spcAft>
                      </a:pPr>
                      <a:r>
                        <a:rPr lang="en-GB" sz="1000">
                          <a:effectLst/>
                          <a:latin typeface="+mn-lt"/>
                          <a:ea typeface="Times New Roman" panose="02020603050405020304" pitchFamily="18" charset="0"/>
                          <a:cs typeface="Times New Roman" panose="02020603050405020304" pitchFamily="18" charset="0"/>
                        </a:rPr>
                        <a:t>What are driving patterns of ill-health</a:t>
                      </a:r>
                    </a:p>
                    <a:p>
                      <a:pPr marL="540385" algn="l">
                        <a:spcAft>
                          <a:spcPts val="600"/>
                        </a:spcAft>
                      </a:pPr>
                      <a:r>
                        <a:rPr lang="en-GB" sz="1000">
                          <a:effectLst/>
                          <a:latin typeface="+mn-lt"/>
                          <a:ea typeface="Times New Roman" panose="02020603050405020304" pitchFamily="18" charset="0"/>
                          <a:cs typeface="Times New Roman" panose="02020603050405020304" pitchFamily="18" charset="0"/>
                        </a:rPr>
                        <a:t>How the drivers of health inter-relate with the GLA’s other objectives.</a:t>
                      </a:r>
                    </a:p>
                    <a:p>
                      <a:pPr marL="540385" algn="l">
                        <a:spcAft>
                          <a:spcPts val="600"/>
                        </a:spcAft>
                      </a:pPr>
                      <a:r>
                        <a:rPr lang="en-GB" sz="1000">
                          <a:effectLst/>
                          <a:latin typeface="+mn-lt"/>
                          <a:ea typeface="Times New Roman" panose="02020603050405020304" pitchFamily="18" charset="0"/>
                          <a:cs typeface="Times New Roman" panose="02020603050405020304" pitchFamily="18" charset="0"/>
                        </a:rPr>
                        <a:t>Making </a:t>
                      </a:r>
                      <a:r>
                        <a:rPr lang="en-GB" sz="1000" err="1">
                          <a:effectLst/>
                          <a:latin typeface="+mn-lt"/>
                          <a:ea typeface="Times New Roman" panose="02020603050405020304" pitchFamily="18" charset="0"/>
                          <a:cs typeface="Times New Roman" panose="02020603050405020304" pitchFamily="18" charset="0"/>
                        </a:rPr>
                        <a:t>HiAP</a:t>
                      </a:r>
                      <a:r>
                        <a:rPr lang="en-GB" sz="1000">
                          <a:effectLst/>
                          <a:latin typeface="+mn-lt"/>
                          <a:ea typeface="Times New Roman" panose="02020603050405020304" pitchFamily="18" charset="0"/>
                          <a:cs typeface="Times New Roman" panose="02020603050405020304" pitchFamily="18" charset="0"/>
                        </a:rPr>
                        <a:t> a reality </a:t>
                      </a:r>
                    </a:p>
                    <a:p>
                      <a:pPr marL="540385" algn="l">
                        <a:spcAft>
                          <a:spcPts val="600"/>
                        </a:spcAft>
                      </a:pPr>
                      <a:r>
                        <a:rPr lang="en-GB" sz="1000">
                          <a:effectLst/>
                          <a:latin typeface="+mn-lt"/>
                          <a:ea typeface="Times New Roman" panose="02020603050405020304" pitchFamily="18" charset="0"/>
                          <a:cs typeface="Times New Roman" panose="02020603050405020304" pitchFamily="18" charset="0"/>
                        </a:rPr>
                        <a:t>Partners and their roles.</a:t>
                      </a:r>
                    </a:p>
                    <a:p>
                      <a:pPr marL="540385" algn="l">
                        <a:spcAft>
                          <a:spcPts val="600"/>
                        </a:spcAft>
                      </a:pPr>
                      <a:r>
                        <a:rPr lang="en-GB" sz="1000">
                          <a:effectLst/>
                          <a:latin typeface="+mn-lt"/>
                          <a:ea typeface="Times New Roman" panose="02020603050405020304" pitchFamily="18" charset="0"/>
                          <a:cs typeface="Times New Roman" panose="02020603050405020304" pitchFamily="18" charset="0"/>
                        </a:rPr>
                        <a:t>Health leadership: key strategies and health governance in London</a:t>
                      </a:r>
                    </a:p>
                    <a:p>
                      <a:pPr marL="540385" algn="l">
                        <a:spcAft>
                          <a:spcPts val="600"/>
                        </a:spcAft>
                      </a:pPr>
                      <a:r>
                        <a:rPr lang="en-GB" sz="1000">
                          <a:effectLst/>
                          <a:latin typeface="+mn-lt"/>
                          <a:ea typeface="Times New Roman" panose="02020603050405020304" pitchFamily="18" charset="0"/>
                          <a:cs typeface="Times New Roman" panose="02020603050405020304" pitchFamily="18" charset="0"/>
                        </a:rPr>
                        <a:t>Overview of key Tools  </a:t>
                      </a:r>
                    </a:p>
                    <a:p>
                      <a:pPr marL="540385" algn="l">
                        <a:spcAft>
                          <a:spcPts val="600"/>
                        </a:spcAft>
                      </a:pPr>
                      <a:r>
                        <a:rPr lang="en-GB" sz="1000">
                          <a:effectLst/>
                          <a:latin typeface="+mn-lt"/>
                          <a:ea typeface="Times New Roman" panose="02020603050405020304" pitchFamily="18" charset="0"/>
                          <a:cs typeface="Times New Roman" panose="02020603050405020304" pitchFamily="18" charset="0"/>
                        </a:rPr>
                        <a:t>Evaluation</a:t>
                      </a:r>
                    </a:p>
                    <a:p>
                      <a:pPr marL="540385" algn="l">
                        <a:spcAft>
                          <a:spcPts val="600"/>
                        </a:spcAft>
                      </a:pPr>
                      <a:r>
                        <a:rPr lang="en-GB" sz="1000">
                          <a:effectLst/>
                          <a:latin typeface="+mn-lt"/>
                          <a:ea typeface="Times New Roman" panose="02020603050405020304" pitchFamily="18" charset="0"/>
                          <a:cs typeface="Times New Roman" panose="02020603050405020304" pitchFamily="18" charset="0"/>
                        </a:rPr>
                        <a:t>What role does their particular Group play with examples of work to date</a:t>
                      </a:r>
                    </a:p>
                    <a:p>
                      <a:pPr marL="540385" algn="l">
                        <a:spcAft>
                          <a:spcPts val="600"/>
                        </a:spcAft>
                      </a:pPr>
                      <a:r>
                        <a:rPr lang="en-GB" sz="1000">
                          <a:effectLst/>
                          <a:latin typeface="+mn-lt"/>
                          <a:ea typeface="Times New Roman" panose="02020603050405020304" pitchFamily="18" charset="0"/>
                          <a:cs typeface="Times New Roman" panose="02020603050405020304" pitchFamily="18" charset="0"/>
                        </a:rPr>
                        <a:t>What helps and hinders implementation of </a:t>
                      </a:r>
                      <a:r>
                        <a:rPr lang="en-GB" sz="1000" err="1">
                          <a:effectLst/>
                          <a:latin typeface="+mn-lt"/>
                          <a:ea typeface="Times New Roman" panose="02020603050405020304" pitchFamily="18" charset="0"/>
                          <a:cs typeface="Times New Roman" panose="02020603050405020304" pitchFamily="18" charset="0"/>
                        </a:rPr>
                        <a:t>HiAP</a:t>
                      </a:r>
                      <a:endParaRPr lang="en-GB" sz="1000">
                        <a:effectLst/>
                        <a:latin typeface="+mn-lt"/>
                        <a:ea typeface="Times New Roman" panose="02020603050405020304" pitchFamily="18" charset="0"/>
                        <a:cs typeface="Times New Roman" panose="02020603050405020304" pitchFamily="18" charset="0"/>
                      </a:endParaRPr>
                    </a:p>
                  </a:txBody>
                  <a:tcPr marL="7599" marR="759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40385" algn="l">
                        <a:spcAft>
                          <a:spcPts val="600"/>
                        </a:spcAft>
                      </a:pPr>
                      <a:r>
                        <a:rPr lang="en-GB" sz="1000" b="1">
                          <a:effectLst/>
                          <a:latin typeface="+mn-lt"/>
                          <a:ea typeface="Times New Roman" panose="02020603050405020304" pitchFamily="18" charset="0"/>
                          <a:cs typeface="Times New Roman" panose="02020603050405020304" pitchFamily="18" charset="0"/>
                        </a:rPr>
                        <a:t>Syllabus Themes</a:t>
                      </a:r>
                      <a:endParaRPr lang="en-GB" sz="1000">
                        <a:effectLst/>
                        <a:latin typeface="+mn-lt"/>
                        <a:ea typeface="Times New Roman" panose="02020603050405020304" pitchFamily="18" charset="0"/>
                        <a:cs typeface="Times New Roman" panose="02020603050405020304" pitchFamily="18" charset="0"/>
                      </a:endParaRPr>
                    </a:p>
                    <a:p>
                      <a:pPr marL="540385" algn="l">
                        <a:spcAft>
                          <a:spcPts val="600"/>
                        </a:spcAft>
                      </a:pPr>
                      <a:r>
                        <a:rPr lang="en-GB" sz="1000">
                          <a:effectLst/>
                          <a:latin typeface="+mn-lt"/>
                          <a:ea typeface="Times New Roman" panose="02020603050405020304" pitchFamily="18" charset="0"/>
                          <a:cs typeface="Times New Roman" panose="02020603050405020304" pitchFamily="18" charset="0"/>
                        </a:rPr>
                        <a:t>Models of Health </a:t>
                      </a:r>
                    </a:p>
                    <a:p>
                      <a:pPr marL="540385" algn="l">
                        <a:spcAft>
                          <a:spcPts val="600"/>
                        </a:spcAft>
                      </a:pPr>
                      <a:r>
                        <a:rPr lang="en-GB" sz="1000">
                          <a:effectLst/>
                          <a:latin typeface="+mn-lt"/>
                          <a:ea typeface="Times New Roman" panose="02020603050405020304" pitchFamily="18" charset="0"/>
                          <a:cs typeface="Times New Roman" panose="02020603050405020304" pitchFamily="18" charset="0"/>
                        </a:rPr>
                        <a:t>Tools for Understanding the Health of Londoners</a:t>
                      </a:r>
                    </a:p>
                    <a:p>
                      <a:pPr marL="540385" algn="l">
                        <a:spcAft>
                          <a:spcPts val="600"/>
                        </a:spcAft>
                      </a:pPr>
                      <a:r>
                        <a:rPr lang="en-GB" sz="1000">
                          <a:effectLst/>
                          <a:latin typeface="+mn-lt"/>
                          <a:ea typeface="Times New Roman" panose="02020603050405020304" pitchFamily="18" charset="0"/>
                          <a:cs typeface="Times New Roman" panose="02020603050405020304" pitchFamily="18" charset="0"/>
                        </a:rPr>
                        <a:t>Sources of information and evidence and their strengths and weaknesses</a:t>
                      </a:r>
                    </a:p>
                    <a:p>
                      <a:pPr marL="540385" algn="l">
                        <a:spcAft>
                          <a:spcPts val="600"/>
                        </a:spcAft>
                      </a:pPr>
                      <a:r>
                        <a:rPr lang="en-GB" sz="1000">
                          <a:effectLst/>
                          <a:latin typeface="+mn-lt"/>
                          <a:ea typeface="Times New Roman" panose="02020603050405020304" pitchFamily="18" charset="0"/>
                          <a:cs typeface="Times New Roman" panose="02020603050405020304" pitchFamily="18" charset="0"/>
                        </a:rPr>
                        <a:t> </a:t>
                      </a:r>
                    </a:p>
                  </a:txBody>
                  <a:tcPr marL="7599" marR="759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40385" algn="l">
                        <a:spcAft>
                          <a:spcPts val="600"/>
                        </a:spcAft>
                      </a:pPr>
                      <a:r>
                        <a:rPr lang="en-GB" sz="1000" b="1">
                          <a:effectLst/>
                          <a:latin typeface="+mn-lt"/>
                          <a:ea typeface="Times New Roman" panose="02020603050405020304" pitchFamily="18" charset="0"/>
                          <a:cs typeface="Times New Roman" panose="02020603050405020304" pitchFamily="18" charset="0"/>
                        </a:rPr>
                        <a:t>Syllabus Themes</a:t>
                      </a:r>
                      <a:endParaRPr lang="en-GB" sz="1000">
                        <a:effectLst/>
                        <a:latin typeface="+mn-lt"/>
                        <a:ea typeface="Times New Roman" panose="02020603050405020304" pitchFamily="18" charset="0"/>
                        <a:cs typeface="Times New Roman" panose="02020603050405020304" pitchFamily="18" charset="0"/>
                      </a:endParaRPr>
                    </a:p>
                    <a:p>
                      <a:pPr marL="540385" algn="l">
                        <a:spcAft>
                          <a:spcPts val="600"/>
                        </a:spcAft>
                      </a:pPr>
                      <a:r>
                        <a:rPr lang="en-GB" sz="1000">
                          <a:effectLst/>
                          <a:latin typeface="+mn-lt"/>
                          <a:ea typeface="Times New Roman" panose="02020603050405020304" pitchFamily="18" charset="0"/>
                          <a:cs typeface="Times New Roman" panose="02020603050405020304" pitchFamily="18" charset="0"/>
                        </a:rPr>
                        <a:t>Determinants of health in London revisited. </a:t>
                      </a:r>
                    </a:p>
                    <a:p>
                      <a:pPr marL="540385" algn="l">
                        <a:spcAft>
                          <a:spcPts val="600"/>
                        </a:spcAft>
                      </a:pPr>
                      <a:r>
                        <a:rPr lang="en-GB" sz="1000">
                          <a:effectLst/>
                          <a:latin typeface="+mn-lt"/>
                          <a:ea typeface="Times New Roman" panose="02020603050405020304" pitchFamily="18" charset="0"/>
                          <a:cs typeface="Times New Roman" panose="02020603050405020304" pitchFamily="18" charset="0"/>
                        </a:rPr>
                        <a:t>Tools and methods for developing strategies and plans. </a:t>
                      </a:r>
                    </a:p>
                    <a:p>
                      <a:pPr marL="540385" algn="l">
                        <a:spcAft>
                          <a:spcPts val="600"/>
                        </a:spcAft>
                      </a:pPr>
                      <a:r>
                        <a:rPr lang="en-GB" sz="1000">
                          <a:effectLst/>
                          <a:latin typeface="+mn-lt"/>
                          <a:ea typeface="Times New Roman" panose="02020603050405020304" pitchFamily="18" charset="0"/>
                          <a:cs typeface="Times New Roman" panose="02020603050405020304" pitchFamily="18" charset="0"/>
                        </a:rPr>
                        <a:t>The difference between </a:t>
                      </a:r>
                      <a:r>
                        <a:rPr lang="en-GB" sz="1000" err="1">
                          <a:effectLst/>
                          <a:latin typeface="+mn-lt"/>
                          <a:ea typeface="Times New Roman" panose="02020603050405020304" pitchFamily="18" charset="0"/>
                          <a:cs typeface="Times New Roman" panose="02020603050405020304" pitchFamily="18" charset="0"/>
                        </a:rPr>
                        <a:t>HiAP</a:t>
                      </a:r>
                      <a:r>
                        <a:rPr lang="en-GB" sz="1000">
                          <a:effectLst/>
                          <a:latin typeface="+mn-lt"/>
                          <a:ea typeface="Times New Roman" panose="02020603050405020304" pitchFamily="18" charset="0"/>
                          <a:cs typeface="Times New Roman" panose="02020603050405020304" pitchFamily="18" charset="0"/>
                        </a:rPr>
                        <a:t> and a public health approach to tackling issues</a:t>
                      </a:r>
                    </a:p>
                    <a:p>
                      <a:pPr marL="540385" algn="l">
                        <a:spcAft>
                          <a:spcPts val="600"/>
                        </a:spcAft>
                      </a:pPr>
                      <a:r>
                        <a:rPr lang="en-GB" sz="1000">
                          <a:effectLst/>
                          <a:latin typeface="+mn-lt"/>
                          <a:ea typeface="Times New Roman" panose="02020603050405020304" pitchFamily="18" charset="0"/>
                          <a:cs typeface="Times New Roman" panose="02020603050405020304" pitchFamily="18" charset="0"/>
                        </a:rPr>
                        <a:t>Health needs/impact and integrated impact assessments</a:t>
                      </a:r>
                    </a:p>
                    <a:p>
                      <a:pPr marL="540385" algn="l">
                        <a:spcAft>
                          <a:spcPts val="600"/>
                        </a:spcAft>
                      </a:pPr>
                      <a:r>
                        <a:rPr lang="en-GB" sz="1000">
                          <a:effectLst/>
                          <a:latin typeface="+mn-lt"/>
                          <a:ea typeface="Times New Roman" panose="02020603050405020304" pitchFamily="18" charset="0"/>
                          <a:cs typeface="Times New Roman" panose="02020603050405020304" pitchFamily="18" charset="0"/>
                        </a:rPr>
                        <a:t>Behavioural insights: theories and their application in London</a:t>
                      </a:r>
                    </a:p>
                    <a:p>
                      <a:pPr marL="540385" algn="l">
                        <a:spcAft>
                          <a:spcPts val="600"/>
                        </a:spcAft>
                      </a:pPr>
                      <a:r>
                        <a:rPr lang="en-GB" sz="1000">
                          <a:effectLst/>
                          <a:latin typeface="+mn-lt"/>
                          <a:ea typeface="Times New Roman" panose="02020603050405020304" pitchFamily="18" charset="0"/>
                          <a:cs typeface="Times New Roman" panose="02020603050405020304" pitchFamily="18" charset="0"/>
                        </a:rPr>
                        <a:t>Complex adaptive systems theory</a:t>
                      </a:r>
                    </a:p>
                    <a:p>
                      <a:pPr marL="540385" algn="l">
                        <a:spcAft>
                          <a:spcPts val="600"/>
                        </a:spcAft>
                      </a:pPr>
                      <a:r>
                        <a:rPr lang="en-GB" sz="1000">
                          <a:effectLst/>
                          <a:latin typeface="+mn-lt"/>
                          <a:ea typeface="Times New Roman" panose="02020603050405020304" pitchFamily="18" charset="0"/>
                          <a:cs typeface="Times New Roman" panose="02020603050405020304" pitchFamily="18" charset="0"/>
                        </a:rPr>
                        <a:t>Theory of change and logical models</a:t>
                      </a:r>
                    </a:p>
                    <a:p>
                      <a:pPr marL="540385" algn="l">
                        <a:spcAft>
                          <a:spcPts val="600"/>
                        </a:spcAft>
                      </a:pPr>
                      <a:r>
                        <a:rPr lang="en-GB" sz="1000">
                          <a:effectLst/>
                          <a:latin typeface="+mn-lt"/>
                          <a:ea typeface="Times New Roman" panose="02020603050405020304" pitchFamily="18" charset="0"/>
                          <a:cs typeface="Times New Roman" panose="02020603050405020304" pitchFamily="18" charset="0"/>
                        </a:rPr>
                        <a:t>Evaluation methods and their strengths and weaknesses</a:t>
                      </a:r>
                    </a:p>
                    <a:p>
                      <a:pPr marL="540385" algn="l">
                        <a:spcAft>
                          <a:spcPts val="600"/>
                        </a:spcAft>
                      </a:pPr>
                      <a:r>
                        <a:rPr lang="en-GB" sz="1000">
                          <a:effectLst/>
                          <a:latin typeface="+mn-lt"/>
                          <a:ea typeface="Times New Roman" panose="02020603050405020304" pitchFamily="18" charset="0"/>
                          <a:cs typeface="Times New Roman" panose="02020603050405020304" pitchFamily="18" charset="0"/>
                        </a:rPr>
                        <a:t> </a:t>
                      </a:r>
                    </a:p>
                  </a:txBody>
                  <a:tcPr marL="7599" marR="759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40385" algn="l">
                        <a:spcAft>
                          <a:spcPts val="600"/>
                        </a:spcAft>
                      </a:pPr>
                      <a:r>
                        <a:rPr lang="en-GB" sz="1000" b="1">
                          <a:effectLst/>
                          <a:latin typeface="+mn-lt"/>
                          <a:ea typeface="Times New Roman" panose="02020603050405020304" pitchFamily="18" charset="0"/>
                          <a:cs typeface="Times New Roman" panose="02020603050405020304" pitchFamily="18" charset="0"/>
                        </a:rPr>
                        <a:t>Agenda:</a:t>
                      </a:r>
                      <a:endParaRPr lang="en-GB" sz="1000">
                        <a:effectLst/>
                        <a:latin typeface="+mn-lt"/>
                        <a:ea typeface="Times New Roman" panose="02020603050405020304" pitchFamily="18" charset="0"/>
                        <a:cs typeface="Times New Roman" panose="02020603050405020304" pitchFamily="18" charset="0"/>
                      </a:endParaRPr>
                    </a:p>
                    <a:p>
                      <a:pPr marL="540385" algn="l">
                        <a:spcAft>
                          <a:spcPts val="600"/>
                        </a:spcAft>
                      </a:pPr>
                      <a:r>
                        <a:rPr lang="en-GB" sz="1000">
                          <a:effectLst/>
                          <a:latin typeface="+mn-lt"/>
                          <a:ea typeface="Times New Roman" panose="02020603050405020304" pitchFamily="18" charset="0"/>
                          <a:cs typeface="Times New Roman" panose="02020603050405020304" pitchFamily="18" charset="0"/>
                        </a:rPr>
                        <a:t>Recap of all sessions </a:t>
                      </a:r>
                    </a:p>
                    <a:p>
                      <a:pPr marL="540385" algn="l">
                        <a:spcAft>
                          <a:spcPts val="600"/>
                        </a:spcAft>
                      </a:pPr>
                      <a:r>
                        <a:rPr lang="en-GB" sz="1000">
                          <a:effectLst/>
                          <a:latin typeface="+mn-lt"/>
                          <a:ea typeface="Times New Roman" panose="02020603050405020304" pitchFamily="18" charset="0"/>
                          <a:cs typeface="Times New Roman" panose="02020603050405020304" pitchFamily="18" charset="0"/>
                        </a:rPr>
                        <a:t>Drawing out learning and sharing experiences</a:t>
                      </a:r>
                    </a:p>
                    <a:p>
                      <a:pPr marL="540385" algn="l">
                        <a:spcAft>
                          <a:spcPts val="600"/>
                        </a:spcAft>
                      </a:pPr>
                      <a:r>
                        <a:rPr lang="en-GB" sz="1000">
                          <a:effectLst/>
                          <a:latin typeface="+mn-lt"/>
                          <a:ea typeface="Times New Roman" panose="02020603050405020304" pitchFamily="18" charset="0"/>
                          <a:cs typeface="Times New Roman" panose="02020603050405020304" pitchFamily="18" charset="0"/>
                        </a:rPr>
                        <a:t>Celebration of success and recent examples of </a:t>
                      </a:r>
                      <a:r>
                        <a:rPr lang="en-GB" sz="1000" err="1">
                          <a:effectLst/>
                          <a:latin typeface="+mn-lt"/>
                          <a:ea typeface="Times New Roman" panose="02020603050405020304" pitchFamily="18" charset="0"/>
                          <a:cs typeface="Times New Roman" panose="02020603050405020304" pitchFamily="18" charset="0"/>
                        </a:rPr>
                        <a:t>HiAP</a:t>
                      </a:r>
                      <a:r>
                        <a:rPr lang="en-GB" sz="1000">
                          <a:effectLst/>
                          <a:latin typeface="+mn-lt"/>
                          <a:ea typeface="Times New Roman" panose="02020603050405020304" pitchFamily="18" charset="0"/>
                          <a:cs typeface="Times New Roman" panose="02020603050405020304" pitchFamily="18" charset="0"/>
                        </a:rPr>
                        <a:t> in the GLA</a:t>
                      </a:r>
                    </a:p>
                    <a:p>
                      <a:pPr marL="540385" algn="l">
                        <a:spcAft>
                          <a:spcPts val="600"/>
                        </a:spcAft>
                      </a:pPr>
                      <a:r>
                        <a:rPr lang="en-GB" sz="1000">
                          <a:effectLst/>
                          <a:latin typeface="+mn-lt"/>
                          <a:ea typeface="Times New Roman" panose="02020603050405020304" pitchFamily="18" charset="0"/>
                          <a:cs typeface="Times New Roman" panose="02020603050405020304" pitchFamily="18" charset="0"/>
                        </a:rPr>
                        <a:t>Keynote speaker</a:t>
                      </a:r>
                    </a:p>
                    <a:p>
                      <a:pPr marL="540385" algn="l">
                        <a:spcAft>
                          <a:spcPts val="600"/>
                        </a:spcAft>
                      </a:pPr>
                      <a:r>
                        <a:rPr lang="en-GB" sz="1000">
                          <a:effectLst/>
                          <a:latin typeface="+mn-lt"/>
                          <a:ea typeface="Times New Roman" panose="02020603050405020304" pitchFamily="18" charset="0"/>
                          <a:cs typeface="Times New Roman" panose="02020603050405020304" pitchFamily="18" charset="0"/>
                        </a:rPr>
                        <a:t>Next steps and what support is available</a:t>
                      </a:r>
                    </a:p>
                  </a:txBody>
                  <a:tcPr marL="7599" marR="759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574878727"/>
                  </a:ext>
                </a:extLst>
              </a:tr>
              <a:tr h="725401">
                <a:tc>
                  <a:txBody>
                    <a:bodyPr/>
                    <a:lstStyle/>
                    <a:p>
                      <a:pPr marL="540385" algn="l">
                        <a:spcAft>
                          <a:spcPts val="600"/>
                        </a:spcAft>
                      </a:pPr>
                      <a:r>
                        <a:rPr lang="en-GB" sz="1000" b="1">
                          <a:effectLst/>
                          <a:latin typeface="+mn-lt"/>
                          <a:ea typeface="Times New Roman" panose="02020603050405020304" pitchFamily="18" charset="0"/>
                          <a:cs typeface="Times New Roman" panose="02020603050405020304" pitchFamily="18" charset="0"/>
                        </a:rPr>
                        <a:t>Style</a:t>
                      </a:r>
                      <a:endParaRPr lang="en-GB" sz="1000">
                        <a:effectLst/>
                        <a:latin typeface="+mn-lt"/>
                        <a:ea typeface="Times New Roman" panose="02020603050405020304" pitchFamily="18" charset="0"/>
                        <a:cs typeface="Times New Roman" panose="02020603050405020304" pitchFamily="18" charset="0"/>
                      </a:endParaRPr>
                    </a:p>
                    <a:p>
                      <a:pPr marL="540385" algn="l">
                        <a:spcAft>
                          <a:spcPts val="600"/>
                        </a:spcAft>
                      </a:pPr>
                      <a:r>
                        <a:rPr lang="en-GB" sz="1000">
                          <a:effectLst/>
                          <a:latin typeface="+mn-lt"/>
                          <a:ea typeface="Times New Roman" panose="02020603050405020304" pitchFamily="18" charset="0"/>
                          <a:cs typeface="Times New Roman" panose="02020603050405020304" pitchFamily="18" charset="0"/>
                        </a:rPr>
                        <a:t>A call to arms </a:t>
                      </a:r>
                    </a:p>
                    <a:p>
                      <a:pPr marL="540385" algn="l">
                        <a:spcAft>
                          <a:spcPts val="600"/>
                        </a:spcAft>
                      </a:pPr>
                      <a:r>
                        <a:rPr lang="en-GB" sz="1000">
                          <a:effectLst/>
                          <a:latin typeface="+mn-lt"/>
                          <a:ea typeface="Times New Roman" panose="02020603050405020304" pitchFamily="18" charset="0"/>
                          <a:cs typeface="Times New Roman" panose="02020603050405020304" pitchFamily="18" charset="0"/>
                        </a:rPr>
                        <a:t>Discussion rather than ‘talking heads’.</a:t>
                      </a:r>
                    </a:p>
                    <a:p>
                      <a:pPr marL="540385" algn="l">
                        <a:spcAft>
                          <a:spcPts val="600"/>
                        </a:spcAft>
                      </a:pPr>
                      <a:r>
                        <a:rPr lang="en-GB" sz="1000">
                          <a:effectLst/>
                          <a:latin typeface="+mn-lt"/>
                          <a:ea typeface="Times New Roman" panose="02020603050405020304" pitchFamily="18" charset="0"/>
                          <a:cs typeface="Times New Roman" panose="02020603050405020304" pitchFamily="18" charset="0"/>
                        </a:rPr>
                        <a:t>This is an overview highlighted the components of further sessions.</a:t>
                      </a:r>
                    </a:p>
                    <a:p>
                      <a:pPr marL="540385" algn="l">
                        <a:spcAft>
                          <a:spcPts val="600"/>
                        </a:spcAft>
                      </a:pPr>
                      <a:r>
                        <a:rPr lang="en-GB" sz="1000">
                          <a:effectLst/>
                          <a:latin typeface="+mn-lt"/>
                          <a:ea typeface="Times New Roman" panose="02020603050405020304" pitchFamily="18" charset="0"/>
                          <a:cs typeface="Times New Roman" panose="02020603050405020304" pitchFamily="18" charset="0"/>
                        </a:rPr>
                        <a:t>Key leader(s) to address attendees</a:t>
                      </a:r>
                    </a:p>
                  </a:txBody>
                  <a:tcPr marL="7599" marR="759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40385" algn="l">
                        <a:spcAft>
                          <a:spcPts val="600"/>
                        </a:spcAft>
                      </a:pPr>
                      <a:r>
                        <a:rPr lang="en-GB" sz="1000" b="1" i="1">
                          <a:effectLst/>
                          <a:latin typeface="+mn-lt"/>
                          <a:ea typeface="Times New Roman" panose="02020603050405020304" pitchFamily="18" charset="0"/>
                          <a:cs typeface="Times New Roman" panose="02020603050405020304" pitchFamily="18" charset="0"/>
                        </a:rPr>
                        <a:t>Style </a:t>
                      </a:r>
                      <a:endParaRPr lang="en-GB" sz="1000">
                        <a:effectLst/>
                        <a:latin typeface="+mn-lt"/>
                        <a:ea typeface="Times New Roman" panose="02020603050405020304" pitchFamily="18" charset="0"/>
                        <a:cs typeface="Times New Roman" panose="02020603050405020304" pitchFamily="18" charset="0"/>
                      </a:endParaRPr>
                    </a:p>
                    <a:p>
                      <a:pPr marL="540385" algn="l">
                        <a:spcAft>
                          <a:spcPts val="600"/>
                        </a:spcAft>
                      </a:pPr>
                      <a:r>
                        <a:rPr lang="en-GB" sz="1000">
                          <a:effectLst/>
                          <a:latin typeface="+mn-lt"/>
                          <a:ea typeface="Times New Roman" panose="02020603050405020304" pitchFamily="18" charset="0"/>
                          <a:cs typeface="Times New Roman" panose="02020603050405020304" pitchFamily="18" charset="0"/>
                        </a:rPr>
                        <a:t>Mix of </a:t>
                      </a:r>
                      <a:r>
                        <a:rPr lang="en-GB" sz="1000" err="1">
                          <a:effectLst/>
                          <a:latin typeface="+mn-lt"/>
                          <a:ea typeface="Times New Roman" panose="02020603050405020304" pitchFamily="18" charset="0"/>
                          <a:cs typeface="Times New Roman" panose="02020603050405020304" pitchFamily="18" charset="0"/>
                        </a:rPr>
                        <a:t>TedX</a:t>
                      </a:r>
                      <a:r>
                        <a:rPr lang="en-GB" sz="1000">
                          <a:effectLst/>
                          <a:latin typeface="+mn-lt"/>
                          <a:ea typeface="Times New Roman" panose="02020603050405020304" pitchFamily="18" charset="0"/>
                          <a:cs typeface="Times New Roman" panose="02020603050405020304" pitchFamily="18" charset="0"/>
                        </a:rPr>
                        <a:t> talks, key papers, blogs and online course material with links to all major reports, What Works Wellbeing, Health Foundation etc</a:t>
                      </a:r>
                    </a:p>
                  </a:txBody>
                  <a:tcPr marL="7599" marR="759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40385" algn="l">
                        <a:spcAft>
                          <a:spcPts val="600"/>
                        </a:spcAft>
                      </a:pPr>
                      <a:r>
                        <a:rPr lang="en-GB" sz="1000" b="1" i="1">
                          <a:effectLst/>
                          <a:latin typeface="+mn-lt"/>
                          <a:ea typeface="Times New Roman" panose="02020603050405020304" pitchFamily="18" charset="0"/>
                          <a:cs typeface="Times New Roman" panose="02020603050405020304" pitchFamily="18" charset="0"/>
                        </a:rPr>
                        <a:t>Style </a:t>
                      </a:r>
                      <a:endParaRPr lang="en-GB" sz="1000">
                        <a:effectLst/>
                        <a:latin typeface="+mn-lt"/>
                        <a:ea typeface="Times New Roman" panose="02020603050405020304" pitchFamily="18" charset="0"/>
                        <a:cs typeface="Times New Roman" panose="02020603050405020304" pitchFamily="18" charset="0"/>
                      </a:endParaRPr>
                    </a:p>
                    <a:p>
                      <a:pPr marL="540385" algn="l">
                        <a:spcAft>
                          <a:spcPts val="600"/>
                        </a:spcAft>
                      </a:pPr>
                      <a:r>
                        <a:rPr lang="en-GB" sz="1000">
                          <a:effectLst/>
                          <a:latin typeface="+mn-lt"/>
                          <a:ea typeface="Times New Roman" panose="02020603050405020304" pitchFamily="18" charset="0"/>
                          <a:cs typeface="Times New Roman" panose="02020603050405020304" pitchFamily="18" charset="0"/>
                        </a:rPr>
                        <a:t>Interactive with worked examples and case studies, drawing out learning and relevance to GLA</a:t>
                      </a:r>
                    </a:p>
                    <a:p>
                      <a:pPr marL="540385" algn="l">
                        <a:spcAft>
                          <a:spcPts val="600"/>
                        </a:spcAft>
                      </a:pPr>
                      <a:r>
                        <a:rPr lang="en-GB" sz="1000">
                          <a:effectLst/>
                          <a:latin typeface="+mn-lt"/>
                          <a:ea typeface="Times New Roman" panose="02020603050405020304" pitchFamily="18" charset="0"/>
                          <a:cs typeface="Times New Roman" panose="02020603050405020304" pitchFamily="18" charset="0"/>
                        </a:rPr>
                        <a:t>Materials provided for users own application in own work programmes</a:t>
                      </a:r>
                    </a:p>
                  </a:txBody>
                  <a:tcPr marL="7599" marR="759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40385" algn="l">
                        <a:spcAft>
                          <a:spcPts val="600"/>
                        </a:spcAft>
                      </a:pPr>
                      <a:r>
                        <a:rPr lang="en-GB" sz="1000" b="1">
                          <a:effectLst/>
                          <a:latin typeface="+mn-lt"/>
                          <a:ea typeface="Times New Roman" panose="02020603050405020304" pitchFamily="18" charset="0"/>
                          <a:cs typeface="Times New Roman" panose="02020603050405020304" pitchFamily="18" charset="0"/>
                        </a:rPr>
                        <a:t>Style</a:t>
                      </a:r>
                      <a:endParaRPr lang="en-GB" sz="1000">
                        <a:effectLst/>
                        <a:latin typeface="+mn-lt"/>
                        <a:ea typeface="Times New Roman" panose="02020603050405020304" pitchFamily="18" charset="0"/>
                        <a:cs typeface="Times New Roman" panose="02020603050405020304" pitchFamily="18" charset="0"/>
                      </a:endParaRPr>
                    </a:p>
                    <a:p>
                      <a:pPr marL="540385" algn="l">
                        <a:spcAft>
                          <a:spcPts val="600"/>
                        </a:spcAft>
                      </a:pPr>
                      <a:r>
                        <a:rPr lang="en-GB" sz="1000">
                          <a:effectLst/>
                          <a:latin typeface="+mn-lt"/>
                          <a:ea typeface="Times New Roman" panose="02020603050405020304" pitchFamily="18" charset="0"/>
                          <a:cs typeface="Times New Roman" panose="02020603050405020304" pitchFamily="18" charset="0"/>
                        </a:rPr>
                        <a:t>Face to face exploration of learning, what help is available and forward looking</a:t>
                      </a:r>
                    </a:p>
                  </a:txBody>
                  <a:tcPr marL="7599" marR="759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375018066"/>
                  </a:ext>
                </a:extLst>
              </a:tr>
            </a:tbl>
          </a:graphicData>
        </a:graphic>
      </p:graphicFrame>
      <p:sp>
        <p:nvSpPr>
          <p:cNvPr id="10" name="Rectangle 9" descr="Screenshot 2023-04-04 at 07.27.45.png">
            <a:extLst>
              <a:ext uri="{FF2B5EF4-FFF2-40B4-BE49-F238E27FC236}">
                <a16:creationId xmlns:a16="http://schemas.microsoft.com/office/drawing/2014/main" id="{2210CB2A-C753-E1E6-F98A-384E30FB90A4}"/>
              </a:ext>
            </a:extLst>
          </p:cNvPr>
          <p:cNvSpPr>
            <a:spLocks noChangeAspect="1" noChangeArrowheads="1"/>
          </p:cNvSpPr>
          <p:nvPr/>
        </p:nvSpPr>
        <p:spPr bwMode="auto">
          <a:xfrm>
            <a:off x="5618163" y="-11588750"/>
            <a:ext cx="301625" cy="301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endParaRPr lang="en-GB"/>
          </a:p>
        </p:txBody>
      </p:sp>
      <p:sp>
        <p:nvSpPr>
          <p:cNvPr id="11" name="Notched Right Arrow 1">
            <a:extLst>
              <a:ext uri="{FF2B5EF4-FFF2-40B4-BE49-F238E27FC236}">
                <a16:creationId xmlns:a16="http://schemas.microsoft.com/office/drawing/2014/main" id="{1DDA7870-5073-BC6E-1E48-3ED8150BA7FD}"/>
              </a:ext>
            </a:extLst>
          </p:cNvPr>
          <p:cNvSpPr>
            <a:spLocks noChangeArrowheads="1"/>
          </p:cNvSpPr>
          <p:nvPr/>
        </p:nvSpPr>
        <p:spPr bwMode="auto">
          <a:xfrm>
            <a:off x="5864225" y="-11050588"/>
            <a:ext cx="4921250" cy="1927225"/>
          </a:xfrm>
          <a:prstGeom prst="notchedRightArrow">
            <a:avLst>
              <a:gd name="adj1" fmla="val 50000"/>
              <a:gd name="adj2" fmla="val 49995"/>
            </a:avLst>
          </a:prstGeom>
          <a:solidFill>
            <a:srgbClr val="E7E6E6">
              <a:alpha val="39215"/>
            </a:srgbClr>
          </a:solidFill>
          <a:ln w="12700">
            <a:solidFill>
              <a:srgbClr val="1F3763"/>
            </a:solid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ts val="600"/>
              </a:spcAft>
              <a:buClrTx/>
              <a:buSzTx/>
              <a:buFontTx/>
              <a:buNone/>
              <a:tabLst/>
            </a:pPr>
            <a:r>
              <a:rPr kumimoji="0" lang="en-US" altLang="en-US" sz="1200" b="0" i="0" u="none" strike="noStrike" cap="none" normalizeH="0" baseline="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Facilitator/curator supports an online discussion forum created in session 1 linking participants to Public Health Team and developing a workbook in real time to support participation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2" name="Rectangle 10">
            <a:extLst>
              <a:ext uri="{FF2B5EF4-FFF2-40B4-BE49-F238E27FC236}">
                <a16:creationId xmlns:a16="http://schemas.microsoft.com/office/drawing/2014/main" id="{CED16F4E-9891-27F6-CCA5-57AC0EC227D8}"/>
              </a:ext>
            </a:extLst>
          </p:cNvPr>
          <p:cNvSpPr>
            <a:spLocks noChangeArrowheads="1"/>
          </p:cNvSpPr>
          <p:nvPr/>
        </p:nvSpPr>
        <p:spPr bwMode="auto">
          <a:xfrm>
            <a:off x="5618163" y="-1158875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GB"/>
          </a:p>
        </p:txBody>
      </p:sp>
      <p:sp>
        <p:nvSpPr>
          <p:cNvPr id="13" name="Rectangle 12">
            <a:extLst>
              <a:ext uri="{FF2B5EF4-FFF2-40B4-BE49-F238E27FC236}">
                <a16:creationId xmlns:a16="http://schemas.microsoft.com/office/drawing/2014/main" id="{5BBE39A8-6E6A-C452-F3DB-648F6EBDD43B}"/>
              </a:ext>
            </a:extLst>
          </p:cNvPr>
          <p:cNvSpPr>
            <a:spLocks noChangeArrowheads="1"/>
          </p:cNvSpPr>
          <p:nvPr/>
        </p:nvSpPr>
        <p:spPr bwMode="auto">
          <a:xfrm>
            <a:off x="6157913" y="-11537811"/>
            <a:ext cx="572593" cy="14157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spcBef>
                <a:spcPct val="0"/>
              </a:spcBef>
              <a:spcAft>
                <a:spcPts val="600"/>
              </a:spcAft>
              <a:buClrTx/>
              <a:buSzTx/>
              <a:buFontTx/>
              <a:buNone/>
              <a:tabLst/>
            </a:pPr>
            <a:endParaRPr kumimoji="0" lang="en-GB" altLang="en-US" sz="1200" b="0" i="0" u="none" strike="noStrike" cap="none" normalizeH="0" baseline="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marL="0" marR="0" lvl="0" indent="0" algn="l" defTabSz="914400" rtl="0" eaLnBrk="0" fontAlgn="base" latinLnBrk="0" hangingPunct="0">
              <a:spcBef>
                <a:spcPct val="0"/>
              </a:spcBef>
              <a:spcAft>
                <a:spcPts val="600"/>
              </a:spcAft>
              <a:buClrTx/>
              <a:buSzTx/>
              <a:buFontTx/>
              <a:buNone/>
              <a:tabLst/>
            </a:pPr>
            <a:br>
              <a:rPr kumimoji="0" lang="en-GB" altLang="en-US" sz="1200" b="0" i="0" u="none" strike="noStrike" cap="none" normalizeH="0" baseline="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br>
            <a:br>
              <a:rPr kumimoji="0" lang="en-GB" altLang="en-US" sz="1200" b="0" i="0" u="none" strike="noStrike" cap="none" normalizeH="0" baseline="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br>
            <a:endParaRPr kumimoji="0" lang="en-GB" altLang="en-US" sz="500" b="0" i="0" u="none" strike="noStrike" cap="none" normalizeH="0" baseline="0">
              <a:ln>
                <a:noFill/>
              </a:ln>
              <a:solidFill>
                <a:schemeClr val="tx1"/>
              </a:solidFill>
              <a:effectLst/>
            </a:endParaRPr>
          </a:p>
          <a:p>
            <a:pPr marL="0" marR="0" lvl="0" indent="0" algn="l" defTabSz="914400" rtl="0" eaLnBrk="0" fontAlgn="base" latinLnBrk="0" hangingPunct="0">
              <a:spcBef>
                <a:spcPct val="0"/>
              </a:spcBef>
              <a:spcAft>
                <a:spcPts val="600"/>
              </a:spcAft>
              <a:buClrTx/>
              <a:buSzTx/>
              <a:buFontTx/>
              <a:buNone/>
              <a:tabLst/>
            </a:pPr>
            <a:r>
              <a:rPr kumimoji="0" lang="en-GB" altLang="en-US" sz="1200" b="0" i="0" u="none" strike="noStrike" cap="none" normalizeH="0" baseline="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GB" altLang="en-US" sz="800" b="0" i="0" u="none" strike="noStrike" cap="none" normalizeH="0" baseline="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hlinkClick r:id="rId2"/>
                <a:hlinkMouseOver r:id="rId3"/>
              </a:rPr>
              <a:t>[</a:t>
            </a:r>
            <a:r>
              <a:rPr kumimoji="0" lang="en-GB" altLang="en-US" sz="800" b="0" i="0" u="none" strike="noStrike" cap="none" normalizeH="0" baseline="0" bmk="">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hlinkClick r:id="rId2"/>
                <a:hlinkMouseOver r:id="rId3"/>
              </a:rPr>
              <a:t>EDZ3]</a:t>
            </a:r>
            <a:r>
              <a:rPr kumimoji="0" lang="en-GB" altLang="en-US" sz="800" b="0" i="0" u="none" strike="noStrike" cap="none" normalizeH="0" baseline="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 </a:t>
            </a:r>
            <a:endParaRPr kumimoji="0" lang="en-GB" altLang="en-US" sz="500" b="0" i="0" u="none" strike="noStrike" cap="none" normalizeH="0" baseline="0">
              <a:ln>
                <a:noFill/>
              </a:ln>
              <a:solidFill>
                <a:schemeClr val="tx1"/>
              </a:solidFill>
              <a:effectLst/>
            </a:endParaRPr>
          </a:p>
          <a:p>
            <a:pPr marL="0" marR="0" lvl="0" indent="0" algn="l" defTabSz="914400" rtl="0" eaLnBrk="0" fontAlgn="base" latinLnBrk="0" hangingPunct="0">
              <a:spcBef>
                <a:spcPct val="0"/>
              </a:spcBef>
              <a:spcAft>
                <a:spcPts val="600"/>
              </a:spcAft>
              <a:buClrTx/>
              <a:buSzTx/>
              <a:buFontTx/>
              <a:buNone/>
              <a:tabLst/>
            </a:pPr>
            <a:endParaRPr kumimoji="0" lang="en-GB" altLang="en-US" sz="1800" b="0" i="0" u="none" strike="noStrike" cap="none" normalizeH="0" baseline="0">
              <a:ln>
                <a:noFill/>
              </a:ln>
              <a:solidFill>
                <a:schemeClr val="tx1"/>
              </a:solidFill>
              <a:effectLst/>
              <a:latin typeface="Arial" panose="020B0604020202020204" pitchFamily="34" charset="0"/>
            </a:endParaRPr>
          </a:p>
        </p:txBody>
      </p:sp>
      <p:sp>
        <p:nvSpPr>
          <p:cNvPr id="14" name="Rectangle 13">
            <a:extLst>
              <a:ext uri="{FF2B5EF4-FFF2-40B4-BE49-F238E27FC236}">
                <a16:creationId xmlns:a16="http://schemas.microsoft.com/office/drawing/2014/main" id="{237138EC-14BC-FB4D-A718-1D1FB86B9F6D}"/>
              </a:ext>
            </a:extLst>
          </p:cNvPr>
          <p:cNvSpPr>
            <a:spLocks noChangeArrowheads="1"/>
          </p:cNvSpPr>
          <p:nvPr/>
        </p:nvSpPr>
        <p:spPr bwMode="auto">
          <a:xfrm>
            <a:off x="5618163" y="-10829925"/>
            <a:ext cx="4022725" cy="3175"/>
          </a:xfrm>
          <a:prstGeom prst="rect">
            <a:avLst/>
          </a:prstGeom>
          <a:solidFill>
            <a:srgbClr val="000000"/>
          </a:solidFill>
          <a:ln w="9525">
            <a:solidFill>
              <a:schemeClr val="tx1"/>
            </a:solidFill>
            <a:prstDash val="solid"/>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GB"/>
          </a:p>
        </p:txBody>
      </p:sp>
      <p:sp>
        <p:nvSpPr>
          <p:cNvPr id="15" name="Rectangle 14">
            <a:extLst>
              <a:ext uri="{FF2B5EF4-FFF2-40B4-BE49-F238E27FC236}">
                <a16:creationId xmlns:a16="http://schemas.microsoft.com/office/drawing/2014/main" id="{6D4EE976-7B74-10C9-8F04-E9D90EEC3C9C}"/>
              </a:ext>
            </a:extLst>
          </p:cNvPr>
          <p:cNvSpPr>
            <a:spLocks noChangeArrowheads="1"/>
          </p:cNvSpPr>
          <p:nvPr/>
        </p:nvSpPr>
        <p:spPr bwMode="auto">
          <a:xfrm>
            <a:off x="5618163" y="-11180693"/>
            <a:ext cx="10104048"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spcBef>
                <a:spcPct val="0"/>
              </a:spcBef>
              <a:spcAft>
                <a:spcPts val="600"/>
              </a:spcAft>
              <a:buClrTx/>
              <a:buSzTx/>
              <a:buFontTx/>
              <a:buNone/>
              <a:tabLst/>
            </a:pPr>
            <a:r>
              <a:rPr kumimoji="0" lang="en-GB" altLang="en-US" sz="800" b="0" i="0" u="none" strike="noStrike" cap="none" normalizeH="0" baseline="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 </a:t>
            </a:r>
            <a:r>
              <a:rPr kumimoji="0" lang="en-GB" altLang="en-US" sz="800" b="0" i="0" u="none" strike="noStrike" cap="none" normalizeH="0" baseline="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hlinkClick r:id="rId4"/>
              </a:rPr>
              <a:t>[EDZ1]</a:t>
            </a:r>
            <a:r>
              <a:rPr kumimoji="0" lang="en-GB" altLang="en-US" sz="1000" b="0" i="0" u="none" strike="noStrike" cap="none" normalizeH="0" baseline="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Is there anything here about people bringing the issues they are facing into this group to work through? Not just successes.</a:t>
            </a:r>
            <a:endParaRPr kumimoji="0" lang="en-GB" altLang="en-US" sz="500" b="0" i="0" u="none" strike="noStrike" cap="none" normalizeH="0" baseline="0">
              <a:ln>
                <a:noFill/>
              </a:ln>
              <a:solidFill>
                <a:schemeClr val="tx1"/>
              </a:solidFill>
              <a:effectLst/>
            </a:endParaRPr>
          </a:p>
          <a:p>
            <a:pPr marL="0" marR="0" lvl="0" indent="0" algn="l" defTabSz="914400" rtl="0" eaLnBrk="0" fontAlgn="base" latinLnBrk="0" hangingPunct="0">
              <a:spcBef>
                <a:spcPct val="0"/>
              </a:spcBef>
              <a:spcAft>
                <a:spcPts val="600"/>
              </a:spcAft>
              <a:buClrTx/>
              <a:buSzTx/>
              <a:buFontTx/>
              <a:buNone/>
              <a:tabLst/>
            </a:pPr>
            <a:r>
              <a:rPr kumimoji="0" lang="en-GB" altLang="en-US" sz="800" b="0" i="0" u="none" strike="noStrike" cap="none" normalizeH="0" baseline="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 </a:t>
            </a:r>
            <a:r>
              <a:rPr kumimoji="0" lang="en-GB" altLang="en-US" sz="800" b="0" i="0" u="none" strike="noStrike" cap="none" normalizeH="0" baseline="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hlinkClick r:id="rId5"/>
              </a:rPr>
              <a:t>[EDZ2]</a:t>
            </a:r>
            <a:r>
              <a:rPr kumimoji="0" lang="en-GB" altLang="en-US" sz="1000" b="0" i="0" u="none" strike="noStrike" cap="none" normalizeH="0" baseline="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Would someone need to have done modules on theme 1 and 2 for this to be valuable. Or is this more about sharing learning, asking questions – learning about the ‘how’?</a:t>
            </a:r>
            <a:endParaRPr kumimoji="0" lang="en-GB" altLang="en-US" sz="500" b="0" i="0" u="none" strike="noStrike" cap="none" normalizeH="0" baseline="0">
              <a:ln>
                <a:noFill/>
              </a:ln>
              <a:solidFill>
                <a:schemeClr val="tx1"/>
              </a:solidFill>
              <a:effectLst/>
            </a:endParaRPr>
          </a:p>
          <a:p>
            <a:pPr marL="0" marR="0" lvl="0" indent="0" algn="l" defTabSz="914400" rtl="0" eaLnBrk="0" fontAlgn="base" latinLnBrk="0" hangingPunct="0">
              <a:spcBef>
                <a:spcPct val="0"/>
              </a:spcBef>
              <a:spcAft>
                <a:spcPts val="600"/>
              </a:spcAft>
              <a:buClrTx/>
              <a:buSzTx/>
              <a:buFontTx/>
              <a:buNone/>
              <a:tabLst/>
            </a:pPr>
            <a:r>
              <a:rPr kumimoji="0" lang="en-GB" altLang="en-US" sz="800" b="0" i="0" u="none" strike="noStrike" cap="none" normalizeH="0" baseline="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 </a:t>
            </a:r>
            <a:r>
              <a:rPr kumimoji="0" lang="en-GB" altLang="en-US" sz="800" b="0" i="0" u="none" strike="noStrike" cap="none" normalizeH="0" baseline="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hlinkClick r:id="rId6"/>
              </a:rPr>
              <a:t>[EDZ3]</a:t>
            </a:r>
            <a:r>
              <a:rPr kumimoji="0" lang="en-GB" altLang="en-US" sz="1000" b="0" i="0" u="none" strike="noStrike" cap="none" normalizeH="0" baseline="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What is session 1? This is a small number if only those going through refresher/new staff – suggest anyone who wants to join the discussion?</a:t>
            </a:r>
            <a:endParaRPr kumimoji="0" lang="en-GB" altLang="en-US" sz="1800" b="0" i="0" u="none" strike="noStrike" cap="none" normalizeH="0" baseline="0">
              <a:ln>
                <a:noFill/>
              </a:ln>
              <a:solidFill>
                <a:schemeClr val="tx1"/>
              </a:solidFill>
              <a:effectLst/>
              <a:latin typeface="Arial" panose="020B0604020202020204" pitchFamily="34" charset="0"/>
            </a:endParaRPr>
          </a:p>
        </p:txBody>
      </p:sp>
      <p:sp>
        <p:nvSpPr>
          <p:cNvPr id="2" name="Footer Placeholder 1">
            <a:extLst>
              <a:ext uri="{FF2B5EF4-FFF2-40B4-BE49-F238E27FC236}">
                <a16:creationId xmlns:a16="http://schemas.microsoft.com/office/drawing/2014/main" id="{2CBAFDEF-61FC-171E-5DE3-28EA22D5FBDB}"/>
              </a:ext>
            </a:extLst>
          </p:cNvPr>
          <p:cNvSpPr>
            <a:spLocks noGrp="1"/>
          </p:cNvSpPr>
          <p:nvPr>
            <p:ph type="ftr" sz="quarter" idx="11"/>
          </p:nvPr>
        </p:nvSpPr>
        <p:spPr/>
        <p:txBody>
          <a:bodyPr/>
          <a:lstStyle/>
          <a:p>
            <a:endParaRPr lang="en-GB"/>
          </a:p>
        </p:txBody>
      </p:sp>
      <p:sp>
        <p:nvSpPr>
          <p:cNvPr id="3" name="Slide Number Placeholder 2">
            <a:extLst>
              <a:ext uri="{FF2B5EF4-FFF2-40B4-BE49-F238E27FC236}">
                <a16:creationId xmlns:a16="http://schemas.microsoft.com/office/drawing/2014/main" id="{40580598-E8FE-979A-4DAE-59F31DCEF4D4}"/>
              </a:ext>
            </a:extLst>
          </p:cNvPr>
          <p:cNvSpPr>
            <a:spLocks noGrp="1"/>
          </p:cNvSpPr>
          <p:nvPr>
            <p:ph type="sldNum" sz="quarter" idx="12"/>
          </p:nvPr>
        </p:nvSpPr>
        <p:spPr/>
        <p:txBody>
          <a:bodyPr/>
          <a:lstStyle/>
          <a:p>
            <a:fld id="{5D017797-7FA3-4300-85C0-4E6C4FC0EB09}" type="slidenum">
              <a:rPr lang="en-GB" smtClean="0"/>
              <a:t>29</a:t>
            </a:fld>
            <a:endParaRPr lang="en-GB"/>
          </a:p>
        </p:txBody>
      </p:sp>
    </p:spTree>
    <p:extLst>
      <p:ext uri="{BB962C8B-B14F-4D97-AF65-F5344CB8AC3E}">
        <p14:creationId xmlns:p14="http://schemas.microsoft.com/office/powerpoint/2010/main" val="22021821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15F576-9F8F-42F6-9D51-332268EE9AC1}"/>
              </a:ext>
            </a:extLst>
          </p:cNvPr>
          <p:cNvSpPr>
            <a:spLocks noGrp="1"/>
          </p:cNvSpPr>
          <p:nvPr>
            <p:ph type="title"/>
          </p:nvPr>
        </p:nvSpPr>
        <p:spPr>
          <a:xfrm>
            <a:off x="806324" y="261250"/>
            <a:ext cx="10501198" cy="719086"/>
          </a:xfrm>
        </p:spPr>
        <p:txBody>
          <a:bodyPr>
            <a:noAutofit/>
          </a:bodyPr>
          <a:lstStyle/>
          <a:p>
            <a:r>
              <a:rPr lang="en-GB" sz="4000" b="1" dirty="0">
                <a:solidFill>
                  <a:srgbClr val="FF0066"/>
                </a:solidFill>
              </a:rPr>
              <a:t>Objectives</a:t>
            </a:r>
            <a:r>
              <a:rPr lang="en-GB" sz="2800" b="1" dirty="0">
                <a:solidFill>
                  <a:srgbClr val="FF0066"/>
                </a:solidFill>
              </a:rPr>
              <a:t> </a:t>
            </a:r>
          </a:p>
        </p:txBody>
      </p:sp>
      <p:sp>
        <p:nvSpPr>
          <p:cNvPr id="8" name="TextBox 7">
            <a:extLst>
              <a:ext uri="{FF2B5EF4-FFF2-40B4-BE49-F238E27FC236}">
                <a16:creationId xmlns:a16="http://schemas.microsoft.com/office/drawing/2014/main" id="{421986E5-EFC6-4905-60D9-60010A3C781F}"/>
              </a:ext>
            </a:extLst>
          </p:cNvPr>
          <p:cNvSpPr txBox="1"/>
          <p:nvPr/>
        </p:nvSpPr>
        <p:spPr>
          <a:xfrm>
            <a:off x="249478" y="1210582"/>
            <a:ext cx="10844620" cy="5186035"/>
          </a:xfrm>
          <a:prstGeom prst="rect">
            <a:avLst/>
          </a:prstGeom>
          <a:noFill/>
        </p:spPr>
        <p:txBody>
          <a:bodyPr wrap="square" rtlCol="0">
            <a:spAutoFit/>
          </a:bodyPr>
          <a:lstStyle/>
          <a:p>
            <a:pPr lvl="1">
              <a:spcBef>
                <a:spcPts val="1800"/>
              </a:spcBef>
              <a:spcAft>
                <a:spcPts val="1200"/>
              </a:spcAft>
              <a:tabLst>
                <a:tab pos="540385" algn="l"/>
              </a:tabLst>
            </a:pPr>
            <a:r>
              <a:rPr lang="en-GB" dirty="0">
                <a:solidFill>
                  <a:srgbClr val="000000"/>
                </a:solidFill>
                <a:effectLst/>
                <a:ea typeface="Times New Roman" panose="02020603050405020304" pitchFamily="18" charset="0"/>
                <a:cs typeface="Calibri" panose="020F0502020204030204" pitchFamily="34" charset="0"/>
              </a:rPr>
              <a:t>To develop a bespoke Health in All Policies (</a:t>
            </a:r>
            <a:r>
              <a:rPr lang="en-GB" dirty="0" err="1">
                <a:solidFill>
                  <a:srgbClr val="000000"/>
                </a:solidFill>
                <a:effectLst/>
                <a:ea typeface="Times New Roman" panose="02020603050405020304" pitchFamily="18" charset="0"/>
                <a:cs typeface="Calibri" panose="020F0502020204030204" pitchFamily="34" charset="0"/>
              </a:rPr>
              <a:t>HiAP</a:t>
            </a:r>
            <a:r>
              <a:rPr lang="en-GB" dirty="0">
                <a:solidFill>
                  <a:srgbClr val="000000"/>
                </a:solidFill>
                <a:effectLst/>
                <a:ea typeface="Times New Roman" panose="02020603050405020304" pitchFamily="18" charset="0"/>
                <a:cs typeface="Calibri" panose="020F0502020204030204" pitchFamily="34" charset="0"/>
              </a:rPr>
              <a:t>) training syllabus that met the differing needs of staff and that recognised the context within which each GLA Group member operates.</a:t>
            </a:r>
            <a:endParaRPr lang="en-GB" dirty="0">
              <a:solidFill>
                <a:srgbClr val="70B2D4"/>
              </a:solidFill>
              <a:effectLst/>
              <a:ea typeface="Times New Roman" panose="02020603050405020304" pitchFamily="18" charset="0"/>
              <a:cs typeface="Calibri" panose="020F0502020204030204" pitchFamily="34" charset="0"/>
            </a:endParaRPr>
          </a:p>
          <a:p>
            <a:pPr marL="83185" indent="457200">
              <a:spcAft>
                <a:spcPts val="600"/>
              </a:spcAft>
            </a:pPr>
            <a:r>
              <a:rPr lang="en-GB" dirty="0">
                <a:effectLst/>
                <a:ea typeface="Times New Roman" panose="02020603050405020304" pitchFamily="18" charset="0"/>
                <a:cs typeface="Times New Roman" panose="02020603050405020304" pitchFamily="18" charset="0"/>
              </a:rPr>
              <a:t>The more detailed objectives of this project were to:</a:t>
            </a:r>
          </a:p>
          <a:p>
            <a:pPr marL="1257300" lvl="2" indent="-342900">
              <a:spcBef>
                <a:spcPts val="600"/>
              </a:spcBef>
              <a:spcAft>
                <a:spcPts val="300"/>
              </a:spcAft>
              <a:buFont typeface="Symbol" panose="05050102010706020507" pitchFamily="18" charset="2"/>
              <a:buChar char=""/>
            </a:pPr>
            <a:r>
              <a:rPr lang="en-GB" dirty="0">
                <a:effectLst/>
                <a:ea typeface="Times New Roman" panose="02020603050405020304" pitchFamily="18" charset="0"/>
                <a:cs typeface="Calibri" panose="020F0502020204030204" pitchFamily="34" charset="0"/>
              </a:rPr>
              <a:t>Draw on work done elsewhere, both in the UK and in other countries, developing </a:t>
            </a:r>
            <a:r>
              <a:rPr lang="en-GB" dirty="0" err="1">
                <a:effectLst/>
                <a:ea typeface="Times New Roman" panose="02020603050405020304" pitchFamily="18" charset="0"/>
                <a:cs typeface="Calibri" panose="020F0502020204030204" pitchFamily="34" charset="0"/>
              </a:rPr>
              <a:t>HiAP</a:t>
            </a:r>
            <a:r>
              <a:rPr lang="en-GB" dirty="0">
                <a:effectLst/>
                <a:ea typeface="Times New Roman" panose="02020603050405020304" pitchFamily="18" charset="0"/>
                <a:cs typeface="Calibri" panose="020F0502020204030204" pitchFamily="34" charset="0"/>
              </a:rPr>
              <a:t> training packages and synthesise this into a framework that would inform a training syllabus for the GLA Group.</a:t>
            </a:r>
          </a:p>
          <a:p>
            <a:pPr marL="1257300" lvl="2" indent="-342900">
              <a:spcBef>
                <a:spcPts val="600"/>
              </a:spcBef>
              <a:spcAft>
                <a:spcPts val="300"/>
              </a:spcAft>
              <a:buFont typeface="Symbol" panose="05050102010706020507" pitchFamily="18" charset="2"/>
              <a:buChar char=""/>
            </a:pPr>
            <a:r>
              <a:rPr lang="en-GB" dirty="0">
                <a:effectLst/>
                <a:ea typeface="Times New Roman" panose="02020603050405020304" pitchFamily="18" charset="0"/>
                <a:cs typeface="Calibri" panose="020F0502020204030204" pitchFamily="34" charset="0"/>
              </a:rPr>
              <a:t>Engage directly with GLA Group staff to identify common knowledge and skills gaps and those that are specific to the different organisations across the GLA Group, needed to embed a </a:t>
            </a:r>
            <a:r>
              <a:rPr lang="en-GB" dirty="0" err="1">
                <a:effectLst/>
                <a:ea typeface="Times New Roman" panose="02020603050405020304" pitchFamily="18" charset="0"/>
                <a:cs typeface="Calibri" panose="020F0502020204030204" pitchFamily="34" charset="0"/>
              </a:rPr>
              <a:t>HiAP</a:t>
            </a:r>
            <a:r>
              <a:rPr lang="en-GB" dirty="0">
                <a:effectLst/>
                <a:ea typeface="Times New Roman" panose="02020603050405020304" pitchFamily="18" charset="0"/>
                <a:cs typeface="Calibri" panose="020F0502020204030204" pitchFamily="34" charset="0"/>
              </a:rPr>
              <a:t> approach in their work.</a:t>
            </a:r>
          </a:p>
          <a:p>
            <a:pPr marL="1257300" lvl="2" indent="-342900">
              <a:spcBef>
                <a:spcPts val="600"/>
              </a:spcBef>
              <a:spcAft>
                <a:spcPts val="300"/>
              </a:spcAft>
              <a:buFont typeface="Symbol" panose="05050102010706020507" pitchFamily="18" charset="2"/>
              <a:buChar char=""/>
            </a:pPr>
            <a:r>
              <a:rPr lang="en-GB" dirty="0">
                <a:effectLst/>
                <a:ea typeface="Times New Roman" panose="02020603050405020304" pitchFamily="18" charset="0"/>
                <a:cs typeface="Calibri" panose="020F0502020204030204" pitchFamily="34" charset="0"/>
              </a:rPr>
              <a:t>Utilise the gap analysis to develop a detailed training syllabus for the GLA Group broken down into foundational (common to all members of the group) and advanced (specific additional training to meet unique needs of each organisation).  The work to be in sufficient detail to enable future commissions to be broken down accordingly.  </a:t>
            </a:r>
          </a:p>
          <a:p>
            <a:pPr marL="1257300" lvl="2" indent="-342900">
              <a:spcBef>
                <a:spcPts val="600"/>
              </a:spcBef>
              <a:spcAft>
                <a:spcPts val="300"/>
              </a:spcAft>
              <a:buFont typeface="Symbol" panose="05050102010706020507" pitchFamily="18" charset="2"/>
              <a:buChar char=""/>
            </a:pPr>
            <a:r>
              <a:rPr lang="en-GB" dirty="0">
                <a:effectLst/>
                <a:ea typeface="Times New Roman" panose="02020603050405020304" pitchFamily="18" charset="0"/>
                <a:cs typeface="Calibri" panose="020F0502020204030204" pitchFamily="34" charset="0"/>
              </a:rPr>
              <a:t>Outline a methodology for how such a future commissioned programme of training delivery should be evaluated.</a:t>
            </a:r>
          </a:p>
          <a:p>
            <a:endParaRPr lang="en-GB" sz="1600" dirty="0"/>
          </a:p>
        </p:txBody>
      </p:sp>
      <p:sp>
        <p:nvSpPr>
          <p:cNvPr id="10" name="TextBox 9">
            <a:extLst>
              <a:ext uri="{FF2B5EF4-FFF2-40B4-BE49-F238E27FC236}">
                <a16:creationId xmlns:a16="http://schemas.microsoft.com/office/drawing/2014/main" id="{2BC4B223-CCE7-3B94-07E9-BE3BBE0F3F82}"/>
              </a:ext>
            </a:extLst>
          </p:cNvPr>
          <p:cNvSpPr txBox="1"/>
          <p:nvPr/>
        </p:nvSpPr>
        <p:spPr>
          <a:xfrm>
            <a:off x="802432" y="4950281"/>
            <a:ext cx="10450285" cy="338554"/>
          </a:xfrm>
          <a:prstGeom prst="rect">
            <a:avLst/>
          </a:prstGeom>
          <a:noFill/>
        </p:spPr>
        <p:txBody>
          <a:bodyPr wrap="square" rtlCol="0">
            <a:spAutoFit/>
          </a:bodyPr>
          <a:lstStyle/>
          <a:p>
            <a:endParaRPr lang="en-GB" sz="1600"/>
          </a:p>
        </p:txBody>
      </p:sp>
      <p:sp>
        <p:nvSpPr>
          <p:cNvPr id="3" name="Footer Placeholder 2">
            <a:extLst>
              <a:ext uri="{FF2B5EF4-FFF2-40B4-BE49-F238E27FC236}">
                <a16:creationId xmlns:a16="http://schemas.microsoft.com/office/drawing/2014/main" id="{2EEA5123-1BAC-5459-3508-A89CC85A0FB0}"/>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DDFB02FF-85AB-3D1B-D055-0AF42BD6FCA5}"/>
              </a:ext>
            </a:extLst>
          </p:cNvPr>
          <p:cNvSpPr>
            <a:spLocks noGrp="1"/>
          </p:cNvSpPr>
          <p:nvPr>
            <p:ph type="sldNum" sz="quarter" idx="12"/>
          </p:nvPr>
        </p:nvSpPr>
        <p:spPr/>
        <p:txBody>
          <a:bodyPr/>
          <a:lstStyle/>
          <a:p>
            <a:fld id="{DEF84A7F-2428-4217-A753-7D2BC8D73FBE}" type="slidenum">
              <a:rPr lang="en-GB" smtClean="0"/>
              <a:t>18</a:t>
            </a:fld>
            <a:endParaRPr lang="en-GB"/>
          </a:p>
        </p:txBody>
      </p:sp>
    </p:spTree>
    <p:extLst>
      <p:ext uri="{BB962C8B-B14F-4D97-AF65-F5344CB8AC3E}">
        <p14:creationId xmlns:p14="http://schemas.microsoft.com/office/powerpoint/2010/main" val="40536744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7DF803-8625-EF35-A3CC-676C996A78B3}"/>
              </a:ext>
            </a:extLst>
          </p:cNvPr>
          <p:cNvSpPr>
            <a:spLocks noGrp="1"/>
          </p:cNvSpPr>
          <p:nvPr>
            <p:ph type="title"/>
          </p:nvPr>
        </p:nvSpPr>
        <p:spPr/>
        <p:txBody>
          <a:bodyPr/>
          <a:lstStyle/>
          <a:p>
            <a:pPr marL="14288" lvl="1">
              <a:spcBef>
                <a:spcPts val="1800"/>
              </a:spcBef>
              <a:spcAft>
                <a:spcPts val="1200"/>
              </a:spcAft>
              <a:tabLst>
                <a:tab pos="539750" algn="l"/>
              </a:tabLst>
            </a:pPr>
            <a:r>
              <a:rPr lang="en-US" dirty="0">
                <a:solidFill>
                  <a:srgbClr val="FF0000"/>
                </a:solidFill>
              </a:rPr>
              <a:t>Working Definition of Health in all Policies</a:t>
            </a:r>
            <a:br>
              <a:rPr lang="en-US" dirty="0"/>
            </a:br>
            <a:br>
              <a:rPr lang="en-US" sz="1800" dirty="0"/>
            </a:br>
            <a:br>
              <a:rPr lang="en-US" sz="1800" b="0" dirty="0"/>
            </a:br>
            <a:r>
              <a:rPr lang="en-GB" sz="1800" b="0" dirty="0">
                <a:solidFill>
                  <a:srgbClr val="000000"/>
                </a:solidFill>
                <a:effectLst/>
                <a:latin typeface="+mn-lt"/>
                <a:ea typeface="Times New Roman" panose="02020603050405020304" pitchFamily="18" charset="0"/>
                <a:cs typeface="Times New Roman" panose="02020603050405020304" pitchFamily="18" charset="0"/>
              </a:rPr>
              <a:t>The WHO’s definition of “Health in All Policies” (WHO, 2013) was adapted to fit the nature of GLA Groups’ roles.  </a:t>
            </a:r>
            <a:r>
              <a:rPr lang="en-GB" sz="1800" b="0" dirty="0" err="1">
                <a:solidFill>
                  <a:srgbClr val="000000"/>
                </a:solidFill>
                <a:effectLst/>
                <a:latin typeface="+mn-lt"/>
                <a:ea typeface="Times New Roman" panose="02020603050405020304" pitchFamily="18" charset="0"/>
                <a:cs typeface="Times New Roman" panose="02020603050405020304" pitchFamily="18" charset="0"/>
              </a:rPr>
              <a:t>HiAP</a:t>
            </a:r>
            <a:r>
              <a:rPr lang="en-GB" sz="1800" b="0" dirty="0">
                <a:solidFill>
                  <a:srgbClr val="000000"/>
                </a:solidFill>
                <a:effectLst/>
                <a:latin typeface="+mn-lt"/>
                <a:ea typeface="Times New Roman" panose="02020603050405020304" pitchFamily="18" charset="0"/>
                <a:cs typeface="Times New Roman" panose="02020603050405020304" pitchFamily="18" charset="0"/>
              </a:rPr>
              <a:t> is taken as:</a:t>
            </a:r>
            <a:br>
              <a:rPr lang="en-GB" sz="1800" b="0" dirty="0">
                <a:solidFill>
                  <a:srgbClr val="000000"/>
                </a:solidFill>
                <a:effectLst/>
                <a:latin typeface="+mn-lt"/>
                <a:ea typeface="Times New Roman" panose="02020603050405020304" pitchFamily="18" charset="0"/>
                <a:cs typeface="Times New Roman" panose="02020603050405020304" pitchFamily="18" charset="0"/>
              </a:rPr>
            </a:br>
            <a:br>
              <a:rPr lang="en-GB" sz="1800" b="0" i="1" dirty="0">
                <a:solidFill>
                  <a:srgbClr val="70B2D4"/>
                </a:solidFill>
                <a:effectLst/>
                <a:latin typeface="+mn-lt"/>
                <a:ea typeface="Times New Roman" panose="02020603050405020304" pitchFamily="18" charset="0"/>
                <a:cs typeface="Times New Roman" panose="02020603050405020304" pitchFamily="18" charset="0"/>
              </a:rPr>
            </a:br>
            <a:r>
              <a:rPr lang="en-GB" sz="1800" b="0" i="1" dirty="0">
                <a:solidFill>
                  <a:srgbClr val="70B2D4"/>
                </a:solidFill>
                <a:effectLst/>
                <a:latin typeface="+mn-lt"/>
                <a:ea typeface="Times New Roman" panose="02020603050405020304" pitchFamily="18" charset="0"/>
                <a:cs typeface="Times New Roman" panose="02020603050405020304" pitchFamily="18" charset="0"/>
              </a:rPr>
              <a:t>“</a:t>
            </a:r>
            <a:r>
              <a:rPr lang="en-GB" sz="1800" b="0" i="1" dirty="0">
                <a:effectLst/>
                <a:latin typeface="+mn-lt"/>
                <a:ea typeface="Calibri" panose="020F0502020204030204" pitchFamily="34" charset="0"/>
                <a:cs typeface="Times New Roman" panose="02020603050405020304" pitchFamily="18" charset="0"/>
              </a:rPr>
              <a:t>An approach that seeks to ensure that the GLA Group maximises the health benefits of its policies and actions with the principle aim of reducing health inequalities in London.  A </a:t>
            </a:r>
            <a:r>
              <a:rPr lang="en-GB" sz="1800" b="0" i="1" dirty="0" err="1">
                <a:effectLst/>
                <a:latin typeface="+mn-lt"/>
                <a:ea typeface="Calibri" panose="020F0502020204030204" pitchFamily="34" charset="0"/>
                <a:cs typeface="Times New Roman" panose="02020603050405020304" pitchFamily="18" charset="0"/>
              </a:rPr>
              <a:t>HiAP</a:t>
            </a:r>
            <a:r>
              <a:rPr lang="en-GB" sz="1800" b="0" i="1" dirty="0">
                <a:effectLst/>
                <a:latin typeface="+mn-lt"/>
                <a:ea typeface="Calibri" panose="020F0502020204030204" pitchFamily="34" charset="0"/>
                <a:cs typeface="Times New Roman" panose="02020603050405020304" pitchFamily="18" charset="0"/>
              </a:rPr>
              <a:t> approach fosters collaboration and partnerships, including with communities themselves, to promote health.  It also minimises any harmful consequences the GLA could have on health via unintended consequences of policies and actions’.</a:t>
            </a:r>
            <a:br>
              <a:rPr lang="en-GB" sz="1800" i="1" dirty="0">
                <a:effectLst/>
                <a:latin typeface="+mn-lt"/>
                <a:ea typeface="Calibri" panose="020F0502020204030204" pitchFamily="34" charset="0"/>
                <a:cs typeface="Times New Roman" panose="02020603050405020304" pitchFamily="18" charset="0"/>
              </a:rPr>
            </a:br>
            <a:endParaRPr lang="en-US" sz="1800" i="1" dirty="0">
              <a:latin typeface="+mn-lt"/>
              <a:cs typeface="Times New Roman" panose="02020603050405020304" pitchFamily="18" charset="0"/>
            </a:endParaRPr>
          </a:p>
        </p:txBody>
      </p:sp>
      <p:sp>
        <p:nvSpPr>
          <p:cNvPr id="3" name="Content Placeholder 2">
            <a:extLst>
              <a:ext uri="{FF2B5EF4-FFF2-40B4-BE49-F238E27FC236}">
                <a16:creationId xmlns:a16="http://schemas.microsoft.com/office/drawing/2014/main" id="{A5B0C2D1-8191-6C97-FC49-0B82BDB9A60C}"/>
              </a:ext>
            </a:extLst>
          </p:cNvPr>
          <p:cNvSpPr>
            <a:spLocks noGrp="1"/>
          </p:cNvSpPr>
          <p:nvPr>
            <p:ph idx="1"/>
          </p:nvPr>
        </p:nvSpPr>
        <p:spPr/>
        <p:txBody>
          <a:bodyPr/>
          <a:lstStyle/>
          <a:p>
            <a:endParaRPr lang="en-US" dirty="0"/>
          </a:p>
          <a:p>
            <a:endParaRPr lang="en-US" dirty="0"/>
          </a:p>
        </p:txBody>
      </p:sp>
      <p:sp>
        <p:nvSpPr>
          <p:cNvPr id="4" name="Footer Placeholder 3">
            <a:extLst>
              <a:ext uri="{FF2B5EF4-FFF2-40B4-BE49-F238E27FC236}">
                <a16:creationId xmlns:a16="http://schemas.microsoft.com/office/drawing/2014/main" id="{CC55C391-9E14-5427-54EA-6B3484C3A93F}"/>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6603D432-2A5C-9B7D-A370-F779E7C4B7B6}"/>
              </a:ext>
            </a:extLst>
          </p:cNvPr>
          <p:cNvSpPr>
            <a:spLocks noGrp="1"/>
          </p:cNvSpPr>
          <p:nvPr>
            <p:ph type="sldNum" sz="quarter" idx="12"/>
          </p:nvPr>
        </p:nvSpPr>
        <p:spPr/>
        <p:txBody>
          <a:bodyPr/>
          <a:lstStyle/>
          <a:p>
            <a:fld id="{DEF84A7F-2428-4217-A753-7D2BC8D73FBE}" type="slidenum">
              <a:rPr lang="en-GB" smtClean="0"/>
              <a:t>19</a:t>
            </a:fld>
            <a:endParaRPr lang="en-GB"/>
          </a:p>
        </p:txBody>
      </p:sp>
    </p:spTree>
    <p:extLst>
      <p:ext uri="{BB962C8B-B14F-4D97-AF65-F5344CB8AC3E}">
        <p14:creationId xmlns:p14="http://schemas.microsoft.com/office/powerpoint/2010/main" val="62714812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7D6201E-5294-00E2-536B-31728C7DC8E5}"/>
              </a:ext>
            </a:extLst>
          </p:cNvPr>
          <p:cNvSpPr>
            <a:spLocks noGrp="1"/>
          </p:cNvSpPr>
          <p:nvPr>
            <p:ph idx="1"/>
          </p:nvPr>
        </p:nvSpPr>
        <p:spPr>
          <a:xfrm>
            <a:off x="1582737" y="3568700"/>
            <a:ext cx="9026527" cy="439738"/>
          </a:xfrm>
        </p:spPr>
        <p:txBody>
          <a:bodyPr>
            <a:noAutofit/>
          </a:bodyPr>
          <a:lstStyle/>
          <a:p>
            <a:endParaRPr lang="en-GB" b="0" i="0" u="none" strike="noStrike" baseline="0" dirty="0">
              <a:solidFill>
                <a:srgbClr val="000000"/>
              </a:solidFill>
              <a:latin typeface="Times New Roman" panose="02020603050405020304" pitchFamily="18" charset="0"/>
            </a:endParaRPr>
          </a:p>
          <a:p>
            <a:endParaRPr lang="en-GB" cap="none" dirty="0">
              <a:solidFill>
                <a:srgbClr val="000000"/>
              </a:solidFill>
              <a:latin typeface="Times New Roman" panose="02020603050405020304" pitchFamily="18" charset="0"/>
            </a:endParaRPr>
          </a:p>
        </p:txBody>
      </p:sp>
      <p:sp>
        <p:nvSpPr>
          <p:cNvPr id="8" name="Title 7">
            <a:extLst>
              <a:ext uri="{FF2B5EF4-FFF2-40B4-BE49-F238E27FC236}">
                <a16:creationId xmlns:a16="http://schemas.microsoft.com/office/drawing/2014/main" id="{05107B2E-EB77-B672-B214-6E49FAD5AA4C}"/>
              </a:ext>
            </a:extLst>
          </p:cNvPr>
          <p:cNvSpPr>
            <a:spLocks noGrp="1"/>
          </p:cNvSpPr>
          <p:nvPr>
            <p:ph type="title"/>
          </p:nvPr>
        </p:nvSpPr>
        <p:spPr>
          <a:xfrm>
            <a:off x="614855" y="538327"/>
            <a:ext cx="9994409" cy="809625"/>
          </a:xfrm>
        </p:spPr>
        <p:txBody>
          <a:bodyPr/>
          <a:lstStyle/>
          <a:p>
            <a:r>
              <a:rPr lang="en-US" dirty="0">
                <a:solidFill>
                  <a:srgbClr val="FF0000"/>
                </a:solidFill>
              </a:rPr>
              <a:t>The GLA Group</a:t>
            </a:r>
          </a:p>
        </p:txBody>
      </p:sp>
      <p:sp>
        <p:nvSpPr>
          <p:cNvPr id="10" name="TextBox 9">
            <a:extLst>
              <a:ext uri="{FF2B5EF4-FFF2-40B4-BE49-F238E27FC236}">
                <a16:creationId xmlns:a16="http://schemas.microsoft.com/office/drawing/2014/main" id="{9D1AE7C0-8341-8785-6249-F88E20A66BE7}"/>
              </a:ext>
            </a:extLst>
          </p:cNvPr>
          <p:cNvSpPr txBox="1"/>
          <p:nvPr/>
        </p:nvSpPr>
        <p:spPr bwMode="gray">
          <a:xfrm>
            <a:off x="614855" y="1718441"/>
            <a:ext cx="9026527" cy="3139321"/>
          </a:xfrm>
          <a:prstGeom prst="rect">
            <a:avLst/>
          </a:prstGeom>
          <a:noFill/>
        </p:spPr>
        <p:txBody>
          <a:bodyPr wrap="square">
            <a:spAutoFit/>
          </a:bodyPr>
          <a:lstStyle/>
          <a:p>
            <a:r>
              <a:rPr lang="en-GB" cap="none" dirty="0">
                <a:solidFill>
                  <a:srgbClr val="000000"/>
                </a:solidFill>
                <a:latin typeface="Times New Roman" panose="02020603050405020304" pitchFamily="18" charset="0"/>
              </a:rPr>
              <a:t>T</a:t>
            </a:r>
            <a:r>
              <a:rPr lang="en-GB" b="0" i="0" u="none" strike="noStrike" cap="none" baseline="0" dirty="0">
                <a:solidFill>
                  <a:srgbClr val="000000"/>
                </a:solidFill>
                <a:latin typeface="Times New Roman" panose="02020603050405020304" pitchFamily="18" charset="0"/>
              </a:rPr>
              <a:t>he GLA  Group consists of </a:t>
            </a:r>
          </a:p>
          <a:p>
            <a:endParaRPr lang="en-GB" cap="none" dirty="0">
              <a:solidFill>
                <a:srgbClr val="000000"/>
              </a:solidFill>
              <a:latin typeface="Times New Roman" panose="02020603050405020304" pitchFamily="18" charset="0"/>
            </a:endParaRPr>
          </a:p>
          <a:p>
            <a:pPr marL="285750" indent="-285750">
              <a:buFont typeface="Arial" panose="020B0604020202020204" pitchFamily="34" charset="0"/>
              <a:buChar char="•"/>
            </a:pPr>
            <a:r>
              <a:rPr lang="en-GB" dirty="0">
                <a:solidFill>
                  <a:srgbClr val="000000"/>
                </a:solidFill>
                <a:latin typeface="Times New Roman" panose="02020603050405020304" pitchFamily="18" charset="0"/>
              </a:rPr>
              <a:t>C</a:t>
            </a:r>
            <a:r>
              <a:rPr lang="en-GB" b="0" i="0" u="none" strike="noStrike" cap="none" baseline="0" dirty="0">
                <a:solidFill>
                  <a:srgbClr val="000000"/>
                </a:solidFill>
                <a:latin typeface="Times New Roman" panose="02020603050405020304" pitchFamily="18" charset="0"/>
              </a:rPr>
              <a:t>entral </a:t>
            </a:r>
            <a:r>
              <a:rPr lang="en-GB" dirty="0">
                <a:solidFill>
                  <a:srgbClr val="000000"/>
                </a:solidFill>
                <a:latin typeface="Times New Roman" panose="02020603050405020304" pitchFamily="18" charset="0"/>
              </a:rPr>
              <a:t>G</a:t>
            </a:r>
            <a:r>
              <a:rPr lang="en-GB" b="0" i="0" u="none" strike="noStrike" cap="none" baseline="0" dirty="0">
                <a:solidFill>
                  <a:srgbClr val="000000"/>
                </a:solidFill>
                <a:latin typeface="Times New Roman" panose="02020603050405020304" pitchFamily="18" charset="0"/>
              </a:rPr>
              <a:t>reater </a:t>
            </a:r>
            <a:r>
              <a:rPr lang="en-GB" dirty="0">
                <a:solidFill>
                  <a:srgbClr val="000000"/>
                </a:solidFill>
                <a:latin typeface="Times New Roman" panose="02020603050405020304" pitchFamily="18" charset="0"/>
              </a:rPr>
              <a:t>L</a:t>
            </a:r>
            <a:r>
              <a:rPr lang="en-GB" b="0" i="0" u="none" strike="noStrike" cap="none" baseline="0" dirty="0">
                <a:solidFill>
                  <a:srgbClr val="000000"/>
                </a:solidFill>
                <a:latin typeface="Times New Roman" panose="02020603050405020304" pitchFamily="18" charset="0"/>
              </a:rPr>
              <a:t>ondon </a:t>
            </a:r>
            <a:r>
              <a:rPr lang="en-GB" dirty="0">
                <a:solidFill>
                  <a:srgbClr val="000000"/>
                </a:solidFill>
                <a:latin typeface="Times New Roman" panose="02020603050405020304" pitchFamily="18" charset="0"/>
              </a:rPr>
              <a:t>A</a:t>
            </a:r>
            <a:r>
              <a:rPr lang="en-GB" b="0" i="0" u="none" strike="noStrike" cap="none" baseline="0" dirty="0">
                <a:solidFill>
                  <a:srgbClr val="000000"/>
                </a:solidFill>
                <a:latin typeface="Times New Roman" panose="02020603050405020304" pitchFamily="18" charset="0"/>
              </a:rPr>
              <a:t>uthority strategy and policy teams</a:t>
            </a:r>
          </a:p>
          <a:p>
            <a:pPr marL="285750" indent="-285750">
              <a:buFont typeface="Arial" panose="020B0604020202020204" pitchFamily="34" charset="0"/>
              <a:buChar char="•"/>
            </a:pPr>
            <a:r>
              <a:rPr lang="en-GB" cap="none" dirty="0">
                <a:solidFill>
                  <a:srgbClr val="000000"/>
                </a:solidFill>
                <a:latin typeface="Times New Roman" panose="02020603050405020304" pitchFamily="18" charset="0"/>
              </a:rPr>
              <a:t>T</a:t>
            </a:r>
            <a:r>
              <a:rPr lang="en-GB" b="0" i="0" u="none" strike="noStrike" cap="none" baseline="0" dirty="0">
                <a:solidFill>
                  <a:srgbClr val="000000"/>
                </a:solidFill>
                <a:latin typeface="Times New Roman" panose="02020603050405020304" pitchFamily="18" charset="0"/>
              </a:rPr>
              <a:t>ransport for </a:t>
            </a:r>
            <a:r>
              <a:rPr lang="en-GB" cap="none" dirty="0">
                <a:solidFill>
                  <a:srgbClr val="000000"/>
                </a:solidFill>
                <a:latin typeface="Times New Roman" panose="02020603050405020304" pitchFamily="18" charset="0"/>
              </a:rPr>
              <a:t>L</a:t>
            </a:r>
            <a:r>
              <a:rPr lang="en-GB" b="0" i="0" u="none" strike="noStrike" cap="none" baseline="0" dirty="0">
                <a:solidFill>
                  <a:srgbClr val="000000"/>
                </a:solidFill>
                <a:latin typeface="Times New Roman" panose="02020603050405020304" pitchFamily="18" charset="0"/>
              </a:rPr>
              <a:t>ondon</a:t>
            </a:r>
          </a:p>
          <a:p>
            <a:pPr marL="285750" indent="-285750">
              <a:buFont typeface="Arial" panose="020B0604020202020204" pitchFamily="34" charset="0"/>
              <a:buChar char="•"/>
            </a:pPr>
            <a:r>
              <a:rPr lang="en-GB" cap="none" dirty="0">
                <a:solidFill>
                  <a:srgbClr val="000000"/>
                </a:solidFill>
                <a:latin typeface="Times New Roman" panose="02020603050405020304" pitchFamily="18" charset="0"/>
              </a:rPr>
              <a:t>O</a:t>
            </a:r>
            <a:r>
              <a:rPr lang="en-GB" b="0" i="0" u="none" strike="noStrike" cap="none" baseline="0" dirty="0">
                <a:solidFill>
                  <a:srgbClr val="000000"/>
                </a:solidFill>
                <a:latin typeface="Times New Roman" panose="02020603050405020304" pitchFamily="18" charset="0"/>
              </a:rPr>
              <a:t>ld </a:t>
            </a:r>
            <a:r>
              <a:rPr lang="en-GB" cap="none" dirty="0">
                <a:solidFill>
                  <a:srgbClr val="000000"/>
                </a:solidFill>
                <a:latin typeface="Times New Roman" panose="02020603050405020304" pitchFamily="18" charset="0"/>
              </a:rPr>
              <a:t>O</a:t>
            </a:r>
            <a:r>
              <a:rPr lang="en-GB" b="0" i="0" u="none" strike="noStrike" cap="none" baseline="0" dirty="0">
                <a:solidFill>
                  <a:srgbClr val="000000"/>
                </a:solidFill>
                <a:latin typeface="Times New Roman" panose="02020603050405020304" pitchFamily="18" charset="0"/>
              </a:rPr>
              <a:t>ak </a:t>
            </a:r>
            <a:r>
              <a:rPr lang="en-GB" cap="none" dirty="0">
                <a:solidFill>
                  <a:srgbClr val="000000"/>
                </a:solidFill>
                <a:latin typeface="Times New Roman" panose="02020603050405020304" pitchFamily="18" charset="0"/>
              </a:rPr>
              <a:t>C</a:t>
            </a:r>
            <a:r>
              <a:rPr lang="en-GB" b="0" i="0" u="none" strike="noStrike" cap="none" baseline="0" dirty="0">
                <a:solidFill>
                  <a:srgbClr val="000000"/>
                </a:solidFill>
                <a:latin typeface="Times New Roman" panose="02020603050405020304" pitchFamily="18" charset="0"/>
              </a:rPr>
              <a:t>ommon and Park </a:t>
            </a:r>
            <a:r>
              <a:rPr lang="en-GB" cap="none" dirty="0">
                <a:solidFill>
                  <a:srgbClr val="000000"/>
                </a:solidFill>
                <a:latin typeface="Times New Roman" panose="02020603050405020304" pitchFamily="18" charset="0"/>
              </a:rPr>
              <a:t>R</a:t>
            </a:r>
            <a:r>
              <a:rPr lang="en-GB" b="0" i="0" u="none" strike="noStrike" cap="none" baseline="0" dirty="0">
                <a:solidFill>
                  <a:srgbClr val="000000"/>
                </a:solidFill>
                <a:latin typeface="Times New Roman" panose="02020603050405020304" pitchFamily="18" charset="0"/>
              </a:rPr>
              <a:t>oyal </a:t>
            </a:r>
            <a:r>
              <a:rPr lang="en-GB" cap="none" dirty="0">
                <a:solidFill>
                  <a:srgbClr val="000000"/>
                </a:solidFill>
                <a:latin typeface="Times New Roman" panose="02020603050405020304" pitchFamily="18" charset="0"/>
              </a:rPr>
              <a:t>D</a:t>
            </a:r>
            <a:r>
              <a:rPr lang="en-GB" b="0" i="0" u="none" strike="noStrike" cap="none" baseline="0" dirty="0">
                <a:solidFill>
                  <a:srgbClr val="000000"/>
                </a:solidFill>
                <a:latin typeface="Times New Roman" panose="02020603050405020304" pitchFamily="18" charset="0"/>
              </a:rPr>
              <a:t>evelopment </a:t>
            </a:r>
            <a:r>
              <a:rPr lang="en-GB" cap="none" dirty="0">
                <a:solidFill>
                  <a:srgbClr val="000000"/>
                </a:solidFill>
                <a:latin typeface="Times New Roman" panose="02020603050405020304" pitchFamily="18" charset="0"/>
              </a:rPr>
              <a:t>C</a:t>
            </a:r>
            <a:r>
              <a:rPr lang="en-GB" b="0" i="0" u="none" strike="noStrike" cap="none" baseline="0" dirty="0">
                <a:solidFill>
                  <a:srgbClr val="000000"/>
                </a:solidFill>
                <a:latin typeface="Times New Roman" panose="02020603050405020304" pitchFamily="18" charset="0"/>
              </a:rPr>
              <a:t>orporation</a:t>
            </a:r>
          </a:p>
          <a:p>
            <a:pPr marL="285750" indent="-285750">
              <a:buFont typeface="Arial" panose="020B0604020202020204" pitchFamily="34" charset="0"/>
              <a:buChar char="•"/>
            </a:pPr>
            <a:r>
              <a:rPr lang="en-GB" cap="none" dirty="0">
                <a:solidFill>
                  <a:srgbClr val="000000"/>
                </a:solidFill>
                <a:latin typeface="Times New Roman" panose="02020603050405020304" pitchFamily="18" charset="0"/>
              </a:rPr>
              <a:t>T</a:t>
            </a:r>
            <a:r>
              <a:rPr lang="en-GB" b="0" i="0" u="none" strike="noStrike" cap="none" baseline="0" dirty="0">
                <a:solidFill>
                  <a:srgbClr val="000000"/>
                </a:solidFill>
                <a:latin typeface="Times New Roman" panose="02020603050405020304" pitchFamily="18" charset="0"/>
              </a:rPr>
              <a:t>he </a:t>
            </a:r>
            <a:r>
              <a:rPr lang="en-GB" cap="none" dirty="0">
                <a:solidFill>
                  <a:srgbClr val="000000"/>
                </a:solidFill>
                <a:latin typeface="Times New Roman" panose="02020603050405020304" pitchFamily="18" charset="0"/>
              </a:rPr>
              <a:t>M</a:t>
            </a:r>
            <a:r>
              <a:rPr lang="en-GB" b="0" i="0" u="none" strike="noStrike" cap="none" baseline="0" dirty="0">
                <a:solidFill>
                  <a:srgbClr val="000000"/>
                </a:solidFill>
                <a:latin typeface="Times New Roman" panose="02020603050405020304" pitchFamily="18" charset="0"/>
              </a:rPr>
              <a:t>ayor’s </a:t>
            </a:r>
            <a:r>
              <a:rPr lang="en-GB" cap="none" dirty="0">
                <a:solidFill>
                  <a:srgbClr val="000000"/>
                </a:solidFill>
                <a:latin typeface="Times New Roman" panose="02020603050405020304" pitchFamily="18" charset="0"/>
              </a:rPr>
              <a:t>O</a:t>
            </a:r>
            <a:r>
              <a:rPr lang="en-GB" b="0" i="0" u="none" strike="noStrike" cap="none" baseline="0" dirty="0">
                <a:solidFill>
                  <a:srgbClr val="000000"/>
                </a:solidFill>
                <a:latin typeface="Times New Roman" panose="02020603050405020304" pitchFamily="18" charset="0"/>
              </a:rPr>
              <a:t>ffice for Policing and Crime (</a:t>
            </a:r>
            <a:r>
              <a:rPr lang="en-GB" dirty="0">
                <a:solidFill>
                  <a:srgbClr val="000000"/>
                </a:solidFill>
                <a:latin typeface="Times New Roman" panose="02020603050405020304" pitchFamily="18" charset="0"/>
              </a:rPr>
              <a:t>MOPAC</a:t>
            </a:r>
            <a:r>
              <a:rPr lang="en-GB" b="0" i="0" u="none" strike="noStrike" cap="none" baseline="0" dirty="0">
                <a:solidFill>
                  <a:srgbClr val="000000"/>
                </a:solidFill>
                <a:latin typeface="Times New Roman" panose="02020603050405020304" pitchFamily="18" charset="0"/>
              </a:rPr>
              <a:t>) </a:t>
            </a:r>
          </a:p>
          <a:p>
            <a:pPr marL="285750" indent="-285750">
              <a:buFont typeface="Arial" panose="020B0604020202020204" pitchFamily="34" charset="0"/>
              <a:buChar char="•"/>
            </a:pPr>
            <a:r>
              <a:rPr lang="en-GB" cap="none" dirty="0">
                <a:solidFill>
                  <a:srgbClr val="000000"/>
                </a:solidFill>
                <a:latin typeface="Times New Roman" panose="02020603050405020304" pitchFamily="18" charset="0"/>
              </a:rPr>
              <a:t>T</a:t>
            </a:r>
            <a:r>
              <a:rPr lang="en-GB" b="0" i="0" u="none" strike="noStrike" cap="none" baseline="0" dirty="0">
                <a:solidFill>
                  <a:srgbClr val="000000"/>
                </a:solidFill>
                <a:latin typeface="Times New Roman" panose="02020603050405020304" pitchFamily="18" charset="0"/>
              </a:rPr>
              <a:t>he </a:t>
            </a:r>
            <a:r>
              <a:rPr lang="en-GB" cap="none" dirty="0">
                <a:solidFill>
                  <a:srgbClr val="000000"/>
                </a:solidFill>
                <a:latin typeface="Times New Roman" panose="02020603050405020304" pitchFamily="18" charset="0"/>
              </a:rPr>
              <a:t>V</a:t>
            </a:r>
            <a:r>
              <a:rPr lang="en-GB" b="0" i="0" u="none" strike="noStrike" cap="none" baseline="0" dirty="0">
                <a:solidFill>
                  <a:srgbClr val="000000"/>
                </a:solidFill>
                <a:latin typeface="Times New Roman" panose="02020603050405020304" pitchFamily="18" charset="0"/>
              </a:rPr>
              <a:t>iolence </a:t>
            </a:r>
            <a:r>
              <a:rPr lang="en-GB" cap="none" dirty="0">
                <a:solidFill>
                  <a:srgbClr val="000000"/>
                </a:solidFill>
                <a:latin typeface="Times New Roman" panose="02020603050405020304" pitchFamily="18" charset="0"/>
              </a:rPr>
              <a:t>R</a:t>
            </a:r>
            <a:r>
              <a:rPr lang="en-GB" b="0" i="0" u="none" strike="noStrike" cap="none" baseline="0" dirty="0">
                <a:solidFill>
                  <a:srgbClr val="000000"/>
                </a:solidFill>
                <a:latin typeface="Times New Roman" panose="02020603050405020304" pitchFamily="18" charset="0"/>
              </a:rPr>
              <a:t>eduction </a:t>
            </a:r>
            <a:r>
              <a:rPr lang="en-GB" cap="none" dirty="0">
                <a:solidFill>
                  <a:srgbClr val="000000"/>
                </a:solidFill>
                <a:latin typeface="Times New Roman" panose="02020603050405020304" pitchFamily="18" charset="0"/>
              </a:rPr>
              <a:t>U</a:t>
            </a:r>
            <a:r>
              <a:rPr lang="en-GB" b="0" i="0" u="none" strike="noStrike" cap="none" baseline="0" dirty="0">
                <a:solidFill>
                  <a:srgbClr val="000000"/>
                </a:solidFill>
                <a:latin typeface="Times New Roman" panose="02020603050405020304" pitchFamily="18" charset="0"/>
              </a:rPr>
              <a:t>nit (VRU)</a:t>
            </a:r>
          </a:p>
          <a:p>
            <a:pPr marL="285750" indent="-285750">
              <a:buFont typeface="Arial" panose="020B0604020202020204" pitchFamily="34" charset="0"/>
              <a:buChar char="•"/>
            </a:pPr>
            <a:r>
              <a:rPr lang="en-GB" cap="none" dirty="0">
                <a:solidFill>
                  <a:srgbClr val="000000"/>
                </a:solidFill>
                <a:latin typeface="Times New Roman" panose="02020603050405020304" pitchFamily="18" charset="0"/>
              </a:rPr>
              <a:t>T</a:t>
            </a:r>
            <a:r>
              <a:rPr lang="en-GB" b="0" i="0" u="none" strike="noStrike" cap="none" baseline="0" dirty="0">
                <a:solidFill>
                  <a:srgbClr val="000000"/>
                </a:solidFill>
                <a:latin typeface="Times New Roman" panose="02020603050405020304" pitchFamily="18" charset="0"/>
              </a:rPr>
              <a:t>he </a:t>
            </a:r>
            <a:r>
              <a:rPr lang="en-GB" cap="none" dirty="0">
                <a:solidFill>
                  <a:srgbClr val="000000"/>
                </a:solidFill>
                <a:latin typeface="Times New Roman" panose="02020603050405020304" pitchFamily="18" charset="0"/>
              </a:rPr>
              <a:t>L</a:t>
            </a:r>
            <a:r>
              <a:rPr lang="en-GB" b="0" i="0" u="none" strike="noStrike" cap="none" baseline="0" dirty="0">
                <a:solidFill>
                  <a:srgbClr val="000000"/>
                </a:solidFill>
                <a:latin typeface="Times New Roman" panose="02020603050405020304" pitchFamily="18" charset="0"/>
              </a:rPr>
              <a:t>ondon </a:t>
            </a:r>
            <a:r>
              <a:rPr lang="en-GB" cap="none" dirty="0">
                <a:solidFill>
                  <a:srgbClr val="000000"/>
                </a:solidFill>
                <a:latin typeface="Times New Roman" panose="02020603050405020304" pitchFamily="18" charset="0"/>
              </a:rPr>
              <a:t>F</a:t>
            </a:r>
            <a:r>
              <a:rPr lang="en-GB" b="0" i="0" u="none" strike="noStrike" cap="none" baseline="0" dirty="0">
                <a:solidFill>
                  <a:srgbClr val="000000"/>
                </a:solidFill>
                <a:latin typeface="Times New Roman" panose="02020603050405020304" pitchFamily="18" charset="0"/>
              </a:rPr>
              <a:t>ire and Rescue </a:t>
            </a:r>
            <a:r>
              <a:rPr lang="en-GB" cap="none" dirty="0">
                <a:solidFill>
                  <a:srgbClr val="000000"/>
                </a:solidFill>
                <a:latin typeface="Times New Roman" panose="02020603050405020304" pitchFamily="18" charset="0"/>
              </a:rPr>
              <a:t>B</a:t>
            </a:r>
            <a:r>
              <a:rPr lang="en-GB" b="0" i="0" u="none" strike="noStrike" cap="none" baseline="0" dirty="0">
                <a:solidFill>
                  <a:srgbClr val="000000"/>
                </a:solidFill>
                <a:latin typeface="Times New Roman" panose="02020603050405020304" pitchFamily="18" charset="0"/>
              </a:rPr>
              <a:t>rigade </a:t>
            </a:r>
          </a:p>
          <a:p>
            <a:endParaRPr lang="en-GB" cap="none" dirty="0">
              <a:solidFill>
                <a:srgbClr val="000000"/>
              </a:solidFill>
              <a:latin typeface="Times New Roman" panose="02020603050405020304" pitchFamily="18" charset="0"/>
            </a:endParaRPr>
          </a:p>
          <a:p>
            <a:r>
              <a:rPr lang="en-GB" b="0" i="0" u="none" strike="noStrike" cap="none" baseline="0" dirty="0">
                <a:solidFill>
                  <a:srgbClr val="000000"/>
                </a:solidFill>
                <a:latin typeface="Times New Roman" panose="02020603050405020304" pitchFamily="18" charset="0"/>
              </a:rPr>
              <a:t>Any future training needed to recognise the different stages of implementing </a:t>
            </a:r>
            <a:r>
              <a:rPr lang="en-GB" b="0" i="0" u="none" strike="noStrike" cap="none" baseline="0" dirty="0" err="1">
                <a:solidFill>
                  <a:srgbClr val="000000"/>
                </a:solidFill>
                <a:latin typeface="Times New Roman" panose="02020603050405020304" pitchFamily="18" charset="0"/>
              </a:rPr>
              <a:t>HiA</a:t>
            </a:r>
            <a:r>
              <a:rPr lang="en-GB" b="0" i="0" u="none" strike="noStrike" cap="none" baseline="0" dirty="0">
                <a:solidFill>
                  <a:srgbClr val="000000"/>
                </a:solidFill>
                <a:latin typeface="Times New Roman" panose="02020603050405020304" pitchFamily="18" charset="0"/>
              </a:rPr>
              <a:t> in constituent members the </a:t>
            </a:r>
            <a:r>
              <a:rPr lang="en-GB" dirty="0">
                <a:solidFill>
                  <a:srgbClr val="000000"/>
                </a:solidFill>
                <a:latin typeface="Times New Roman" panose="02020603050405020304" pitchFamily="18" charset="0"/>
              </a:rPr>
              <a:t>GLA</a:t>
            </a:r>
            <a:r>
              <a:rPr lang="en-GB" b="0" i="0" u="none" strike="noStrike" cap="none" baseline="0" dirty="0">
                <a:solidFill>
                  <a:srgbClr val="000000"/>
                </a:solidFill>
                <a:latin typeface="Times New Roman" panose="02020603050405020304" pitchFamily="18" charset="0"/>
              </a:rPr>
              <a:t> group and hence what is needed by their staff</a:t>
            </a:r>
            <a:endParaRPr lang="en-US" cap="none" dirty="0"/>
          </a:p>
        </p:txBody>
      </p:sp>
      <p:sp>
        <p:nvSpPr>
          <p:cNvPr id="11" name="Footer Placeholder 10">
            <a:extLst>
              <a:ext uri="{FF2B5EF4-FFF2-40B4-BE49-F238E27FC236}">
                <a16:creationId xmlns:a16="http://schemas.microsoft.com/office/drawing/2014/main" id="{529F3A04-2DAA-A4AC-12DD-15A620CF103D}"/>
              </a:ext>
            </a:extLst>
          </p:cNvPr>
          <p:cNvSpPr>
            <a:spLocks noGrp="1"/>
          </p:cNvSpPr>
          <p:nvPr>
            <p:ph type="ftr" sz="quarter" idx="11"/>
          </p:nvPr>
        </p:nvSpPr>
        <p:spPr/>
        <p:txBody>
          <a:bodyPr/>
          <a:lstStyle/>
          <a:p>
            <a:endParaRPr lang="en-GB"/>
          </a:p>
        </p:txBody>
      </p:sp>
      <p:sp>
        <p:nvSpPr>
          <p:cNvPr id="12" name="Slide Number Placeholder 11">
            <a:extLst>
              <a:ext uri="{FF2B5EF4-FFF2-40B4-BE49-F238E27FC236}">
                <a16:creationId xmlns:a16="http://schemas.microsoft.com/office/drawing/2014/main" id="{07D44264-C750-9610-C102-DBF9E2FC5A71}"/>
              </a:ext>
            </a:extLst>
          </p:cNvPr>
          <p:cNvSpPr>
            <a:spLocks noGrp="1"/>
          </p:cNvSpPr>
          <p:nvPr>
            <p:ph type="sldNum" sz="quarter" idx="12"/>
          </p:nvPr>
        </p:nvSpPr>
        <p:spPr/>
        <p:txBody>
          <a:bodyPr/>
          <a:lstStyle/>
          <a:p>
            <a:fld id="{DEF84A7F-2428-4217-A753-7D2BC8D73FBE}" type="slidenum">
              <a:rPr lang="en-GB" smtClean="0"/>
              <a:t>20</a:t>
            </a:fld>
            <a:endParaRPr lang="en-GB"/>
          </a:p>
        </p:txBody>
      </p:sp>
    </p:spTree>
    <p:extLst>
      <p:ext uri="{BB962C8B-B14F-4D97-AF65-F5344CB8AC3E}">
        <p14:creationId xmlns:p14="http://schemas.microsoft.com/office/powerpoint/2010/main" val="33362995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F565D2-69AB-D0C3-DC0C-C75B368AC7C0}"/>
              </a:ext>
            </a:extLst>
          </p:cNvPr>
          <p:cNvSpPr>
            <a:spLocks noGrp="1"/>
          </p:cNvSpPr>
          <p:nvPr>
            <p:ph type="title"/>
          </p:nvPr>
        </p:nvSpPr>
        <p:spPr>
          <a:xfrm>
            <a:off x="179606" y="-517963"/>
            <a:ext cx="9026525" cy="809625"/>
          </a:xfrm>
        </p:spPr>
        <p:txBody>
          <a:bodyPr/>
          <a:lstStyle/>
          <a:p>
            <a:br>
              <a:rPr lang="en-US" dirty="0">
                <a:solidFill>
                  <a:srgbClr val="FF0000"/>
                </a:solidFill>
              </a:rPr>
            </a:br>
            <a:br>
              <a:rPr lang="en-US" dirty="0">
                <a:solidFill>
                  <a:srgbClr val="FF0000"/>
                </a:solidFill>
              </a:rPr>
            </a:br>
            <a:r>
              <a:rPr lang="en-US" dirty="0">
                <a:solidFill>
                  <a:srgbClr val="FF0000"/>
                </a:solidFill>
              </a:rPr>
              <a:t>Public Health and the GLA</a:t>
            </a:r>
          </a:p>
        </p:txBody>
      </p:sp>
      <p:sp>
        <p:nvSpPr>
          <p:cNvPr id="3" name="Content Placeholder 2">
            <a:extLst>
              <a:ext uri="{FF2B5EF4-FFF2-40B4-BE49-F238E27FC236}">
                <a16:creationId xmlns:a16="http://schemas.microsoft.com/office/drawing/2014/main" id="{A02C1669-DD72-ED7D-D17D-AFD83319C184}"/>
              </a:ext>
            </a:extLst>
          </p:cNvPr>
          <p:cNvSpPr>
            <a:spLocks noGrp="1"/>
          </p:cNvSpPr>
          <p:nvPr>
            <p:ph idx="1"/>
          </p:nvPr>
        </p:nvSpPr>
        <p:spPr>
          <a:xfrm>
            <a:off x="179606" y="967390"/>
            <a:ext cx="10256236" cy="439738"/>
          </a:xfrm>
        </p:spPr>
        <p:txBody>
          <a:bodyPr>
            <a:normAutofit fontScale="25000" lnSpcReduction="20000"/>
          </a:bodyPr>
          <a:lstStyle/>
          <a:p>
            <a:endParaRPr lang="en-US" sz="7200" cap="none" dirty="0"/>
          </a:p>
          <a:p>
            <a:r>
              <a:rPr lang="en-US" sz="7200" cap="none" dirty="0"/>
              <a:t>History of public health action across under three different Mayors over 24 years</a:t>
            </a:r>
          </a:p>
          <a:p>
            <a:endParaRPr lang="en-US" sz="7200" cap="none" dirty="0"/>
          </a:p>
          <a:p>
            <a:pPr marL="857250" indent="-857250">
              <a:buFont typeface="Arial" panose="020B0604020202020204" pitchFamily="34" charset="0"/>
              <a:buChar char="•"/>
            </a:pPr>
            <a:endParaRPr lang="en-US" sz="7200" cap="none" dirty="0"/>
          </a:p>
          <a:p>
            <a:pPr marL="857250" indent="-857250">
              <a:buFont typeface="Arial" panose="020B0604020202020204" pitchFamily="34" charset="0"/>
              <a:buChar char="•"/>
            </a:pPr>
            <a:r>
              <a:rPr lang="en-US" sz="7200" cap="none" dirty="0"/>
              <a:t>Mayor has a statutory duty to consider health in all that he does and also to produce a Health Inequalities Strategy for the city</a:t>
            </a:r>
          </a:p>
          <a:p>
            <a:pPr marL="857250" indent="-857250">
              <a:buFont typeface="Arial" panose="020B0604020202020204" pitchFamily="34" charset="0"/>
              <a:buChar char="•"/>
            </a:pPr>
            <a:endParaRPr lang="en-US" sz="7200" cap="none" dirty="0"/>
          </a:p>
          <a:p>
            <a:pPr marL="857250" indent="-857250">
              <a:buFont typeface="Arial" panose="020B0604020202020204" pitchFamily="34" charset="0"/>
              <a:buChar char="•"/>
            </a:pPr>
            <a:r>
              <a:rPr lang="en-US" sz="7200" cap="none" dirty="0"/>
              <a:t>Regional Director of Public Health is the Mayor’s Statutory Health Adviser (Sue Atkinson was the first Adviser, Kevin Fenton is the current one)</a:t>
            </a:r>
          </a:p>
          <a:p>
            <a:pPr marL="857250" indent="-857250">
              <a:buFont typeface="Arial" panose="020B0604020202020204" pitchFamily="34" charset="0"/>
              <a:buChar char="•"/>
            </a:pPr>
            <a:endParaRPr lang="en-US" sz="7200" cap="none" dirty="0"/>
          </a:p>
          <a:p>
            <a:pPr marL="857250" indent="-857250">
              <a:buFont typeface="Arial" panose="020B0604020202020204" pitchFamily="34" charset="0"/>
              <a:buChar char="•"/>
            </a:pPr>
            <a:r>
              <a:rPr lang="en-US" sz="7200" cap="none" dirty="0"/>
              <a:t>Group Director of Public Health and Deputy Statutory Health Adviser (currently Vicky Hobart) heads up a team of public health specialists and trainees to advise and work with the GLA Group.  Each member has a dedicated PH specialist who works with them</a:t>
            </a:r>
          </a:p>
          <a:p>
            <a:pPr marL="857250" indent="-857250">
              <a:buFont typeface="Arial" panose="020B0604020202020204" pitchFamily="34" charset="0"/>
              <a:buChar char="•"/>
            </a:pPr>
            <a:endParaRPr lang="en-US" sz="7200" cap="none" dirty="0"/>
          </a:p>
          <a:p>
            <a:pPr marL="857250" indent="-857250">
              <a:buFont typeface="Arial" panose="020B0604020202020204" pitchFamily="34" charset="0"/>
              <a:buChar char="•"/>
            </a:pPr>
            <a:r>
              <a:rPr lang="en-US" sz="7200" cap="none" dirty="0"/>
              <a:t>A different Health Team delivers operational Mayoral Health commitments (latest being the free school meals scheme)</a:t>
            </a:r>
          </a:p>
          <a:p>
            <a:pPr marL="857250" indent="-857250">
              <a:buFont typeface="Arial" panose="020B0604020202020204" pitchFamily="34" charset="0"/>
              <a:buChar char="•"/>
            </a:pPr>
            <a:endParaRPr lang="en-US" sz="7200" cap="none" dirty="0"/>
          </a:p>
          <a:p>
            <a:pPr marL="857250" indent="-857250">
              <a:buFont typeface="Arial" panose="020B0604020202020204" pitchFamily="34" charset="0"/>
              <a:buChar char="•"/>
            </a:pPr>
            <a:r>
              <a:rPr lang="en-US" sz="7200" cap="none" dirty="0"/>
              <a:t>The Assembly has a health scrutiny committee that meets in public and produces reports on health issues</a:t>
            </a:r>
          </a:p>
          <a:p>
            <a:endParaRPr lang="en-US" sz="7200" cap="none" dirty="0"/>
          </a:p>
          <a:p>
            <a:pPr marL="857250" indent="-857250">
              <a:buFont typeface="Arial" panose="020B0604020202020204" pitchFamily="34" charset="0"/>
              <a:buChar char="•"/>
            </a:pPr>
            <a:r>
              <a:rPr lang="en-US" sz="7200" cap="none" dirty="0"/>
              <a:t>London has a collegiate way of working across the GLA, the London Boroughs and OHID with a strong leadership model for local to regional connection through the London Association of Directors of Public Health and more widely London Councils.</a:t>
            </a:r>
          </a:p>
          <a:p>
            <a:endParaRPr lang="en-US" sz="7200" cap="none" dirty="0"/>
          </a:p>
          <a:p>
            <a:endParaRPr lang="en-US" sz="7200" cap="none" dirty="0"/>
          </a:p>
          <a:p>
            <a:endParaRPr lang="en-US" cap="none" dirty="0"/>
          </a:p>
          <a:p>
            <a:r>
              <a:rPr lang="en-US" cap="none" dirty="0"/>
              <a:t> v</a:t>
            </a:r>
          </a:p>
        </p:txBody>
      </p:sp>
      <p:sp>
        <p:nvSpPr>
          <p:cNvPr id="4" name="Footer Placeholder 3">
            <a:extLst>
              <a:ext uri="{FF2B5EF4-FFF2-40B4-BE49-F238E27FC236}">
                <a16:creationId xmlns:a16="http://schemas.microsoft.com/office/drawing/2014/main" id="{B9C20B6B-ADFF-0994-28E4-3AF8315853C1}"/>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9647963A-EB3E-3C3E-0E73-CF860C8563DF}"/>
              </a:ext>
            </a:extLst>
          </p:cNvPr>
          <p:cNvSpPr>
            <a:spLocks noGrp="1"/>
          </p:cNvSpPr>
          <p:nvPr>
            <p:ph type="sldNum" sz="quarter" idx="12"/>
          </p:nvPr>
        </p:nvSpPr>
        <p:spPr/>
        <p:txBody>
          <a:bodyPr/>
          <a:lstStyle/>
          <a:p>
            <a:fld id="{DEF84A7F-2428-4217-A753-7D2BC8D73FBE}" type="slidenum">
              <a:rPr lang="en-GB" smtClean="0"/>
              <a:t>21</a:t>
            </a:fld>
            <a:endParaRPr lang="en-GB"/>
          </a:p>
        </p:txBody>
      </p:sp>
    </p:spTree>
    <p:extLst>
      <p:ext uri="{BB962C8B-B14F-4D97-AF65-F5344CB8AC3E}">
        <p14:creationId xmlns:p14="http://schemas.microsoft.com/office/powerpoint/2010/main" val="42053323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74E9BC-9D2C-E78B-43F9-A89CDB1EC369}"/>
              </a:ext>
            </a:extLst>
          </p:cNvPr>
          <p:cNvSpPr>
            <a:spLocks noGrp="1"/>
          </p:cNvSpPr>
          <p:nvPr>
            <p:ph type="title"/>
          </p:nvPr>
        </p:nvSpPr>
        <p:spPr>
          <a:xfrm>
            <a:off x="305731" y="-234184"/>
            <a:ext cx="9026525" cy="809625"/>
          </a:xfrm>
        </p:spPr>
        <p:txBody>
          <a:bodyPr/>
          <a:lstStyle/>
          <a:p>
            <a:br>
              <a:rPr lang="en-US" dirty="0">
                <a:solidFill>
                  <a:srgbClr val="FF0000"/>
                </a:solidFill>
              </a:rPr>
            </a:br>
            <a:br>
              <a:rPr lang="en-US" dirty="0">
                <a:solidFill>
                  <a:srgbClr val="FF0000"/>
                </a:solidFill>
              </a:rPr>
            </a:br>
            <a:br>
              <a:rPr lang="en-US" dirty="0">
                <a:solidFill>
                  <a:srgbClr val="FF0000"/>
                </a:solidFill>
              </a:rPr>
            </a:br>
            <a:r>
              <a:rPr lang="en-US" dirty="0">
                <a:solidFill>
                  <a:srgbClr val="FF0000"/>
                </a:solidFill>
              </a:rPr>
              <a:t>GLA have many achievements on which to build </a:t>
            </a:r>
            <a:r>
              <a:rPr lang="en-US" dirty="0" err="1">
                <a:solidFill>
                  <a:srgbClr val="FF0000"/>
                </a:solidFill>
              </a:rPr>
              <a:t>HiAP</a:t>
            </a:r>
            <a:endParaRPr lang="en-US" dirty="0">
              <a:solidFill>
                <a:srgbClr val="FF0000"/>
              </a:solidFill>
            </a:endParaRPr>
          </a:p>
        </p:txBody>
      </p:sp>
      <p:sp>
        <p:nvSpPr>
          <p:cNvPr id="3" name="Content Placeholder 2">
            <a:extLst>
              <a:ext uri="{FF2B5EF4-FFF2-40B4-BE49-F238E27FC236}">
                <a16:creationId xmlns:a16="http://schemas.microsoft.com/office/drawing/2014/main" id="{F7067AEB-1104-240D-D41F-B4CC0616E94B}"/>
              </a:ext>
            </a:extLst>
          </p:cNvPr>
          <p:cNvSpPr>
            <a:spLocks noGrp="1"/>
          </p:cNvSpPr>
          <p:nvPr>
            <p:ph idx="1"/>
          </p:nvPr>
        </p:nvSpPr>
        <p:spPr/>
        <p:txBody>
          <a:bodyPr>
            <a:normAutofit fontScale="32500" lnSpcReduction="20000"/>
          </a:bodyPr>
          <a:lstStyle/>
          <a:p>
            <a:r>
              <a:rPr lang="en-GB" sz="7200" dirty="0">
                <a:solidFill>
                  <a:srgbClr val="000000"/>
                </a:solidFill>
                <a:effectLst/>
                <a:latin typeface="Times New Roman" panose="02020603050405020304" pitchFamily="18" charset="0"/>
                <a:ea typeface="Calibri" panose="020F0502020204030204" pitchFamily="34" charset="0"/>
                <a:cs typeface="Calibri" panose="020F0502020204030204" pitchFamily="34" charset="0"/>
              </a:rPr>
              <a:t>. </a:t>
            </a:r>
            <a:endParaRPr lang="en-GB" sz="7200" dirty="0">
              <a:solidFill>
                <a:srgbClr val="70B2D4"/>
              </a:solidFill>
              <a:effectLst/>
              <a:latin typeface="Times New Roman" panose="02020603050405020304" pitchFamily="18" charset="0"/>
              <a:ea typeface="Times New Roman" panose="02020603050405020304" pitchFamily="18" charset="0"/>
              <a:cs typeface="Calibri" panose="020F0502020204030204" pitchFamily="34" charset="0"/>
            </a:endParaRPr>
          </a:p>
          <a:p>
            <a:endParaRPr lang="en-US" dirty="0"/>
          </a:p>
        </p:txBody>
      </p:sp>
      <p:sp>
        <p:nvSpPr>
          <p:cNvPr id="5" name="TextBox 4">
            <a:extLst>
              <a:ext uri="{FF2B5EF4-FFF2-40B4-BE49-F238E27FC236}">
                <a16:creationId xmlns:a16="http://schemas.microsoft.com/office/drawing/2014/main" id="{B452F772-09FB-1E3F-0B6B-7083DEBA147A}"/>
              </a:ext>
            </a:extLst>
          </p:cNvPr>
          <p:cNvSpPr txBox="1"/>
          <p:nvPr/>
        </p:nvSpPr>
        <p:spPr bwMode="gray">
          <a:xfrm>
            <a:off x="305731" y="1340069"/>
            <a:ext cx="8838268" cy="5355312"/>
          </a:xfrm>
          <a:prstGeom prst="rect">
            <a:avLst/>
          </a:prstGeom>
          <a:noFill/>
        </p:spPr>
        <p:txBody>
          <a:bodyPr wrap="square">
            <a:spAutoFit/>
          </a:bodyPr>
          <a:lstStyle/>
          <a:p>
            <a:endParaRPr lang="en-GB" sz="1800" cap="none" dirty="0">
              <a:solidFill>
                <a:srgbClr val="000000"/>
              </a:solidFill>
              <a:latin typeface="Times New Roman" panose="02020603050405020304" pitchFamily="18" charset="0"/>
              <a:ea typeface="Calibri" panose="020F0502020204030204" pitchFamily="34" charset="0"/>
              <a:cs typeface="Times New Roman" panose="02020603050405020304" pitchFamily="18" charset="0"/>
            </a:endParaRPr>
          </a:p>
          <a:p>
            <a:endParaRPr lang="en-GB" dirty="0">
              <a:solidFill>
                <a:srgbClr val="000000"/>
              </a:solidFill>
              <a:latin typeface="Times New Roman" panose="02020603050405020304" pitchFamily="18" charset="0"/>
              <a:ea typeface="Calibri" panose="020F0502020204030204" pitchFamily="34" charset="0"/>
              <a:cs typeface="Times New Roman" panose="02020603050405020304" pitchFamily="18" charset="0"/>
            </a:endParaRPr>
          </a:p>
          <a:p>
            <a:r>
              <a:rPr lang="en-GB" sz="1800" cap="none"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S</a:t>
            </a:r>
            <a:r>
              <a:rPr lang="en-GB" sz="1800" cap="none"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ince </a:t>
            </a:r>
            <a:r>
              <a:rPr lang="en-GB" sz="1800" cap="none" dirty="0">
                <a:solidFill>
                  <a:srgbClr val="000000"/>
                </a:solidFill>
                <a:effectLst/>
                <a:latin typeface="Times New Roman" panose="02020603050405020304" pitchFamily="18" charset="0"/>
                <a:ea typeface="Calibri" panose="020F0502020204030204" pitchFamily="34" charset="0"/>
                <a:cs typeface="Calibri" panose="020F0502020204030204" pitchFamily="34" charset="0"/>
              </a:rPr>
              <a:t> 2000, the GLA has recognised its role improving the health of </a:t>
            </a:r>
            <a:r>
              <a:rPr lang="en-GB" dirty="0">
                <a:solidFill>
                  <a:srgbClr val="000000"/>
                </a:solidFill>
                <a:latin typeface="Times New Roman" panose="02020603050405020304" pitchFamily="18" charset="0"/>
                <a:ea typeface="Calibri" panose="020F0502020204030204" pitchFamily="34" charset="0"/>
                <a:cs typeface="Calibri" panose="020F0502020204030204" pitchFamily="34" charset="0"/>
              </a:rPr>
              <a:t>L</a:t>
            </a:r>
            <a:r>
              <a:rPr lang="en-GB" sz="1800" cap="none" dirty="0">
                <a:solidFill>
                  <a:srgbClr val="000000"/>
                </a:solidFill>
                <a:effectLst/>
                <a:latin typeface="Times New Roman" panose="02020603050405020304" pitchFamily="18" charset="0"/>
                <a:ea typeface="Calibri" panose="020F0502020204030204" pitchFamily="34" charset="0"/>
                <a:cs typeface="Calibri" panose="020F0502020204030204" pitchFamily="34" charset="0"/>
              </a:rPr>
              <a:t>ondoners and tackling the deep-seated health inequalities across the city. </a:t>
            </a:r>
          </a:p>
          <a:p>
            <a:endParaRPr lang="en-GB" sz="1800" cap="none" dirty="0">
              <a:solidFill>
                <a:srgbClr val="000000"/>
              </a:solidFill>
              <a:effectLst/>
              <a:latin typeface="Times New Roman" panose="02020603050405020304" pitchFamily="18" charset="0"/>
              <a:ea typeface="Calibri" panose="020F0502020204030204" pitchFamily="34" charset="0"/>
              <a:cs typeface="Calibri" panose="020F0502020204030204" pitchFamily="34" charset="0"/>
            </a:endParaRPr>
          </a:p>
          <a:p>
            <a:pPr marL="285750" indent="-285750">
              <a:buFont typeface="Arial" panose="020B0604020202020204" pitchFamily="34" charset="0"/>
              <a:buChar char="•"/>
            </a:pPr>
            <a:r>
              <a:rPr lang="en-GB" dirty="0">
                <a:solidFill>
                  <a:srgbClr val="000000"/>
                </a:solidFill>
                <a:effectLst/>
                <a:latin typeface="Times New Roman" panose="02020603050405020304" pitchFamily="18" charset="0"/>
                <a:ea typeface="Calibri" panose="020F0502020204030204" pitchFamily="34" charset="0"/>
                <a:cs typeface="Calibri" panose="020F0502020204030204" pitchFamily="34" charset="0"/>
              </a:rPr>
              <a:t>It has a </a:t>
            </a:r>
            <a:r>
              <a:rPr lang="en-GB" sz="1800" cap="none" dirty="0">
                <a:solidFill>
                  <a:srgbClr val="000000"/>
                </a:solidFill>
                <a:effectLst/>
                <a:latin typeface="Times New Roman" panose="02020603050405020304" pitchFamily="18" charset="0"/>
                <a:ea typeface="Calibri" panose="020F0502020204030204" pitchFamily="34" charset="0"/>
                <a:cs typeface="Calibri" panose="020F0502020204030204" pitchFamily="34" charset="0"/>
              </a:rPr>
              <a:t>statutory health inequalities strategy with the current mayor committed to embedding a public health approach across his remit and action to improve </a:t>
            </a:r>
            <a:r>
              <a:rPr lang="en-GB" dirty="0">
                <a:solidFill>
                  <a:srgbClr val="000000"/>
                </a:solidFill>
                <a:latin typeface="Times New Roman" panose="02020603050405020304" pitchFamily="18" charset="0"/>
                <a:ea typeface="Calibri" panose="020F0502020204030204" pitchFamily="34" charset="0"/>
                <a:cs typeface="Calibri" panose="020F0502020204030204" pitchFamily="34" charset="0"/>
              </a:rPr>
              <a:t>L</a:t>
            </a:r>
            <a:r>
              <a:rPr lang="en-GB" sz="1800" cap="none" dirty="0">
                <a:solidFill>
                  <a:srgbClr val="000000"/>
                </a:solidFill>
                <a:effectLst/>
                <a:latin typeface="Times New Roman" panose="02020603050405020304" pitchFamily="18" charset="0"/>
                <a:ea typeface="Calibri" panose="020F0502020204030204" pitchFamily="34" charset="0"/>
                <a:cs typeface="Calibri" panose="020F0502020204030204" pitchFamily="34" charset="0"/>
              </a:rPr>
              <a:t>ondoner’s health and reduce health inequalities well progressed</a:t>
            </a:r>
          </a:p>
          <a:p>
            <a:pPr marL="285750" indent="-285750">
              <a:buFont typeface="Arial" panose="020B0604020202020204" pitchFamily="34" charset="0"/>
              <a:buChar char="•"/>
            </a:pPr>
            <a:endParaRPr lang="en-GB" sz="1800" cap="none" dirty="0">
              <a:solidFill>
                <a:srgbClr val="000000"/>
              </a:solidFill>
              <a:latin typeface="Times New Roman" panose="02020603050405020304" pitchFamily="18" charset="0"/>
              <a:ea typeface="Calibri" panose="020F0502020204030204" pitchFamily="34" charset="0"/>
              <a:cs typeface="Calibri" panose="020F0502020204030204" pitchFamily="34" charset="0"/>
            </a:endParaRPr>
          </a:p>
          <a:p>
            <a:pPr marL="285750" indent="-285750">
              <a:buFont typeface="Arial" panose="020B0604020202020204" pitchFamily="34" charset="0"/>
              <a:buChar char="•"/>
            </a:pPr>
            <a:r>
              <a:rPr lang="en-GB" sz="1800" cap="none" dirty="0">
                <a:solidFill>
                  <a:srgbClr val="000000"/>
                </a:solidFill>
                <a:effectLst/>
                <a:latin typeface="Times New Roman" panose="02020603050405020304" pitchFamily="18" charset="0"/>
                <a:ea typeface="Calibri" panose="020F0502020204030204" pitchFamily="34" charset="0"/>
                <a:cs typeface="Calibri" panose="020F0502020204030204" pitchFamily="34" charset="0"/>
              </a:rPr>
              <a:t>There is a ban on advertising unhealthy food and drink on the underground network, </a:t>
            </a:r>
          </a:p>
          <a:p>
            <a:pPr marL="285750" indent="-285750">
              <a:buFont typeface="Arial" panose="020B0604020202020204" pitchFamily="34" charset="0"/>
              <a:buChar char="•"/>
            </a:pPr>
            <a:endParaRPr lang="en-GB" sz="1800" cap="none" dirty="0">
              <a:solidFill>
                <a:srgbClr val="000000"/>
              </a:solidFill>
              <a:latin typeface="Times New Roman" panose="02020603050405020304" pitchFamily="18" charset="0"/>
              <a:ea typeface="Calibri" panose="020F0502020204030204" pitchFamily="34" charset="0"/>
              <a:cs typeface="Calibri" panose="020F0502020204030204" pitchFamily="34" charset="0"/>
            </a:endParaRPr>
          </a:p>
          <a:p>
            <a:pPr marL="285750" indent="-285750">
              <a:buFont typeface="Arial" panose="020B0604020202020204" pitchFamily="34" charset="0"/>
              <a:buChar char="•"/>
            </a:pPr>
            <a:r>
              <a:rPr lang="en-GB" sz="1800" cap="none" dirty="0">
                <a:solidFill>
                  <a:srgbClr val="000000"/>
                </a:solidFill>
                <a:effectLst/>
                <a:latin typeface="Times New Roman" panose="02020603050405020304" pitchFamily="18" charset="0"/>
                <a:ea typeface="Calibri" panose="020F0502020204030204" pitchFamily="34" charset="0"/>
                <a:cs typeface="Calibri" panose="020F0502020204030204" pitchFamily="34" charset="0"/>
              </a:rPr>
              <a:t>Health considerations are incorporated into planning and housing policies</a:t>
            </a:r>
          </a:p>
          <a:p>
            <a:pPr marL="285750" indent="-285750">
              <a:buFont typeface="Arial" panose="020B0604020202020204" pitchFamily="34" charset="0"/>
              <a:buChar char="•"/>
            </a:pPr>
            <a:endParaRPr lang="en-GB" sz="1800" cap="none" dirty="0">
              <a:solidFill>
                <a:srgbClr val="000000"/>
              </a:solidFill>
              <a:latin typeface="Times New Roman" panose="02020603050405020304" pitchFamily="18" charset="0"/>
              <a:ea typeface="Calibri" panose="020F0502020204030204" pitchFamily="34" charset="0"/>
              <a:cs typeface="Calibri" panose="020F0502020204030204" pitchFamily="34" charset="0"/>
            </a:endParaRPr>
          </a:p>
          <a:p>
            <a:pPr marL="285750" indent="-285750">
              <a:buFont typeface="Arial" panose="020B0604020202020204" pitchFamily="34" charset="0"/>
              <a:buChar char="•"/>
            </a:pPr>
            <a:r>
              <a:rPr lang="en-GB" sz="1800" cap="none" dirty="0">
                <a:solidFill>
                  <a:srgbClr val="000000"/>
                </a:solidFill>
                <a:effectLst/>
                <a:latin typeface="Times New Roman" panose="02020603050405020304" pitchFamily="18" charset="0"/>
                <a:ea typeface="Calibri" panose="020F0502020204030204" pitchFamily="34" charset="0"/>
                <a:cs typeface="Calibri" panose="020F0502020204030204" pitchFamily="34" charset="0"/>
              </a:rPr>
              <a:t>Work on violence reduction uses a public health approach and the post pandemic recovery strategy for the city has health as a cross cutting theme.  </a:t>
            </a:r>
          </a:p>
          <a:p>
            <a:pPr marL="285750" indent="-285750">
              <a:buFont typeface="Arial" panose="020B0604020202020204" pitchFamily="34" charset="0"/>
              <a:buChar char="•"/>
            </a:pPr>
            <a:endParaRPr lang="en-GB" sz="1800" cap="none" dirty="0">
              <a:solidFill>
                <a:srgbClr val="000000"/>
              </a:solidFill>
              <a:latin typeface="Times New Roman" panose="02020603050405020304" pitchFamily="18" charset="0"/>
              <a:ea typeface="Calibri" panose="020F0502020204030204" pitchFamily="34" charset="0"/>
              <a:cs typeface="Calibri" panose="020F0502020204030204" pitchFamily="34" charset="0"/>
            </a:endParaRPr>
          </a:p>
          <a:p>
            <a:pPr marL="285750" indent="-285750">
              <a:buFont typeface="Arial" panose="020B0604020202020204" pitchFamily="34" charset="0"/>
              <a:buChar char="•"/>
            </a:pPr>
            <a:r>
              <a:rPr lang="en-GB" sz="1800" cap="none" dirty="0">
                <a:solidFill>
                  <a:srgbClr val="000000"/>
                </a:solidFill>
                <a:latin typeface="Times New Roman" panose="02020603050405020304" pitchFamily="18" charset="0"/>
                <a:ea typeface="Calibri" panose="020F0502020204030204" pitchFamily="34" charset="0"/>
                <a:cs typeface="Calibri" panose="020F0502020204030204" pitchFamily="34" charset="0"/>
              </a:rPr>
              <a:t>M</a:t>
            </a:r>
            <a:r>
              <a:rPr lang="en-GB" sz="1800" cap="none" dirty="0">
                <a:solidFill>
                  <a:srgbClr val="000000"/>
                </a:solidFill>
                <a:effectLst/>
                <a:latin typeface="Times New Roman" panose="02020603050405020304" pitchFamily="18" charset="0"/>
                <a:ea typeface="Calibri" panose="020F0502020204030204" pitchFamily="34" charset="0"/>
                <a:cs typeface="Calibri" panose="020F0502020204030204" pitchFamily="34" charset="0"/>
              </a:rPr>
              <a:t>ore recently the introduction of free school meals for primary school children and the extension of the ultra-low emission zone are carrying on the tradition of taking practical action.</a:t>
            </a:r>
          </a:p>
        </p:txBody>
      </p:sp>
      <p:sp>
        <p:nvSpPr>
          <p:cNvPr id="6" name="Footer Placeholder 5">
            <a:extLst>
              <a:ext uri="{FF2B5EF4-FFF2-40B4-BE49-F238E27FC236}">
                <a16:creationId xmlns:a16="http://schemas.microsoft.com/office/drawing/2014/main" id="{E53964C6-0450-07D3-0C95-35E6A5DBB692}"/>
              </a:ext>
            </a:extLst>
          </p:cNvPr>
          <p:cNvSpPr>
            <a:spLocks noGrp="1"/>
          </p:cNvSpPr>
          <p:nvPr>
            <p:ph type="ftr" sz="quarter" idx="11"/>
          </p:nvPr>
        </p:nvSpPr>
        <p:spPr/>
        <p:txBody>
          <a:bodyPr/>
          <a:lstStyle/>
          <a:p>
            <a:endParaRPr lang="en-GB" dirty="0"/>
          </a:p>
          <a:p>
            <a:endParaRPr lang="en-GB" dirty="0"/>
          </a:p>
          <a:p>
            <a:endParaRPr lang="en-GB" dirty="0"/>
          </a:p>
        </p:txBody>
      </p:sp>
      <p:sp>
        <p:nvSpPr>
          <p:cNvPr id="7" name="Slide Number Placeholder 6">
            <a:extLst>
              <a:ext uri="{FF2B5EF4-FFF2-40B4-BE49-F238E27FC236}">
                <a16:creationId xmlns:a16="http://schemas.microsoft.com/office/drawing/2014/main" id="{E8490C20-0E95-3372-B610-EBEAB596758B}"/>
              </a:ext>
            </a:extLst>
          </p:cNvPr>
          <p:cNvSpPr>
            <a:spLocks noGrp="1"/>
          </p:cNvSpPr>
          <p:nvPr>
            <p:ph type="sldNum" sz="quarter" idx="12"/>
          </p:nvPr>
        </p:nvSpPr>
        <p:spPr/>
        <p:txBody>
          <a:bodyPr/>
          <a:lstStyle/>
          <a:p>
            <a:fld id="{DEF84A7F-2428-4217-A753-7D2BC8D73FBE}" type="slidenum">
              <a:rPr lang="en-GB" smtClean="0"/>
              <a:t>22</a:t>
            </a:fld>
            <a:endParaRPr lang="en-GB"/>
          </a:p>
        </p:txBody>
      </p:sp>
    </p:spTree>
    <p:extLst>
      <p:ext uri="{BB962C8B-B14F-4D97-AF65-F5344CB8AC3E}">
        <p14:creationId xmlns:p14="http://schemas.microsoft.com/office/powerpoint/2010/main" val="299741532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6C1F5A-EFD0-163A-203F-BB7EB3A58F9B}"/>
              </a:ext>
            </a:extLst>
          </p:cNvPr>
          <p:cNvSpPr>
            <a:spLocks noGrp="1"/>
          </p:cNvSpPr>
          <p:nvPr>
            <p:ph type="title"/>
          </p:nvPr>
        </p:nvSpPr>
        <p:spPr>
          <a:xfrm>
            <a:off x="472966" y="601389"/>
            <a:ext cx="9026525" cy="809625"/>
          </a:xfrm>
        </p:spPr>
        <p:txBody>
          <a:bodyPr/>
          <a:lstStyle/>
          <a:p>
            <a:r>
              <a:rPr lang="en-US" dirty="0">
                <a:solidFill>
                  <a:schemeClr val="accent1"/>
                </a:solidFill>
              </a:rPr>
              <a:t>Interviews and Focus Groups</a:t>
            </a:r>
          </a:p>
        </p:txBody>
      </p:sp>
      <p:sp>
        <p:nvSpPr>
          <p:cNvPr id="3" name="Content Placeholder 2">
            <a:extLst>
              <a:ext uri="{FF2B5EF4-FFF2-40B4-BE49-F238E27FC236}">
                <a16:creationId xmlns:a16="http://schemas.microsoft.com/office/drawing/2014/main" id="{43CEDFF4-873E-95B7-1901-E5E01ECD722C}"/>
              </a:ext>
            </a:extLst>
          </p:cNvPr>
          <p:cNvSpPr>
            <a:spLocks noGrp="1"/>
          </p:cNvSpPr>
          <p:nvPr>
            <p:ph idx="1"/>
          </p:nvPr>
        </p:nvSpPr>
        <p:spPr>
          <a:xfrm>
            <a:off x="472966" y="1828800"/>
            <a:ext cx="10136297" cy="4713890"/>
          </a:xfrm>
        </p:spPr>
        <p:txBody>
          <a:bodyPr>
            <a:normAutofit fontScale="70000" lnSpcReduction="20000"/>
          </a:bodyPr>
          <a:lstStyle/>
          <a:p>
            <a:pPr lvl="0">
              <a:spcBef>
                <a:spcPts val="1200"/>
              </a:spcBef>
              <a:spcAft>
                <a:spcPts val="900"/>
              </a:spcAft>
            </a:pPr>
            <a:r>
              <a:rPr lang="en-GB" sz="2600" b="1" dirty="0">
                <a:ln>
                  <a:noFill/>
                </a:ln>
                <a:effectLst>
                  <a:outerShdw blurRad="38100" dist="25400" dir="5400000" algn="ctr">
                    <a:srgbClr val="6E747A">
                      <a:alpha val="43000"/>
                    </a:srgbClr>
                  </a:outerShdw>
                </a:effectLst>
                <a:latin typeface="+mn-lt"/>
                <a:ea typeface="Calibri" panose="020F0502020204030204" pitchFamily="34" charset="0"/>
                <a:cs typeface="Arial" panose="020B0604020202020204" pitchFamily="34" charset="0"/>
              </a:rPr>
              <a:t>Stage 1</a:t>
            </a:r>
            <a:r>
              <a:rPr lang="en-GB" sz="2600" dirty="0">
                <a:ln>
                  <a:noFill/>
                </a:ln>
                <a:effectLst>
                  <a:outerShdw blurRad="38100" dist="25400" dir="5400000" algn="ctr">
                    <a:srgbClr val="6E747A">
                      <a:alpha val="43000"/>
                    </a:srgbClr>
                  </a:outerShdw>
                </a:effectLst>
                <a:latin typeface="+mn-lt"/>
                <a:ea typeface="Calibri" panose="020F0502020204030204" pitchFamily="34" charset="0"/>
                <a:cs typeface="Arial" panose="020B0604020202020204" pitchFamily="34" charset="0"/>
              </a:rPr>
              <a:t>:  </a:t>
            </a:r>
            <a:r>
              <a:rPr lang="en-GB" sz="2600" cap="none" dirty="0">
                <a:effectLst>
                  <a:outerShdw blurRad="38100" dist="25400" dir="5400000" algn="ctr">
                    <a:srgbClr val="6E747A">
                      <a:alpha val="43000"/>
                    </a:srgbClr>
                  </a:outerShdw>
                </a:effectLst>
                <a:latin typeface="+mn-lt"/>
                <a:ea typeface="Calibri" panose="020F0502020204030204" pitchFamily="34" charset="0"/>
              </a:rPr>
              <a:t>G</a:t>
            </a:r>
            <a:r>
              <a:rPr lang="en-GB" sz="2600" cap="none" dirty="0">
                <a:ln>
                  <a:noFill/>
                </a:ln>
                <a:effectLst>
                  <a:outerShdw blurRad="38100" dist="25400" dir="5400000" algn="ctr">
                    <a:srgbClr val="6E747A">
                      <a:alpha val="43000"/>
                    </a:srgbClr>
                  </a:outerShdw>
                </a:effectLst>
                <a:latin typeface="+mn-lt"/>
                <a:ea typeface="Calibri" panose="020F0502020204030204" pitchFamily="34" charset="0"/>
                <a:cs typeface="Arial" panose="020B0604020202020204" pitchFamily="34" charset="0"/>
              </a:rPr>
              <a:t>ap </a:t>
            </a:r>
            <a:r>
              <a:rPr lang="en-GB" sz="2600" cap="none" dirty="0">
                <a:effectLst>
                  <a:outerShdw blurRad="38100" dist="25400" dir="5400000" algn="ctr">
                    <a:srgbClr val="6E747A">
                      <a:alpha val="43000"/>
                    </a:srgbClr>
                  </a:outerShdw>
                </a:effectLst>
                <a:latin typeface="+mn-lt"/>
                <a:ea typeface="Calibri" panose="020F0502020204030204" pitchFamily="34" charset="0"/>
              </a:rPr>
              <a:t>A</a:t>
            </a:r>
            <a:r>
              <a:rPr lang="en-GB" sz="2600" cap="none" dirty="0">
                <a:ln>
                  <a:noFill/>
                </a:ln>
                <a:effectLst>
                  <a:outerShdw blurRad="38100" dist="25400" dir="5400000" algn="ctr">
                    <a:srgbClr val="6E747A">
                      <a:alpha val="43000"/>
                    </a:srgbClr>
                  </a:outerShdw>
                </a:effectLst>
                <a:latin typeface="+mn-lt"/>
                <a:ea typeface="Calibri" panose="020F0502020204030204" pitchFamily="34" charset="0"/>
                <a:cs typeface="Arial" panose="020B0604020202020204" pitchFamily="34" charset="0"/>
              </a:rPr>
              <a:t>nalysis</a:t>
            </a:r>
            <a:endParaRPr lang="en-GB" sz="2600" cap="none" dirty="0">
              <a:latin typeface="+mn-lt"/>
              <a:ea typeface="Calibri" panose="020F0502020204030204" pitchFamily="34" charset="0"/>
              <a:cs typeface="Calibri" panose="020F0502020204030204" pitchFamily="34" charset="0"/>
            </a:endParaRPr>
          </a:p>
          <a:p>
            <a:pPr marL="342900" lvl="0" indent="-342900">
              <a:spcBef>
                <a:spcPts val="1200"/>
              </a:spcBef>
              <a:spcAft>
                <a:spcPts val="900"/>
              </a:spcAft>
              <a:buFontTx/>
              <a:buChar char="-"/>
            </a:pPr>
            <a:r>
              <a:rPr lang="en-GB" sz="2600" cap="none" dirty="0">
                <a:solidFill>
                  <a:schemeClr val="tx1"/>
                </a:solidFill>
                <a:latin typeface="+mn-lt"/>
                <a:ea typeface="Times New Roman" panose="02020603050405020304" pitchFamily="18" charset="0"/>
                <a:cs typeface="Calibri" panose="020F0502020204030204" pitchFamily="34" charset="0"/>
              </a:rPr>
              <a:t>14 senior leaders interviewed nominated by the GLA PH Group.  The findings of these semi-structured interviews were then used to shape the focus groups with staff who are responsible for shaping and delivering strategies, programmes and plans.</a:t>
            </a:r>
          </a:p>
          <a:p>
            <a:pPr marL="342900" lvl="0" indent="-342900">
              <a:spcBef>
                <a:spcPts val="1200"/>
              </a:spcBef>
              <a:spcAft>
                <a:spcPts val="900"/>
              </a:spcAft>
              <a:buFontTx/>
              <a:buChar char="-"/>
            </a:pPr>
            <a:r>
              <a:rPr lang="en-GB" sz="2600" cap="none" dirty="0">
                <a:solidFill>
                  <a:schemeClr val="tx1"/>
                </a:solidFill>
                <a:effectLst/>
                <a:latin typeface="+mn-lt"/>
                <a:ea typeface="Times New Roman" panose="02020603050405020304" pitchFamily="18" charset="0"/>
                <a:cs typeface="Calibri" panose="020F0502020204030204" pitchFamily="34" charset="0"/>
              </a:rPr>
              <a:t>20 staff interviewed who lead strategies and policy work</a:t>
            </a:r>
          </a:p>
          <a:p>
            <a:pPr marL="342900" lvl="0" indent="-342900">
              <a:spcBef>
                <a:spcPts val="1200"/>
              </a:spcBef>
              <a:spcAft>
                <a:spcPts val="900"/>
              </a:spcAft>
              <a:buFontTx/>
              <a:buChar char="-"/>
            </a:pPr>
            <a:r>
              <a:rPr lang="en-GB" sz="2600" cap="none" dirty="0">
                <a:latin typeface="+mn-lt"/>
                <a:ea typeface="Times New Roman" panose="02020603050405020304" pitchFamily="18" charset="0"/>
                <a:cs typeface="Calibri" panose="020F0502020204030204" pitchFamily="34" charset="0"/>
              </a:rPr>
              <a:t>5 focus groups with wider teams of staff mixed across the GLA Group</a:t>
            </a:r>
          </a:p>
          <a:p>
            <a:pPr marL="342900" lvl="0" indent="-342900">
              <a:spcBef>
                <a:spcPts val="1200"/>
              </a:spcBef>
              <a:spcAft>
                <a:spcPts val="900"/>
              </a:spcAft>
              <a:buFontTx/>
              <a:buChar char="-"/>
            </a:pPr>
            <a:endParaRPr lang="en-GB" sz="2600" cap="none" dirty="0">
              <a:solidFill>
                <a:schemeClr val="tx1"/>
              </a:solidFill>
              <a:effectLst/>
              <a:latin typeface="+mn-lt"/>
              <a:ea typeface="Times New Roman" panose="02020603050405020304" pitchFamily="18" charset="0"/>
              <a:cs typeface="Calibri" panose="020F0502020204030204" pitchFamily="34" charset="0"/>
            </a:endParaRPr>
          </a:p>
          <a:p>
            <a:pPr lvl="0">
              <a:spcBef>
                <a:spcPts val="1200"/>
              </a:spcBef>
              <a:spcAft>
                <a:spcPts val="900"/>
              </a:spcAft>
            </a:pPr>
            <a:r>
              <a:rPr lang="en-GB" sz="2600" b="1" cap="none" dirty="0">
                <a:latin typeface="+mn-lt"/>
                <a:ea typeface="Times New Roman" panose="02020603050405020304" pitchFamily="18" charset="0"/>
                <a:cs typeface="Calibri" panose="020F0502020204030204" pitchFamily="34" charset="0"/>
              </a:rPr>
              <a:t>STAGE 2</a:t>
            </a:r>
            <a:r>
              <a:rPr lang="en-GB" sz="2600" cap="none" dirty="0">
                <a:latin typeface="+mn-lt"/>
                <a:ea typeface="Times New Roman" panose="02020603050405020304" pitchFamily="18" charset="0"/>
                <a:cs typeface="Calibri" panose="020F0502020204030204" pitchFamily="34" charset="0"/>
              </a:rPr>
              <a:t>: Testing Recommendations</a:t>
            </a:r>
          </a:p>
          <a:p>
            <a:pPr marL="342900" lvl="0" indent="-342900">
              <a:spcBef>
                <a:spcPts val="1200"/>
              </a:spcBef>
              <a:spcAft>
                <a:spcPts val="900"/>
              </a:spcAft>
              <a:buFontTx/>
              <a:buChar char="-"/>
            </a:pPr>
            <a:r>
              <a:rPr lang="en-GB" sz="2600" cap="none" dirty="0">
                <a:solidFill>
                  <a:schemeClr val="tx1"/>
                </a:solidFill>
                <a:effectLst/>
                <a:latin typeface="+mn-lt"/>
                <a:ea typeface="Times New Roman" panose="02020603050405020304" pitchFamily="18" charset="0"/>
                <a:cs typeface="Calibri" panose="020F0502020204030204" pitchFamily="34" charset="0"/>
              </a:rPr>
              <a:t>Conducted several feedback sessions after draft recommendations were pulled together to test whether we had got the analysis right.</a:t>
            </a:r>
          </a:p>
          <a:p>
            <a:pPr lvl="0">
              <a:spcBef>
                <a:spcPts val="1200"/>
              </a:spcBef>
              <a:spcAft>
                <a:spcPts val="900"/>
              </a:spcAft>
            </a:pPr>
            <a:r>
              <a:rPr lang="en-GB" sz="2600" cap="none" dirty="0">
                <a:solidFill>
                  <a:schemeClr val="tx1"/>
                </a:solidFill>
                <a:effectLst/>
                <a:latin typeface="+mn-lt"/>
                <a:ea typeface="Times New Roman" panose="02020603050405020304" pitchFamily="18" charset="0"/>
                <a:cs typeface="Calibri" panose="020F0502020204030204" pitchFamily="34" charset="0"/>
              </a:rPr>
              <a:t>Only Fire Brigade not represented fully but they are engaged in  </a:t>
            </a:r>
            <a:r>
              <a:rPr lang="en-GB" sz="2600" cap="none" dirty="0" err="1">
                <a:solidFill>
                  <a:schemeClr val="tx1"/>
                </a:solidFill>
                <a:effectLst/>
                <a:latin typeface="+mn-lt"/>
                <a:ea typeface="Times New Roman" panose="02020603050405020304" pitchFamily="18" charset="0"/>
                <a:cs typeface="Calibri" panose="020F0502020204030204" pitchFamily="34" charset="0"/>
              </a:rPr>
              <a:t>HiAP</a:t>
            </a:r>
            <a:r>
              <a:rPr lang="en-GB" sz="2600" cap="none" dirty="0">
                <a:solidFill>
                  <a:schemeClr val="tx1"/>
                </a:solidFill>
                <a:effectLst/>
                <a:latin typeface="+mn-lt"/>
                <a:ea typeface="Times New Roman" panose="02020603050405020304" pitchFamily="18" charset="0"/>
                <a:cs typeface="Calibri" panose="020F0502020204030204" pitchFamily="34" charset="0"/>
              </a:rPr>
              <a:t> work</a:t>
            </a:r>
          </a:p>
          <a:p>
            <a:endParaRPr lang="en-US" dirty="0"/>
          </a:p>
        </p:txBody>
      </p:sp>
      <p:sp>
        <p:nvSpPr>
          <p:cNvPr id="4" name="Footer Placeholder 3">
            <a:extLst>
              <a:ext uri="{FF2B5EF4-FFF2-40B4-BE49-F238E27FC236}">
                <a16:creationId xmlns:a16="http://schemas.microsoft.com/office/drawing/2014/main" id="{19EDC1E7-FBBC-039A-17D0-6DAA94A01688}"/>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B889B34B-B9ED-706B-77CA-16EC5FBC75BA}"/>
              </a:ext>
            </a:extLst>
          </p:cNvPr>
          <p:cNvSpPr>
            <a:spLocks noGrp="1"/>
          </p:cNvSpPr>
          <p:nvPr>
            <p:ph type="sldNum" sz="quarter" idx="12"/>
          </p:nvPr>
        </p:nvSpPr>
        <p:spPr/>
        <p:txBody>
          <a:bodyPr/>
          <a:lstStyle/>
          <a:p>
            <a:fld id="{DEF84A7F-2428-4217-A753-7D2BC8D73FBE}" type="slidenum">
              <a:rPr lang="en-GB" smtClean="0"/>
              <a:t>23</a:t>
            </a:fld>
            <a:endParaRPr lang="en-GB"/>
          </a:p>
        </p:txBody>
      </p:sp>
    </p:spTree>
    <p:extLst>
      <p:ext uri="{BB962C8B-B14F-4D97-AF65-F5344CB8AC3E}">
        <p14:creationId xmlns:p14="http://schemas.microsoft.com/office/powerpoint/2010/main" val="346777449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3A3126-6607-4EF6-A314-0094AF9CC72A}"/>
              </a:ext>
            </a:extLst>
          </p:cNvPr>
          <p:cNvSpPr>
            <a:spLocks noGrp="1"/>
          </p:cNvSpPr>
          <p:nvPr>
            <p:ph type="title"/>
          </p:nvPr>
        </p:nvSpPr>
        <p:spPr>
          <a:xfrm>
            <a:off x="914400" y="522278"/>
            <a:ext cx="9026525" cy="809625"/>
          </a:xfrm>
        </p:spPr>
        <p:txBody>
          <a:bodyPr>
            <a:normAutofit/>
          </a:bodyPr>
          <a:lstStyle/>
          <a:p>
            <a:r>
              <a:rPr lang="en-GB" sz="3200" b="1" dirty="0">
                <a:solidFill>
                  <a:srgbClr val="FF0066"/>
                </a:solidFill>
              </a:rPr>
              <a:t>Findings</a:t>
            </a:r>
          </a:p>
        </p:txBody>
      </p:sp>
      <p:sp>
        <p:nvSpPr>
          <p:cNvPr id="3" name="Content Placeholder 2">
            <a:extLst>
              <a:ext uri="{FF2B5EF4-FFF2-40B4-BE49-F238E27FC236}">
                <a16:creationId xmlns:a16="http://schemas.microsoft.com/office/drawing/2014/main" id="{77D96947-BA4C-4E87-B45C-DFF401153100}"/>
              </a:ext>
            </a:extLst>
          </p:cNvPr>
          <p:cNvSpPr>
            <a:spLocks noGrp="1"/>
          </p:cNvSpPr>
          <p:nvPr>
            <p:ph sz="half" idx="1"/>
          </p:nvPr>
        </p:nvSpPr>
        <p:spPr>
          <a:xfrm>
            <a:off x="706333" y="1686910"/>
            <a:ext cx="5181600" cy="4490053"/>
          </a:xfrm>
        </p:spPr>
        <p:txBody>
          <a:bodyPr>
            <a:normAutofit fontScale="85000" lnSpcReduction="20000"/>
          </a:bodyPr>
          <a:lstStyle/>
          <a:p>
            <a:pPr marL="0" indent="0">
              <a:buNone/>
            </a:pPr>
            <a:r>
              <a:rPr lang="en-GB" sz="1800" b="1" cap="none" dirty="0">
                <a:solidFill>
                  <a:srgbClr val="FF0066"/>
                </a:solidFill>
                <a:latin typeface="+mj-lt"/>
                <a:ea typeface="+mj-ea"/>
                <a:cs typeface="+mj-cs"/>
              </a:rPr>
              <a:t>Document review</a:t>
            </a:r>
            <a:endParaRPr lang="en-GB" sz="1800" cap="none" dirty="0"/>
          </a:p>
          <a:p>
            <a:pPr marL="285750" indent="-285750">
              <a:buFont typeface="Arial" panose="020B0604020202020204" pitchFamily="34" charset="0"/>
              <a:buChar char="•"/>
            </a:pPr>
            <a:endParaRPr lang="en-GB" sz="2100" cap="none" dirty="0"/>
          </a:p>
          <a:p>
            <a:pPr marL="285750" indent="-285750">
              <a:buFont typeface="Arial" panose="020B0604020202020204" pitchFamily="34" charset="0"/>
              <a:buChar char="•"/>
            </a:pPr>
            <a:r>
              <a:rPr lang="en-GB" sz="2100" cap="none" dirty="0"/>
              <a:t>Several frameworks exist but their focus is to teach the essentials of public health to a non-specialist audience</a:t>
            </a:r>
          </a:p>
          <a:p>
            <a:endParaRPr lang="en-GB" sz="2100" cap="none" dirty="0"/>
          </a:p>
          <a:p>
            <a:pPr marL="285750" indent="-285750">
              <a:buFont typeface="Arial" panose="020B0604020202020204" pitchFamily="34" charset="0"/>
              <a:buChar char="•"/>
            </a:pPr>
            <a:r>
              <a:rPr lang="en-GB" sz="2100" cap="none" dirty="0"/>
              <a:t>Not all covered training but focused on making the case for </a:t>
            </a:r>
            <a:r>
              <a:rPr lang="en-GB" sz="2100" cap="none" dirty="0" err="1"/>
              <a:t>HiAP</a:t>
            </a:r>
            <a:endParaRPr lang="en-GB" sz="2100" cap="none" dirty="0"/>
          </a:p>
          <a:p>
            <a:pPr marL="285750" indent="-285750">
              <a:buFont typeface="Arial" panose="020B0604020202020204" pitchFamily="34" charset="0"/>
              <a:buChar char="•"/>
            </a:pPr>
            <a:endParaRPr lang="en-GB" sz="2100" cap="none" dirty="0"/>
          </a:p>
          <a:p>
            <a:pPr marL="285750" indent="-285750">
              <a:buFont typeface="Arial" panose="020B0604020202020204" pitchFamily="34" charset="0"/>
              <a:buChar char="•"/>
            </a:pPr>
            <a:r>
              <a:rPr lang="en-GB" sz="2100" cap="none" dirty="0"/>
              <a:t>Missing topics: climate change, and useful case studies. </a:t>
            </a:r>
          </a:p>
          <a:p>
            <a:pPr marL="285750" indent="-285750">
              <a:buFont typeface="Arial" panose="020B0604020202020204" pitchFamily="34" charset="0"/>
              <a:buChar char="•"/>
            </a:pPr>
            <a:endParaRPr lang="en-GB" sz="2100" cap="none" dirty="0"/>
          </a:p>
          <a:p>
            <a:pPr marL="285750" indent="-285750">
              <a:buFont typeface="Arial" panose="020B0604020202020204" pitchFamily="34" charset="0"/>
              <a:buChar char="•"/>
            </a:pPr>
            <a:r>
              <a:rPr lang="en-GB" sz="2100" cap="none" dirty="0"/>
              <a:t>Often  focused on “adding” health to the agenda rather than integrating health into policy and strategy development. </a:t>
            </a:r>
          </a:p>
          <a:p>
            <a:endParaRPr lang="en-GB" sz="1600" cap="none" dirty="0"/>
          </a:p>
        </p:txBody>
      </p:sp>
      <p:sp>
        <p:nvSpPr>
          <p:cNvPr id="4" name="Content Placeholder 3">
            <a:extLst>
              <a:ext uri="{FF2B5EF4-FFF2-40B4-BE49-F238E27FC236}">
                <a16:creationId xmlns:a16="http://schemas.microsoft.com/office/drawing/2014/main" id="{544AEBCA-03B3-839B-06FB-4ED5FAD5FE64}"/>
              </a:ext>
            </a:extLst>
          </p:cNvPr>
          <p:cNvSpPr>
            <a:spLocks noGrp="1"/>
          </p:cNvSpPr>
          <p:nvPr>
            <p:ph sz="half" idx="2"/>
          </p:nvPr>
        </p:nvSpPr>
        <p:spPr>
          <a:xfrm>
            <a:off x="6172200" y="1686910"/>
            <a:ext cx="5181600" cy="5171089"/>
          </a:xfrm>
        </p:spPr>
        <p:txBody>
          <a:bodyPr>
            <a:normAutofit fontScale="85000" lnSpcReduction="20000"/>
          </a:bodyPr>
          <a:lstStyle/>
          <a:p>
            <a:pPr marL="0" indent="0">
              <a:buNone/>
            </a:pPr>
            <a:r>
              <a:rPr lang="en-GB" sz="1800" b="1" cap="none" dirty="0">
                <a:solidFill>
                  <a:srgbClr val="FF0066"/>
                </a:solidFill>
                <a:latin typeface="+mj-lt"/>
                <a:ea typeface="+mj-ea"/>
                <a:cs typeface="+mj-cs"/>
              </a:rPr>
              <a:t>Speaking with staff</a:t>
            </a:r>
          </a:p>
          <a:p>
            <a:pPr marL="285750" indent="-285750">
              <a:buFont typeface="Arial" panose="020B0604020202020204" pitchFamily="34" charset="0"/>
              <a:buChar char="•"/>
            </a:pPr>
            <a:r>
              <a:rPr lang="en-GB" sz="2100" cap="none" dirty="0"/>
              <a:t>There is ongoing development work (refreshing statutory strategies in 2024) that provides an opportunity to integrate a systematic approach to </a:t>
            </a:r>
            <a:r>
              <a:rPr lang="en-GB" sz="2100" cap="none" dirty="0" err="1"/>
              <a:t>HiAP</a:t>
            </a:r>
            <a:endParaRPr lang="en-GB" sz="2100" cap="none" dirty="0"/>
          </a:p>
          <a:p>
            <a:pPr marL="285750" indent="-285750">
              <a:buFont typeface="Arial" panose="020B0604020202020204" pitchFamily="34" charset="0"/>
              <a:buChar char="•"/>
            </a:pPr>
            <a:endParaRPr lang="en-GB" sz="2100" cap="none" dirty="0"/>
          </a:p>
          <a:p>
            <a:pPr marL="285750" indent="-285750">
              <a:buFont typeface="Arial" panose="020B0604020202020204" pitchFamily="34" charset="0"/>
              <a:buChar char="•"/>
            </a:pPr>
            <a:r>
              <a:rPr lang="en-GB" sz="2100" cap="none" dirty="0"/>
              <a:t>Many cross-cutting themes, of which health is one, which adds complexity. Therefore, an integrated approach for all cross-cutting themes would be welcome.</a:t>
            </a:r>
          </a:p>
          <a:p>
            <a:pPr marL="285750" indent="-285750">
              <a:buFont typeface="Arial" panose="020B0604020202020204" pitchFamily="34" charset="0"/>
              <a:buChar char="•"/>
            </a:pPr>
            <a:endParaRPr lang="en-GB" sz="2100" cap="none" dirty="0"/>
          </a:p>
          <a:p>
            <a:pPr marL="285750" indent="-285750">
              <a:buFont typeface="Arial" panose="020B0604020202020204" pitchFamily="34" charset="0"/>
              <a:buChar char="•"/>
            </a:pPr>
            <a:r>
              <a:rPr lang="en-GB" sz="2100" cap="none" dirty="0"/>
              <a:t>Unclear what good looks like and how we know they have been successful</a:t>
            </a:r>
          </a:p>
          <a:p>
            <a:pPr marL="285750" indent="-285750">
              <a:buFont typeface="Arial" panose="020B0604020202020204" pitchFamily="34" charset="0"/>
              <a:buChar char="•"/>
            </a:pPr>
            <a:endParaRPr lang="en-GB" sz="2100" cap="none" dirty="0"/>
          </a:p>
          <a:p>
            <a:pPr marL="285750" indent="-285750">
              <a:buFont typeface="Arial" panose="020B0604020202020204" pitchFamily="34" charset="0"/>
              <a:buChar char="•"/>
            </a:pPr>
            <a:r>
              <a:rPr lang="en-GB" sz="2100" cap="none" dirty="0"/>
              <a:t>A need for a common language and understanding of </a:t>
            </a:r>
            <a:r>
              <a:rPr lang="en-GB" sz="2100" cap="none" dirty="0" err="1"/>
              <a:t>HiAP</a:t>
            </a:r>
            <a:r>
              <a:rPr lang="en-GB" sz="2100" cap="none" dirty="0"/>
              <a:t> </a:t>
            </a:r>
          </a:p>
          <a:p>
            <a:pPr marL="285750" indent="-285750">
              <a:buFont typeface="Arial" panose="020B0604020202020204" pitchFamily="34" charset="0"/>
              <a:buChar char="•"/>
            </a:pPr>
            <a:endParaRPr lang="en-GB" sz="2100" cap="none" dirty="0"/>
          </a:p>
          <a:p>
            <a:pPr marL="285750" indent="-285750">
              <a:buFont typeface="Arial" panose="020B0604020202020204" pitchFamily="34" charset="0"/>
              <a:buChar char="•"/>
            </a:pPr>
            <a:r>
              <a:rPr lang="en-GB" sz="2100" cap="none" dirty="0" err="1"/>
              <a:t>HiAP</a:t>
            </a:r>
            <a:r>
              <a:rPr lang="en-GB" sz="2100" cap="none" dirty="0"/>
              <a:t> v public health approach (a public health approach goes beyond a </a:t>
            </a:r>
            <a:r>
              <a:rPr lang="en-GB" sz="2100" cap="none" dirty="0" err="1"/>
              <a:t>HiAP</a:t>
            </a:r>
            <a:r>
              <a:rPr lang="en-GB" sz="2100" cap="none" dirty="0"/>
              <a:t> as it actively structures how a problem is thought about and solutions shaped). </a:t>
            </a:r>
          </a:p>
        </p:txBody>
      </p:sp>
      <p:sp>
        <p:nvSpPr>
          <p:cNvPr id="6" name="Footer Placeholder 5">
            <a:extLst>
              <a:ext uri="{FF2B5EF4-FFF2-40B4-BE49-F238E27FC236}">
                <a16:creationId xmlns:a16="http://schemas.microsoft.com/office/drawing/2014/main" id="{9511AF2A-79DE-2210-4372-7E36D68DE007}"/>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8C0556CA-1396-A6BE-6137-5697AD861E2E}"/>
              </a:ext>
            </a:extLst>
          </p:cNvPr>
          <p:cNvSpPr>
            <a:spLocks noGrp="1"/>
          </p:cNvSpPr>
          <p:nvPr>
            <p:ph type="sldNum" sz="quarter" idx="12"/>
          </p:nvPr>
        </p:nvSpPr>
        <p:spPr/>
        <p:txBody>
          <a:bodyPr/>
          <a:lstStyle/>
          <a:p>
            <a:fld id="{DEF84A7F-2428-4217-A753-7D2BC8D73FBE}" type="slidenum">
              <a:rPr lang="en-GB" smtClean="0"/>
              <a:t>24</a:t>
            </a:fld>
            <a:endParaRPr lang="en-GB"/>
          </a:p>
        </p:txBody>
      </p:sp>
    </p:spTree>
    <p:extLst>
      <p:ext uri="{BB962C8B-B14F-4D97-AF65-F5344CB8AC3E}">
        <p14:creationId xmlns:p14="http://schemas.microsoft.com/office/powerpoint/2010/main" val="13877653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7D96947-BA4C-4E87-B45C-DFF401153100}"/>
              </a:ext>
            </a:extLst>
          </p:cNvPr>
          <p:cNvSpPr>
            <a:spLocks noGrp="1"/>
          </p:cNvSpPr>
          <p:nvPr>
            <p:ph sz="half" idx="1"/>
          </p:nvPr>
        </p:nvSpPr>
        <p:spPr>
          <a:xfrm>
            <a:off x="6422571" y="504499"/>
            <a:ext cx="5333999" cy="3675736"/>
          </a:xfrm>
        </p:spPr>
        <p:txBody>
          <a:bodyPr>
            <a:normAutofit/>
          </a:bodyPr>
          <a:lstStyle/>
          <a:p>
            <a:pPr marL="0" indent="0">
              <a:buNone/>
            </a:pPr>
            <a:r>
              <a:rPr lang="en-GB" b="1" cap="none" dirty="0">
                <a:solidFill>
                  <a:srgbClr val="FF0066"/>
                </a:solidFill>
                <a:latin typeface="+mj-lt"/>
                <a:ea typeface="+mj-ea"/>
                <a:cs typeface="+mj-cs"/>
              </a:rPr>
              <a:t>What did staff indicate in terms of the look and feel of training? </a:t>
            </a:r>
          </a:p>
          <a:p>
            <a:pPr marL="285750" indent="-285750">
              <a:buFont typeface="Arial" panose="020B0604020202020204" pitchFamily="34" charset="0"/>
              <a:buChar char="•"/>
            </a:pPr>
            <a:r>
              <a:rPr lang="en-GB" cap="none" dirty="0"/>
              <a:t>There was low support for a comprehensive course on </a:t>
            </a:r>
            <a:r>
              <a:rPr lang="en-GB" cap="none" dirty="0" err="1"/>
              <a:t>HiAP</a:t>
            </a:r>
            <a:endParaRPr lang="en-GB" cap="none" dirty="0"/>
          </a:p>
          <a:p>
            <a:pPr marL="285750" indent="-285750">
              <a:buFont typeface="Arial" panose="020B0604020202020204" pitchFamily="34" charset="0"/>
              <a:buChar char="•"/>
            </a:pPr>
            <a:r>
              <a:rPr lang="en-GB" cap="none" dirty="0"/>
              <a:t>Bite sized training and resources available as and when required.</a:t>
            </a:r>
          </a:p>
          <a:p>
            <a:pPr marL="285750" indent="-285750">
              <a:buFont typeface="Arial" panose="020B0604020202020204" pitchFamily="34" charset="0"/>
              <a:buChar char="•"/>
            </a:pPr>
            <a:r>
              <a:rPr lang="en-GB" cap="none" dirty="0" err="1"/>
              <a:t>HiAP</a:t>
            </a:r>
            <a:r>
              <a:rPr lang="en-GB" cap="none" dirty="0"/>
              <a:t> training should be embedded in learning and development processes. </a:t>
            </a:r>
          </a:p>
          <a:p>
            <a:pPr marL="285750" indent="-285750">
              <a:buFont typeface="Arial" panose="020B0604020202020204" pitchFamily="34" charset="0"/>
              <a:buChar char="•"/>
            </a:pPr>
            <a:r>
              <a:rPr lang="en-GB" cap="none" dirty="0"/>
              <a:t>Introductory/basic overview would be valuable to new staff, setting out what </a:t>
            </a:r>
            <a:r>
              <a:rPr lang="en-GB" cap="none" dirty="0" err="1"/>
              <a:t>HiAP</a:t>
            </a:r>
            <a:r>
              <a:rPr lang="en-GB" cap="none" dirty="0"/>
              <a:t> is and how their work impacts on health</a:t>
            </a:r>
          </a:p>
          <a:p>
            <a:pPr marL="285750" indent="-285750">
              <a:buFont typeface="Arial" panose="020B0604020202020204" pitchFamily="34" charset="0"/>
              <a:buChar char="•"/>
            </a:pPr>
            <a:r>
              <a:rPr lang="en-GB" cap="none" dirty="0"/>
              <a:t>Use language that is inclusive and shared</a:t>
            </a:r>
          </a:p>
        </p:txBody>
      </p:sp>
      <p:sp>
        <p:nvSpPr>
          <p:cNvPr id="4" name="Content Placeholder 3">
            <a:extLst>
              <a:ext uri="{FF2B5EF4-FFF2-40B4-BE49-F238E27FC236}">
                <a16:creationId xmlns:a16="http://schemas.microsoft.com/office/drawing/2014/main" id="{544AEBCA-03B3-839B-06FB-4ED5FAD5FE64}"/>
              </a:ext>
            </a:extLst>
          </p:cNvPr>
          <p:cNvSpPr>
            <a:spLocks noGrp="1"/>
          </p:cNvSpPr>
          <p:nvPr>
            <p:ph sz="half" idx="2"/>
          </p:nvPr>
        </p:nvSpPr>
        <p:spPr>
          <a:xfrm>
            <a:off x="587828" y="504498"/>
            <a:ext cx="5333998" cy="4254672"/>
          </a:xfrm>
        </p:spPr>
        <p:txBody>
          <a:bodyPr vert="horz" lIns="91440" tIns="45720" rIns="91440" bIns="45720" rtlCol="0" anchor="t">
            <a:normAutofit/>
          </a:bodyPr>
          <a:lstStyle/>
          <a:p>
            <a:pPr marL="0" indent="0">
              <a:buNone/>
            </a:pPr>
            <a:r>
              <a:rPr lang="en-GB" b="1" cap="none" dirty="0">
                <a:solidFill>
                  <a:srgbClr val="FF0066"/>
                </a:solidFill>
                <a:latin typeface="+mj-lt"/>
                <a:ea typeface="+mj-ea"/>
                <a:cs typeface="+mj-cs"/>
              </a:rPr>
              <a:t>Staff perception of gaps and needs</a:t>
            </a:r>
          </a:p>
          <a:p>
            <a:pPr marL="285750" indent="-285750">
              <a:buFont typeface="Arial" panose="020B0604020202020204" pitchFamily="34" charset="0"/>
              <a:buChar char="•"/>
            </a:pPr>
            <a:r>
              <a:rPr lang="en-GB" cap="none" dirty="0">
                <a:latin typeface="Arial"/>
                <a:cs typeface="Arial"/>
              </a:rPr>
              <a:t>Staff had a good/ advanced understanding of </a:t>
            </a:r>
            <a:r>
              <a:rPr lang="en-GB" cap="none" dirty="0" err="1">
                <a:latin typeface="Arial"/>
                <a:cs typeface="Arial"/>
              </a:rPr>
              <a:t>HiAP</a:t>
            </a:r>
            <a:r>
              <a:rPr lang="en-GB" cap="none" dirty="0">
                <a:latin typeface="Arial"/>
                <a:cs typeface="Arial"/>
              </a:rPr>
              <a:t> and how their work impacted on health </a:t>
            </a:r>
            <a:endParaRPr lang="en-GB" cap="none" dirty="0"/>
          </a:p>
          <a:p>
            <a:pPr marL="285750" indent="-285750">
              <a:buFont typeface="Arial" panose="020B0604020202020204" pitchFamily="34" charset="0"/>
              <a:buChar char="•"/>
            </a:pPr>
            <a:r>
              <a:rPr lang="en-GB" cap="none" dirty="0">
                <a:latin typeface="Arial"/>
                <a:cs typeface="Arial"/>
              </a:rPr>
              <a:t>Staff didn’t feel that HNA, HIA or evaluation measurement was relevant but acknowledged the insights that these activities can generate. </a:t>
            </a:r>
            <a:endParaRPr lang="en-GB" cap="none" dirty="0"/>
          </a:p>
          <a:p>
            <a:pPr marL="285750" indent="-285750">
              <a:buFont typeface="Arial" panose="020B0604020202020204" pitchFamily="34" charset="0"/>
              <a:buChar char="•"/>
            </a:pPr>
            <a:r>
              <a:rPr lang="en-GB" cap="none" dirty="0">
                <a:latin typeface="Arial"/>
                <a:cs typeface="Arial"/>
              </a:rPr>
              <a:t>They wanted to understand more about working with and on behalf of communities</a:t>
            </a:r>
          </a:p>
          <a:p>
            <a:pPr marL="285750" indent="-285750">
              <a:buFont typeface="Arial" panose="020B0604020202020204" pitchFamily="34" charset="0"/>
              <a:buChar char="•"/>
            </a:pPr>
            <a:r>
              <a:rPr lang="en-GB" cap="none" dirty="0">
                <a:latin typeface="Arial"/>
                <a:cs typeface="Arial"/>
              </a:rPr>
              <a:t>There was a need for integrated approaches not just </a:t>
            </a:r>
            <a:r>
              <a:rPr lang="en-GB" cap="none" dirty="0" err="1">
                <a:latin typeface="Arial"/>
                <a:cs typeface="Arial"/>
              </a:rPr>
              <a:t>HiAP</a:t>
            </a:r>
            <a:r>
              <a:rPr lang="en-GB" cap="none" dirty="0">
                <a:latin typeface="Arial"/>
                <a:cs typeface="Arial"/>
              </a:rPr>
              <a:t> (recognising there are a number of cross cutting themes)</a:t>
            </a:r>
          </a:p>
          <a:p>
            <a:pPr marL="285750" indent="-285750">
              <a:buFont typeface="Arial" panose="020B0604020202020204" pitchFamily="34" charset="0"/>
              <a:buChar char="•"/>
            </a:pPr>
            <a:r>
              <a:rPr lang="en-GB" cap="none" dirty="0">
                <a:latin typeface="Arial"/>
                <a:cs typeface="Arial"/>
              </a:rPr>
              <a:t>There was interest in learning more about behavioural insights, systems thinking</a:t>
            </a:r>
          </a:p>
          <a:p>
            <a:pPr marL="285750" indent="-285750">
              <a:buFont typeface="Arial" panose="020B0604020202020204" pitchFamily="34" charset="0"/>
              <a:buChar char="•"/>
            </a:pPr>
            <a:r>
              <a:rPr lang="en-GB" cap="none" dirty="0">
                <a:latin typeface="Arial"/>
                <a:cs typeface="Arial"/>
              </a:rPr>
              <a:t>Some interest in complexity theory &amp; logic modelling</a:t>
            </a:r>
          </a:p>
        </p:txBody>
      </p:sp>
      <p:sp>
        <p:nvSpPr>
          <p:cNvPr id="6" name="Content Placeholder 3">
            <a:extLst>
              <a:ext uri="{FF2B5EF4-FFF2-40B4-BE49-F238E27FC236}">
                <a16:creationId xmlns:a16="http://schemas.microsoft.com/office/drawing/2014/main" id="{1B9A709C-442E-36DF-C127-5733DD5ADA08}"/>
              </a:ext>
            </a:extLst>
          </p:cNvPr>
          <p:cNvSpPr txBox="1">
            <a:spLocks/>
          </p:cNvSpPr>
          <p:nvPr/>
        </p:nvSpPr>
        <p:spPr>
          <a:xfrm>
            <a:off x="990600" y="4852534"/>
            <a:ext cx="5105400" cy="1762870"/>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endParaRPr lang="en-GB" sz="1600"/>
          </a:p>
        </p:txBody>
      </p:sp>
      <p:sp>
        <p:nvSpPr>
          <p:cNvPr id="7" name="TextBox 6">
            <a:extLst>
              <a:ext uri="{FF2B5EF4-FFF2-40B4-BE49-F238E27FC236}">
                <a16:creationId xmlns:a16="http://schemas.microsoft.com/office/drawing/2014/main" id="{17BC757B-9636-DE09-9E49-E52F7F9AED12}"/>
              </a:ext>
            </a:extLst>
          </p:cNvPr>
          <p:cNvSpPr txBox="1"/>
          <p:nvPr/>
        </p:nvSpPr>
        <p:spPr>
          <a:xfrm>
            <a:off x="587828" y="4759634"/>
            <a:ext cx="10790217" cy="1200329"/>
          </a:xfrm>
          <a:prstGeom prst="rect">
            <a:avLst/>
          </a:prstGeom>
          <a:noFill/>
        </p:spPr>
        <p:txBody>
          <a:bodyPr wrap="square" rtlCol="0">
            <a:spAutoFit/>
          </a:bodyPr>
          <a:lstStyle/>
          <a:p>
            <a:r>
              <a:rPr lang="en-GB" b="1" dirty="0">
                <a:solidFill>
                  <a:srgbClr val="FF0066"/>
                </a:solidFill>
                <a:latin typeface="+mj-lt"/>
                <a:ea typeface="+mj-ea"/>
                <a:cs typeface="+mj-cs"/>
              </a:rPr>
              <a:t>Other findings to note:</a:t>
            </a:r>
            <a:endParaRPr lang="en-GB" dirty="0"/>
          </a:p>
          <a:p>
            <a:pPr marL="285750" indent="-285750">
              <a:buFont typeface="Arial" panose="020B0604020202020204" pitchFamily="34" charset="0"/>
              <a:buChar char="•"/>
            </a:pPr>
            <a:r>
              <a:rPr lang="en-GB" dirty="0"/>
              <a:t>Staff felt they needed support navigating the NHS and understanding who is who at a regional and local level</a:t>
            </a:r>
          </a:p>
          <a:p>
            <a:pPr marL="285750" indent="-285750">
              <a:buFont typeface="Arial" panose="020B0604020202020204" pitchFamily="34" charset="0"/>
              <a:buChar char="•"/>
            </a:pPr>
            <a:r>
              <a:rPr lang="en-GB" dirty="0"/>
              <a:t>Opportunities for MECC when considering GLA Group as an employer </a:t>
            </a:r>
          </a:p>
        </p:txBody>
      </p:sp>
      <p:sp>
        <p:nvSpPr>
          <p:cNvPr id="5" name="Footer Placeholder 4">
            <a:extLst>
              <a:ext uri="{FF2B5EF4-FFF2-40B4-BE49-F238E27FC236}">
                <a16:creationId xmlns:a16="http://schemas.microsoft.com/office/drawing/2014/main" id="{5A51CC17-5788-36DD-F1E4-BC6891F7D23D}"/>
              </a:ext>
            </a:extLst>
          </p:cNvPr>
          <p:cNvSpPr>
            <a:spLocks noGrp="1"/>
          </p:cNvSpPr>
          <p:nvPr>
            <p:ph type="ftr" sz="quarter" idx="11"/>
          </p:nvPr>
        </p:nvSpPr>
        <p:spPr/>
        <p:txBody>
          <a:bodyPr/>
          <a:lstStyle/>
          <a:p>
            <a:endParaRPr lang="en-GB"/>
          </a:p>
        </p:txBody>
      </p:sp>
      <p:sp>
        <p:nvSpPr>
          <p:cNvPr id="8" name="Slide Number Placeholder 7">
            <a:extLst>
              <a:ext uri="{FF2B5EF4-FFF2-40B4-BE49-F238E27FC236}">
                <a16:creationId xmlns:a16="http://schemas.microsoft.com/office/drawing/2014/main" id="{997CF2B5-F76D-7414-AA9D-8F577AF3A833}"/>
              </a:ext>
            </a:extLst>
          </p:cNvPr>
          <p:cNvSpPr>
            <a:spLocks noGrp="1"/>
          </p:cNvSpPr>
          <p:nvPr>
            <p:ph type="sldNum" sz="quarter" idx="12"/>
          </p:nvPr>
        </p:nvSpPr>
        <p:spPr/>
        <p:txBody>
          <a:bodyPr/>
          <a:lstStyle/>
          <a:p>
            <a:fld id="{DEF84A7F-2428-4217-A753-7D2BC8D73FBE}" type="slidenum">
              <a:rPr lang="en-GB" smtClean="0"/>
              <a:t>25</a:t>
            </a:fld>
            <a:endParaRPr lang="en-GB"/>
          </a:p>
        </p:txBody>
      </p:sp>
    </p:spTree>
    <p:extLst>
      <p:ext uri="{BB962C8B-B14F-4D97-AF65-F5344CB8AC3E}">
        <p14:creationId xmlns:p14="http://schemas.microsoft.com/office/powerpoint/2010/main" val="188663245"/>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ITLE">
  <a:themeElements>
    <a:clrScheme name="MOL2">
      <a:dk1>
        <a:srgbClr val="353E43"/>
      </a:dk1>
      <a:lt1>
        <a:srgbClr val="FFFFFF"/>
      </a:lt1>
      <a:dk2>
        <a:srgbClr val="5C6970"/>
      </a:dk2>
      <a:lt2>
        <a:srgbClr val="A3A3A3"/>
      </a:lt2>
      <a:accent1>
        <a:srgbClr val="EE266D"/>
      </a:accent1>
      <a:accent2>
        <a:srgbClr val="5C6970"/>
      </a:accent2>
      <a:accent3>
        <a:srgbClr val="00AEEF"/>
      </a:accent3>
      <a:accent4>
        <a:srgbClr val="E95814"/>
      </a:accent4>
      <a:accent5>
        <a:srgbClr val="792D89"/>
      </a:accent5>
      <a:accent6>
        <a:srgbClr val="008D48"/>
      </a:accent6>
      <a:hlink>
        <a:srgbClr val="5C6970"/>
      </a:hlink>
      <a:folHlink>
        <a:srgbClr val="A3A3A3"/>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gray">
        <a:solidFill>
          <a:schemeClr val="accent1"/>
        </a:solidFill>
        <a:ln w="9525">
          <a:solidFill>
            <a:schemeClr val="accent1"/>
          </a:solidFill>
        </a:ln>
      </a:spPr>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marL="0" indent="0" algn="ctr">
          <a:spcBef>
            <a:spcPts val="300"/>
          </a:spcBef>
          <a:buFont typeface="Courier New" pitchFamily="49" charset="0"/>
          <a:buNone/>
          <a:defRPr sz="1600" dirty="0" smtClean="0">
            <a:solidFill>
              <a:schemeClr val="bg1"/>
            </a:solidFill>
            <a:latin typeface="Arial" pitchFamily="34" charset="0"/>
            <a:cs typeface="Arial" pitchFamily="34" charset="0"/>
          </a:defRPr>
        </a:defPPr>
      </a:lstStyle>
      <a:style>
        <a:lnRef idx="2">
          <a:schemeClr val="accent1">
            <a:shade val="50000"/>
          </a:schemeClr>
        </a:lnRef>
        <a:fillRef idx="1">
          <a:schemeClr val="accent1"/>
        </a:fillRef>
        <a:effectRef idx="0">
          <a:schemeClr val="accent1"/>
        </a:effectRef>
        <a:fontRef idx="minor">
          <a:schemeClr val="lt1"/>
        </a:fontRef>
      </a:style>
    </a:spDef>
    <a:lnDef>
      <a:spPr>
        <a:ln>
          <a:solidFill>
            <a:schemeClr val="bg2"/>
          </a:solidFill>
          <a:tailEnd type="none"/>
        </a:ln>
      </a:spPr>
      <a:bodyPr/>
      <a:lstStyle/>
      <a:style>
        <a:lnRef idx="1">
          <a:schemeClr val="accent1"/>
        </a:lnRef>
        <a:fillRef idx="0">
          <a:schemeClr val="accent1"/>
        </a:fillRef>
        <a:effectRef idx="0">
          <a:schemeClr val="accent1"/>
        </a:effectRef>
        <a:fontRef idx="minor">
          <a:schemeClr val="tx1"/>
        </a:fontRef>
      </a:style>
    </a:lnDef>
    <a:txDef>
      <a:spPr bwMode="gray">
        <a:noFill/>
      </a:spPr>
      <a:bodyPr wrap="square" lIns="0" tIns="0" rIns="0" bIns="0" rtlCol="0">
        <a:spAutoFit/>
      </a:bodyPr>
      <a:lstStyle>
        <a:defPPr>
          <a:spcBef>
            <a:spcPts val="300"/>
          </a:spcBef>
          <a:defRPr sz="1600" dirty="0" err="1" smtClean="0">
            <a:latin typeface="Arial" pitchFamily="34" charset="0"/>
            <a:cs typeface="Arial" pitchFamily="34" charset="0"/>
          </a:defRPr>
        </a:defPPr>
      </a:lstStyle>
    </a:txDef>
  </a:objectDefaults>
  <a:extraClrSchemeLst/>
  <a:custClrLst>
    <a:custClr>
      <a:srgbClr val="EE266D"/>
    </a:custClr>
    <a:custClr>
      <a:srgbClr val="00AEEF"/>
    </a:custClr>
    <a:custClr>
      <a:srgbClr val="008D48"/>
    </a:custClr>
    <a:custClr>
      <a:srgbClr val="FFF200"/>
    </a:custClr>
    <a:custClr>
      <a:srgbClr val="E85713"/>
    </a:custClr>
    <a:custClr>
      <a:srgbClr val="E0001B"/>
    </a:custClr>
    <a:custClr>
      <a:srgbClr val="9E0059"/>
    </a:custClr>
    <a:custClr>
      <a:srgbClr val="00577D"/>
    </a:custClr>
    <a:custClr>
      <a:srgbClr val="DCA000"/>
    </a:custClr>
    <a:custClr>
      <a:srgbClr val="792C89"/>
    </a:custClr>
    <a:custClr>
      <a:srgbClr val="F1518A"/>
    </a:custClr>
    <a:custClr>
      <a:srgbClr val="33BEF2"/>
    </a:custClr>
    <a:custClr>
      <a:srgbClr val="33A46D"/>
    </a:custClr>
    <a:custClr>
      <a:srgbClr val="FFF533"/>
    </a:custClr>
    <a:custClr>
      <a:srgbClr val="ED7942"/>
    </a:custClr>
    <a:custClr>
      <a:srgbClr val="E63349"/>
    </a:custClr>
    <a:custClr>
      <a:srgbClr val="B1337A"/>
    </a:custClr>
    <a:custClr>
      <a:srgbClr val="337997"/>
    </a:custClr>
    <a:custClr>
      <a:srgbClr val="E3B333"/>
    </a:custClr>
    <a:custClr>
      <a:srgbClr val="9456A1"/>
    </a:custClr>
    <a:custClr>
      <a:srgbClr val="F57DA7"/>
    </a:custClr>
    <a:custClr>
      <a:srgbClr val="66CEF5"/>
    </a:custClr>
    <a:custClr>
      <a:srgbClr val="66BB91"/>
    </a:custClr>
    <a:custClr>
      <a:srgbClr val="FFF766"/>
    </a:custClr>
    <a:custClr>
      <a:srgbClr val="F19A71"/>
    </a:custClr>
    <a:custClr>
      <a:srgbClr val="EC6676"/>
    </a:custClr>
    <a:custClr>
      <a:srgbClr val="C5669B"/>
    </a:custClr>
    <a:custClr>
      <a:srgbClr val="669AB1"/>
    </a:custClr>
    <a:custClr>
      <a:srgbClr val="EAC666"/>
    </a:custClr>
    <a:custClr>
      <a:srgbClr val="AF81B8"/>
    </a:custClr>
    <a:custClr>
      <a:srgbClr val="F8A8C5"/>
    </a:custClr>
    <a:custClr>
      <a:srgbClr val="99DFF9"/>
    </a:custClr>
    <a:custClr>
      <a:srgbClr val="99D1B6"/>
    </a:custClr>
    <a:custClr>
      <a:srgbClr val="FFFA99"/>
    </a:custClr>
    <a:custClr>
      <a:srgbClr val="F6BCA1"/>
    </a:custClr>
    <a:custClr>
      <a:srgbClr val="F399A4"/>
    </a:custClr>
    <a:custClr>
      <a:srgbClr val="D899BD"/>
    </a:custClr>
    <a:custClr>
      <a:srgbClr val="99BCCB"/>
    </a:custClr>
    <a:custClr>
      <a:srgbClr val="F1D999"/>
    </a:custClr>
    <a:custClr>
      <a:srgbClr val="C9ABD0"/>
    </a:custClr>
    <a:custClr>
      <a:srgbClr val="FCD4E2"/>
    </a:custClr>
    <a:custClr>
      <a:srgbClr val="CCEFFC"/>
    </a:custClr>
    <a:custClr>
      <a:srgbClr val="CCE8DA"/>
    </a:custClr>
    <a:custClr>
      <a:srgbClr val="FFFCCC"/>
    </a:custClr>
    <a:custClr>
      <a:srgbClr val="FADDD0"/>
    </a:custClr>
    <a:custClr>
      <a:srgbClr val="F9CCD1"/>
    </a:custClr>
    <a:custClr>
      <a:srgbClr val="ECCCDE"/>
    </a:custClr>
    <a:custClr>
      <a:srgbClr val="CCDDE5"/>
    </a:custClr>
    <a:custClr>
      <a:srgbClr val="F8ECCC"/>
    </a:custClr>
    <a:custClr>
      <a:srgbClr val="E4D5E7"/>
    </a:custClr>
  </a:custClr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TaxCatchAll xmlns="249eb763-7362-49f6-aad1-b82dbb89a54d" xsi:nil="true"/>
    <lcf76f155ced4ddcb4097134ff3c332f xmlns="f60ce3f7-453f-4666-9559-b9678b0a3ab4">
      <Terms xmlns="http://schemas.microsoft.com/office/infopath/2007/PartnerControls"/>
    </lcf76f155ced4ddcb4097134ff3c332f>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E6FA3C43E00B7C448FE661E7C98C6316" ma:contentTypeVersion="16" ma:contentTypeDescription="Create a new document." ma:contentTypeScope="" ma:versionID="cf9dd207ed708d6ac6c5de3279f16a5c">
  <xsd:schema xmlns:xsd="http://www.w3.org/2001/XMLSchema" xmlns:xs="http://www.w3.org/2001/XMLSchema" xmlns:p="http://schemas.microsoft.com/office/2006/metadata/properties" xmlns:ns2="f60ce3f7-453f-4666-9559-b9678b0a3ab4" xmlns:ns3="249eb763-7362-49f6-aad1-b82dbb89a54d" targetNamespace="http://schemas.microsoft.com/office/2006/metadata/properties" ma:root="true" ma:fieldsID="7881b52bb645cd30a65fbf9f6ff4efb8" ns2:_="" ns3:_="">
    <xsd:import namespace="f60ce3f7-453f-4666-9559-b9678b0a3ab4"/>
    <xsd:import namespace="249eb763-7362-49f6-aad1-b82dbb89a54d"/>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AutoKeyPoints" minOccurs="0"/>
                <xsd:element ref="ns2:MediaServiceKeyPoints" minOccurs="0"/>
                <xsd:element ref="ns2:MediaServiceAutoTags" minOccurs="0"/>
                <xsd:element ref="ns2:MediaServiceOCR" minOccurs="0"/>
                <xsd:element ref="ns2:MediaServiceGenerationTime" minOccurs="0"/>
                <xsd:element ref="ns2:MediaServiceEventHashCode" minOccurs="0"/>
                <xsd:element ref="ns2:MediaServiceDateTaken" minOccurs="0"/>
                <xsd:element ref="ns2:MediaLengthInSeconds" minOccurs="0"/>
                <xsd:element ref="ns2:MediaServiceLocation" minOccurs="0"/>
                <xsd:element ref="ns2:lcf76f155ced4ddcb4097134ff3c332f" minOccurs="0"/>
                <xsd:element ref="ns3: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60ce3f7-453f-4666-9559-b9678b0a3ab4"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2" nillable="true" ma:displayName="MediaServiceAutoKeyPoints" ma:hidden="true" ma:internalName="MediaServiceAutoKeyPoints" ma:readOnly="true">
      <xsd:simpleType>
        <xsd:restriction base="dms:Note"/>
      </xsd:simpleType>
    </xsd:element>
    <xsd:element name="MediaServiceKeyPoints" ma:index="13" nillable="true" ma:displayName="KeyPoints" ma:internalName="MediaServiceKeyPoints" ma:readOnly="true">
      <xsd:simpleType>
        <xsd:restriction base="dms:Note">
          <xsd:maxLength value="255"/>
        </xsd:restriction>
      </xsd:simpleType>
    </xsd:element>
    <xsd:element name="MediaServiceAutoTags" ma:index="14" nillable="true" ma:displayName="Tags" ma:internalName="MediaServiceAutoTags"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DateTaken" ma:index="18" nillable="true" ma:displayName="MediaServiceDateTaken" ma:hidden="true" ma:internalName="MediaServiceDateTaken" ma:readOnly="true">
      <xsd:simpleType>
        <xsd:restriction base="dms:Text"/>
      </xsd:simpleType>
    </xsd:element>
    <xsd:element name="MediaLengthInSeconds" ma:index="19" nillable="true" ma:displayName="Length (seconds)" ma:internalName="MediaLengthInSeconds" ma:readOnly="true">
      <xsd:simpleType>
        <xsd:restriction base="dms:Unknown"/>
      </xsd:simpleType>
    </xsd:element>
    <xsd:element name="MediaServiceLocation" ma:index="20" nillable="true" ma:displayName="Location" ma:internalName="MediaServiceLocation" ma:readOnly="true">
      <xsd:simpleType>
        <xsd:restriction base="dms:Text"/>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5651981c-07c9-48be-a366-aa18a08a6388"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249eb763-7362-49f6-aad1-b82dbb89a54d"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TaxCatchAll" ma:index="23" nillable="true" ma:displayName="Taxonomy Catch All Column" ma:hidden="true" ma:list="{99a69f34-00df-4230-a17b-8b82ed324bbe}" ma:internalName="TaxCatchAll" ma:showField="CatchAllData" ma:web="249eb763-7362-49f6-aad1-b82dbb89a54d">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E476EBF8-EA2E-4EE0-A95B-80ACC75DC811}">
  <ds:schemaRefs>
    <ds:schemaRef ds:uri="http://schemas.microsoft.com/office/2006/metadata/properties"/>
    <ds:schemaRef ds:uri="http://schemas.microsoft.com/office/infopath/2007/PartnerControls"/>
    <ds:schemaRef ds:uri="249eb763-7362-49f6-aad1-b82dbb89a54d"/>
    <ds:schemaRef ds:uri="f60ce3f7-453f-4666-9559-b9678b0a3ab4"/>
  </ds:schemaRefs>
</ds:datastoreItem>
</file>

<file path=customXml/itemProps2.xml><?xml version="1.0" encoding="utf-8"?>
<ds:datastoreItem xmlns:ds="http://schemas.openxmlformats.org/officeDocument/2006/customXml" ds:itemID="{B33140C7-6598-418C-AD65-82C5A854A4CA}">
  <ds:schemaRefs>
    <ds:schemaRef ds:uri="http://schemas.microsoft.com/sharepoint/v3/contenttype/forms"/>
  </ds:schemaRefs>
</ds:datastoreItem>
</file>

<file path=customXml/itemProps3.xml><?xml version="1.0" encoding="utf-8"?>
<ds:datastoreItem xmlns:ds="http://schemas.openxmlformats.org/officeDocument/2006/customXml" ds:itemID="{0C2D0DBC-FF5C-43BB-AF41-59F1C10A5DC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f60ce3f7-453f-4666-9559-b9678b0a3ab4"/>
    <ds:schemaRef ds:uri="249eb763-7362-49f6-aad1-b82dbb89a54d"/>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office theme</Template>
  <TotalTime>1857</TotalTime>
  <Words>2313</Words>
  <Application>Microsoft Macintosh PowerPoint</Application>
  <PresentationFormat>Widescreen</PresentationFormat>
  <Paragraphs>230</Paragraphs>
  <Slides>13</Slides>
  <Notes>0</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13</vt:i4>
      </vt:variant>
    </vt:vector>
  </HeadingPairs>
  <TitlesOfParts>
    <vt:vector size="21" baseType="lpstr">
      <vt:lpstr>Arial</vt:lpstr>
      <vt:lpstr>Calibri</vt:lpstr>
      <vt:lpstr>Calibri Light</vt:lpstr>
      <vt:lpstr>Courier New</vt:lpstr>
      <vt:lpstr>Symbol</vt:lpstr>
      <vt:lpstr>Times New Roman</vt:lpstr>
      <vt:lpstr>office theme</vt:lpstr>
      <vt:lpstr>TITLE</vt:lpstr>
      <vt:lpstr>Identifying and developing a training plan to address the knowledge and skills gap with respect to Health in All Policies across the GLA Group workforce  </vt:lpstr>
      <vt:lpstr>Objectives </vt:lpstr>
      <vt:lpstr>Working Definition of Health in all Policies   The WHO’s definition of “Health in All Policies” (WHO, 2013) was adapted to fit the nature of GLA Groups’ roles.  HiAP is taken as:  “An approach that seeks to ensure that the GLA Group maximises the health benefits of its policies and actions with the principle aim of reducing health inequalities in London.  A HiAP approach fosters collaboration and partnerships, including with communities themselves, to promote health.  It also minimises any harmful consequences the GLA could have on health via unintended consequences of policies and actions’. </vt:lpstr>
      <vt:lpstr>The GLA Group</vt:lpstr>
      <vt:lpstr>  Public Health and the GLA</vt:lpstr>
      <vt:lpstr>   GLA have many achievements on which to build HiAP</vt:lpstr>
      <vt:lpstr>Interviews and Focus Groups</vt:lpstr>
      <vt:lpstr>Findings</vt:lpstr>
      <vt:lpstr>PowerPoint Presentation</vt:lpstr>
      <vt:lpstr>Recommendations of the report</vt:lpstr>
      <vt:lpstr>Next Steps for GLA PH Group </vt:lpstr>
      <vt:lpstr>Appendix 1: Suggested Syllabus content</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
  <cp:lastModifiedBy>Andrew Rogers</cp:lastModifiedBy>
  <cp:revision>13</cp:revision>
  <dcterms:created xsi:type="dcterms:W3CDTF">2023-05-25T10:16:46Z</dcterms:created>
  <dcterms:modified xsi:type="dcterms:W3CDTF">2024-03-08T09:48:19Z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0x010100E6FA3C43E00B7C448FE661E7C98C6316</vt:lpwstr>
  </property>
</Properties>
</file>