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60" r:id="rId2"/>
  </p:sldMasterIdLst>
  <p:notesMasterIdLst>
    <p:notesMasterId r:id="rId25"/>
  </p:notesMasterIdLst>
  <p:handoutMasterIdLst>
    <p:handoutMasterId r:id="rId26"/>
  </p:handoutMasterIdLst>
  <p:sldIdLst>
    <p:sldId id="310" r:id="rId3"/>
    <p:sldId id="2147327323" r:id="rId4"/>
    <p:sldId id="2147474114" r:id="rId5"/>
    <p:sldId id="2147474101" r:id="rId6"/>
    <p:sldId id="2147473417" r:id="rId7"/>
    <p:sldId id="2147327325" r:id="rId8"/>
    <p:sldId id="2147327324" r:id="rId9"/>
    <p:sldId id="2147327326" r:id="rId10"/>
    <p:sldId id="2147474102" r:id="rId11"/>
    <p:sldId id="2147327314" r:id="rId12"/>
    <p:sldId id="2147474109" r:id="rId13"/>
    <p:sldId id="2145706401" r:id="rId14"/>
    <p:sldId id="2145708078" r:id="rId15"/>
    <p:sldId id="2147474103" r:id="rId16"/>
    <p:sldId id="2147474105" r:id="rId17"/>
    <p:sldId id="2147474110" r:id="rId18"/>
    <p:sldId id="2147474111" r:id="rId19"/>
    <p:sldId id="2147474112" r:id="rId20"/>
    <p:sldId id="2147474113" r:id="rId21"/>
    <p:sldId id="256" r:id="rId22"/>
    <p:sldId id="2147327322" r:id="rId23"/>
    <p:sldId id="264" r:id="rId24"/>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BD"/>
    <a:srgbClr val="272790"/>
    <a:srgbClr val="272788"/>
    <a:srgbClr val="BDCF00"/>
    <a:srgbClr val="EEA5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85768" autoAdjust="0"/>
  </p:normalViewPr>
  <p:slideViewPr>
    <p:cSldViewPr snapToGrid="0" snapToObjects="1">
      <p:cViewPr varScale="1">
        <p:scale>
          <a:sx n="104" d="100"/>
          <a:sy n="104" d="100"/>
        </p:scale>
        <p:origin x="126" y="432"/>
      </p:cViewPr>
      <p:guideLst>
        <p:guide orient="horz" pos="1620"/>
        <p:guide pos="2880"/>
      </p:guideLst>
    </p:cSldViewPr>
  </p:slideViewPr>
  <p:notesTextViewPr>
    <p:cViewPr>
      <p:scale>
        <a:sx n="3" d="2"/>
        <a:sy n="3" d="2"/>
      </p:scale>
      <p:origin x="0" y="0"/>
    </p:cViewPr>
  </p:notesTextViewPr>
  <p:notesViewPr>
    <p:cSldViewPr snapToGrid="0" snapToObjects="1" showGuides="1">
      <p:cViewPr varScale="1">
        <p:scale>
          <a:sx n="50" d="100"/>
          <a:sy n="50" d="100"/>
        </p:scale>
        <p:origin x="1872" y="42"/>
      </p:cViewPr>
      <p:guideLst>
        <p:guide orient="horz" pos="2927"/>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nton, Kevin" userId="e0f5a3d7-41bd-4968-b840-013a1b2adaed" providerId="ADAL" clId="{4E6CE021-3EA9-46B0-BD0F-28C05FA9A4C7}"/>
    <pc:docChg chg="modSld">
      <pc:chgData name="Fenton, Kevin" userId="e0f5a3d7-41bd-4968-b840-013a1b2adaed" providerId="ADAL" clId="{4E6CE021-3EA9-46B0-BD0F-28C05FA9A4C7}" dt="2024-03-11T20:07:08.335" v="43" actId="1076"/>
      <pc:docMkLst>
        <pc:docMk/>
      </pc:docMkLst>
      <pc:sldChg chg="modSp mod">
        <pc:chgData name="Fenton, Kevin" userId="e0f5a3d7-41bd-4968-b840-013a1b2adaed" providerId="ADAL" clId="{4E6CE021-3EA9-46B0-BD0F-28C05FA9A4C7}" dt="2024-03-11T20:07:08.335" v="43" actId="1076"/>
        <pc:sldMkLst>
          <pc:docMk/>
          <pc:sldMk cId="882523186" sldId="310"/>
        </pc:sldMkLst>
        <pc:spChg chg="mod">
          <ac:chgData name="Fenton, Kevin" userId="e0f5a3d7-41bd-4968-b840-013a1b2adaed" providerId="ADAL" clId="{4E6CE021-3EA9-46B0-BD0F-28C05FA9A4C7}" dt="2024-03-11T20:07:08.335" v="43" actId="1076"/>
          <ac:spMkLst>
            <pc:docMk/>
            <pc:sldMk cId="882523186" sldId="310"/>
            <ac:spMk id="2" creationId="{59307077-2FBC-444E-94C1-AB2C6FD451B2}"/>
          </ac:spMkLst>
        </pc:spChg>
        <pc:spChg chg="mod">
          <ac:chgData name="Fenton, Kevin" userId="e0f5a3d7-41bd-4968-b840-013a1b2adaed" providerId="ADAL" clId="{4E6CE021-3EA9-46B0-BD0F-28C05FA9A4C7}" dt="2024-03-11T20:07:04.819" v="42" actId="1076"/>
          <ac:spMkLst>
            <pc:docMk/>
            <pc:sldMk cId="882523186" sldId="310"/>
            <ac:spMk id="8" creationId="{1B53370C-B830-42C1-8DC3-926F454B6BA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89148" tIns="44574" rIns="89148" bIns="44574" rtlCol="0"/>
          <a:lstStyle>
            <a:lvl1pPr algn="l">
              <a:defRPr sz="11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89148" tIns="44574" rIns="89148" bIns="44574" rtlCol="0"/>
          <a:lstStyle>
            <a:lvl1pPr algn="r">
              <a:defRPr sz="1100"/>
            </a:lvl1pPr>
          </a:lstStyle>
          <a:p>
            <a:fld id="{9736A976-8EEC-E14C-846A-B52C6985A661}" type="datetimeFigureOut">
              <a:rPr lang="en-US" smtClean="0"/>
              <a:t>3/11/2024</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89148" tIns="44574" rIns="89148" bIns="44574" rtlCol="0" anchor="b"/>
          <a:lstStyle>
            <a:lvl1pPr algn="l">
              <a:defRPr sz="11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89148" tIns="44574" rIns="89148" bIns="44574" rtlCol="0" anchor="b"/>
          <a:lstStyle>
            <a:lvl1pPr algn="r">
              <a:defRPr sz="1100"/>
            </a:lvl1pPr>
          </a:lstStyle>
          <a:p>
            <a:fld id="{AC6F3D0C-4A7A-4342-88D5-B43817D5C549}" type="slidenum">
              <a:rPr lang="en-US" smtClean="0"/>
              <a:t>‹#›</a:t>
            </a:fld>
            <a:endParaRPr lang="en-US"/>
          </a:p>
        </p:txBody>
      </p:sp>
    </p:spTree>
    <p:extLst>
      <p:ext uri="{BB962C8B-B14F-4D97-AF65-F5344CB8AC3E}">
        <p14:creationId xmlns:p14="http://schemas.microsoft.com/office/powerpoint/2010/main" val="13414625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89148" tIns="44574" rIns="89148" bIns="44574" rtlCol="0"/>
          <a:lstStyle>
            <a:lvl1pPr algn="l">
              <a:defRPr sz="11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89148" tIns="44574" rIns="89148" bIns="44574" rtlCol="0"/>
          <a:lstStyle>
            <a:lvl1pPr algn="r">
              <a:defRPr sz="1100"/>
            </a:lvl1pPr>
          </a:lstStyle>
          <a:p>
            <a:fld id="{32DFE0E3-ED7A-3E4A-A86D-2599E1AE0A7A}" type="datetimeFigureOut">
              <a:rPr lang="en-US" smtClean="0"/>
              <a:t>3/11/2024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89148" tIns="44574" rIns="89148" bIns="4457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89148" tIns="44574" rIns="89148" bIns="4457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89148" tIns="44574" rIns="89148" bIns="44574" rtlCol="0" anchor="b"/>
          <a:lstStyle>
            <a:lvl1pPr algn="l">
              <a:defRPr sz="11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89148" tIns="44574" rIns="89148" bIns="44574" rtlCol="0" anchor="b"/>
          <a:lstStyle>
            <a:lvl1pPr algn="r">
              <a:defRPr sz="1100"/>
            </a:lvl1pPr>
          </a:lstStyle>
          <a:p>
            <a:fld id="{DE58BE2C-A5C3-1148-A2B2-B9CF5863CB40}" type="slidenum">
              <a:rPr lang="en-US" smtClean="0"/>
              <a:t>‹#›</a:t>
            </a:fld>
            <a:endParaRPr lang="en-US"/>
          </a:p>
        </p:txBody>
      </p:sp>
    </p:spTree>
    <p:extLst>
      <p:ext uri="{BB962C8B-B14F-4D97-AF65-F5344CB8AC3E}">
        <p14:creationId xmlns:p14="http://schemas.microsoft.com/office/powerpoint/2010/main" val="41355401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58BE2C-A5C3-1148-A2B2-B9CF5863CB40}" type="slidenum">
              <a:rPr lang="en-US" smtClean="0"/>
              <a:t>1</a:t>
            </a:fld>
            <a:endParaRPr lang="en-US"/>
          </a:p>
        </p:txBody>
      </p:sp>
    </p:spTree>
    <p:extLst>
      <p:ext uri="{BB962C8B-B14F-4D97-AF65-F5344CB8AC3E}">
        <p14:creationId xmlns:p14="http://schemas.microsoft.com/office/powerpoint/2010/main" val="1493835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5437A0-1963-2746-858A-6E2989BD80A3}" type="slidenum">
              <a:rPr lang="en-US" smtClean="0"/>
              <a:t>11</a:t>
            </a:fld>
            <a:endParaRPr lang="en-US"/>
          </a:p>
        </p:txBody>
      </p:sp>
    </p:spTree>
    <p:extLst>
      <p:ext uri="{BB962C8B-B14F-4D97-AF65-F5344CB8AC3E}">
        <p14:creationId xmlns:p14="http://schemas.microsoft.com/office/powerpoint/2010/main" val="3648631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58BE2C-A5C3-1148-A2B2-B9CF5863CB40}" type="slidenum">
              <a:rPr lang="en-US" smtClean="0"/>
              <a:t>13</a:t>
            </a:fld>
            <a:endParaRPr lang="en-US"/>
          </a:p>
        </p:txBody>
      </p:sp>
    </p:spTree>
    <p:extLst>
      <p:ext uri="{BB962C8B-B14F-4D97-AF65-F5344CB8AC3E}">
        <p14:creationId xmlns:p14="http://schemas.microsoft.com/office/powerpoint/2010/main" val="1692507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8BE2C-A5C3-1148-A2B2-B9CF5863CB40}"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479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 health conditions - https://www.health.org.uk/publications/long-reads/nine-major-challenges-facing-health-and-care-in-england#:~:text=Smoking%2C%20poor%20diet%2C%20physical%20inactivity,and%20mortality%20in%20the%20UK.&amp;text=All%20of%20these%20risk%20factors,structural%20social%20and%20economic%20conditions.</a:t>
            </a:r>
          </a:p>
          <a:p>
            <a:endParaRPr lang="en-GB" dirty="0"/>
          </a:p>
          <a:p>
            <a:r>
              <a:rPr lang="en-GB" dirty="0"/>
              <a:t>Life expectancy disparities - https://www.health.org.uk/evidence-hub/health-inequalities/life-expectancy-and-healthy-life-expectancy-at-birth-by-deprivation</a:t>
            </a:r>
          </a:p>
          <a:p>
            <a:endParaRPr lang="en-GB" dirty="0"/>
          </a:p>
          <a:p>
            <a:endParaRPr lang="en-GB" dirty="0"/>
          </a:p>
        </p:txBody>
      </p:sp>
      <p:sp>
        <p:nvSpPr>
          <p:cNvPr id="4" name="Slide Number Placeholder 3"/>
          <p:cNvSpPr>
            <a:spLocks noGrp="1"/>
          </p:cNvSpPr>
          <p:nvPr>
            <p:ph type="sldNum" sz="quarter" idx="5"/>
          </p:nvPr>
        </p:nvSpPr>
        <p:spPr/>
        <p:txBody>
          <a:bodyPr/>
          <a:lstStyle/>
          <a:p>
            <a:fld id="{DE58BE2C-A5C3-1148-A2B2-B9CF5863CB40}" type="slidenum">
              <a:rPr lang="en-US" smtClean="0"/>
              <a:t>2</a:t>
            </a:fld>
            <a:endParaRPr lang="en-US"/>
          </a:p>
        </p:txBody>
      </p:sp>
    </p:spTree>
    <p:extLst>
      <p:ext uri="{BB962C8B-B14F-4D97-AF65-F5344CB8AC3E}">
        <p14:creationId xmlns:p14="http://schemas.microsoft.com/office/powerpoint/2010/main" val="77523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6196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 poverty stats - https://cpag.org.uk/child-poverty/poverty-facts-and-figures</a:t>
            </a:r>
          </a:p>
        </p:txBody>
      </p:sp>
      <p:sp>
        <p:nvSpPr>
          <p:cNvPr id="4" name="Slide Number Placeholder 3"/>
          <p:cNvSpPr>
            <a:spLocks noGrp="1"/>
          </p:cNvSpPr>
          <p:nvPr>
            <p:ph type="sldNum" sz="quarter" idx="5"/>
          </p:nvPr>
        </p:nvSpPr>
        <p:spPr/>
        <p:txBody>
          <a:bodyPr/>
          <a:lstStyle/>
          <a:p>
            <a:fld id="{DE58BE2C-A5C3-1148-A2B2-B9CF5863CB40}" type="slidenum">
              <a:rPr lang="en-US" smtClean="0"/>
              <a:t>5</a:t>
            </a:fld>
            <a:endParaRPr lang="en-US"/>
          </a:p>
        </p:txBody>
      </p:sp>
    </p:spTree>
    <p:extLst>
      <p:ext uri="{BB962C8B-B14F-4D97-AF65-F5344CB8AC3E}">
        <p14:creationId xmlns:p14="http://schemas.microsoft.com/office/powerpoint/2010/main" val="33972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58BE2C-A5C3-1148-A2B2-B9CF5863CB40}" type="slidenum">
              <a:rPr lang="en-US" smtClean="0"/>
              <a:t>6</a:t>
            </a:fld>
            <a:endParaRPr lang="en-US"/>
          </a:p>
        </p:txBody>
      </p:sp>
    </p:spTree>
    <p:extLst>
      <p:ext uri="{BB962C8B-B14F-4D97-AF65-F5344CB8AC3E}">
        <p14:creationId xmlns:p14="http://schemas.microsoft.com/office/powerpoint/2010/main" val="371265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 spending - https://www.kingsfund.org.uk/insight-and-analysis/data-and-charts/spending-public-health#:~:text=In%202023%2F24%2C%20the%20value,spending%20cut%20is%20even%20greater.</a:t>
            </a:r>
          </a:p>
        </p:txBody>
      </p:sp>
      <p:sp>
        <p:nvSpPr>
          <p:cNvPr id="4" name="Slide Number Placeholder 3"/>
          <p:cNvSpPr>
            <a:spLocks noGrp="1"/>
          </p:cNvSpPr>
          <p:nvPr>
            <p:ph type="sldNum" sz="quarter" idx="5"/>
          </p:nvPr>
        </p:nvSpPr>
        <p:spPr/>
        <p:txBody>
          <a:bodyPr/>
          <a:lstStyle/>
          <a:p>
            <a:fld id="{DE58BE2C-A5C3-1148-A2B2-B9CF5863CB40}" type="slidenum">
              <a:rPr lang="en-US" smtClean="0"/>
              <a:t>7</a:t>
            </a:fld>
            <a:endParaRPr lang="en-US"/>
          </a:p>
        </p:txBody>
      </p:sp>
    </p:spTree>
    <p:extLst>
      <p:ext uri="{BB962C8B-B14F-4D97-AF65-F5344CB8AC3E}">
        <p14:creationId xmlns:p14="http://schemas.microsoft.com/office/powerpoint/2010/main" val="3595507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58BE2C-A5C3-1148-A2B2-B9CF5863CB40}" type="slidenum">
              <a:rPr lang="en-US" smtClean="0"/>
              <a:t>8</a:t>
            </a:fld>
            <a:endParaRPr lang="en-US"/>
          </a:p>
        </p:txBody>
      </p:sp>
    </p:spTree>
    <p:extLst>
      <p:ext uri="{BB962C8B-B14F-4D97-AF65-F5344CB8AC3E}">
        <p14:creationId xmlns:p14="http://schemas.microsoft.com/office/powerpoint/2010/main" val="272290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013C7-50EF-4DFC-9D16-DC8733E4417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500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58BE2C-A5C3-1148-A2B2-B9CF5863CB40}" type="slidenum">
              <a:rPr lang="en-US" smtClean="0"/>
              <a:t>10</a:t>
            </a:fld>
            <a:endParaRPr lang="en-US"/>
          </a:p>
        </p:txBody>
      </p:sp>
    </p:spTree>
    <p:extLst>
      <p:ext uri="{BB962C8B-B14F-4D97-AF65-F5344CB8AC3E}">
        <p14:creationId xmlns:p14="http://schemas.microsoft.com/office/powerpoint/2010/main" val="1687831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iStock-502997913.jpg"/>
          <p:cNvPicPr>
            <a:picLocks noChangeAspect="1"/>
          </p:cNvPicPr>
          <p:nvPr userDrawn="1"/>
        </p:nvPicPr>
        <p:blipFill rotWithShape="1">
          <a:blip r:embed="rId2">
            <a:extLst>
              <a:ext uri="{28A0092B-C50C-407E-A947-70E740481C1C}">
                <a14:useLocalDpi xmlns:a14="http://schemas.microsoft.com/office/drawing/2010/main" val="0"/>
              </a:ext>
            </a:extLst>
          </a:blip>
          <a:srcRect t="18400" b="8230"/>
          <a:stretch/>
        </p:blipFill>
        <p:spPr>
          <a:xfrm>
            <a:off x="-13558" y="0"/>
            <a:ext cx="9201150" cy="5143500"/>
          </a:xfrm>
          <a:prstGeom prst="rect">
            <a:avLst/>
          </a:prstGeom>
        </p:spPr>
      </p:pic>
      <p:sp>
        <p:nvSpPr>
          <p:cNvPr id="2" name="Title 1"/>
          <p:cNvSpPr>
            <a:spLocks noGrp="1"/>
          </p:cNvSpPr>
          <p:nvPr>
            <p:ph type="ctrTitle"/>
          </p:nvPr>
        </p:nvSpPr>
        <p:spPr>
          <a:xfrm>
            <a:off x="457200" y="2438423"/>
            <a:ext cx="8001000" cy="1102519"/>
          </a:xfrm>
        </p:spPr>
        <p:txBody>
          <a:bodyPr>
            <a:normAutofit/>
          </a:bodyPr>
          <a:lstStyle>
            <a:lvl1pPr algn="l">
              <a:defRPr sz="36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457200" y="3548063"/>
            <a:ext cx="7315200" cy="1023937"/>
          </a:xfrm>
        </p:spPr>
        <p:txBody>
          <a:bodyPr>
            <a:normAutofit/>
          </a:bodyPr>
          <a:lstStyle>
            <a:lvl1pPr marL="0" indent="0" algn="l">
              <a:buNone/>
              <a:defRPr sz="24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900">
                <a:solidFill>
                  <a:srgbClr val="FFFFFF"/>
                </a:solidFill>
                <a:latin typeface="Arial"/>
                <a:cs typeface="Arial"/>
              </a:defRPr>
            </a:lvl1pPr>
          </a:lstStyle>
          <a:p>
            <a:fld id="{9CFDAB1E-10EE-3F40-B52B-1D45867FF699}" type="datetime1">
              <a:rPr lang="en-GB" smtClean="0"/>
              <a:t>11/03/2024</a:t>
            </a:fld>
            <a:endParaRPr lang="en-US" dirty="0"/>
          </a:p>
        </p:txBody>
      </p:sp>
      <p:sp>
        <p:nvSpPr>
          <p:cNvPr id="5" name="Footer Placeholder 4"/>
          <p:cNvSpPr>
            <a:spLocks noGrp="1"/>
          </p:cNvSpPr>
          <p:nvPr>
            <p:ph type="ftr" sz="quarter" idx="11"/>
          </p:nvPr>
        </p:nvSpPr>
        <p:spPr/>
        <p:txBody>
          <a:bodyPr/>
          <a:lstStyle>
            <a:lvl1pP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900">
                <a:solidFill>
                  <a:srgbClr val="FFFFFF"/>
                </a:solidFill>
                <a:latin typeface="Arial"/>
                <a:cs typeface="Arial"/>
              </a:defRPr>
            </a:lvl1pPr>
          </a:lstStyle>
          <a:p>
            <a:fld id="{34AFA7FE-CD8C-F049-A609-816E200170F9}" type="slidenum">
              <a:rPr lang="en-US" smtClean="0"/>
              <a:pPr/>
              <a:t>‹#›</a:t>
            </a:fld>
            <a:endParaRPr lang="en-US" dirty="0"/>
          </a:p>
        </p:txBody>
      </p:sp>
      <p:sp>
        <p:nvSpPr>
          <p:cNvPr id="13" name="TextBox 12"/>
          <p:cNvSpPr txBox="1"/>
          <p:nvPr userDrawn="1"/>
        </p:nvSpPr>
        <p:spPr>
          <a:xfrm>
            <a:off x="6972300" y="4423241"/>
            <a:ext cx="1714500" cy="297517"/>
          </a:xfrm>
          <a:prstGeom prst="rect">
            <a:avLst/>
          </a:prstGeom>
          <a:noFill/>
        </p:spPr>
        <p:txBody>
          <a:bodyPr wrap="square" rtlCol="0">
            <a:spAutoFit/>
          </a:bodyPr>
          <a:lstStyle/>
          <a:p>
            <a:pPr algn="r" rtl="0"/>
            <a:r>
              <a:rPr lang="en-GB" sz="2000" b="0" i="0" u="none" strike="noStrike" kern="1200" baseline="30000" dirty="0" err="1">
                <a:solidFill>
                  <a:srgbClr val="FFFFFF"/>
                </a:solidFill>
                <a:latin typeface="Arial"/>
                <a:ea typeface="+mn-ea"/>
                <a:cs typeface="Arial"/>
              </a:rPr>
              <a:t>www.fph.org.uk</a:t>
            </a:r>
            <a:endParaRPr lang="en-GB" sz="2000" b="0" i="0" u="none" strike="noStrike" kern="1200" baseline="30000" dirty="0">
              <a:solidFill>
                <a:srgbClr val="FFFFFF"/>
              </a:solidFill>
              <a:latin typeface="Arial"/>
              <a:ea typeface="+mn-ea"/>
              <a:cs typeface="Arial"/>
            </a:endParaRPr>
          </a:p>
        </p:txBody>
      </p:sp>
      <p:pic>
        <p:nvPicPr>
          <p:cNvPr id="8" name="Picture 7" descr="Logo, company name&#10;&#10;Description automatically generated">
            <a:extLst>
              <a:ext uri="{FF2B5EF4-FFF2-40B4-BE49-F238E27FC236}">
                <a16:creationId xmlns:a16="http://schemas.microsoft.com/office/drawing/2014/main" id="{05285B73-3DFA-BF0C-CC25-8B6D855A56AC}"/>
              </a:ext>
            </a:extLst>
          </p:cNvPr>
          <p:cNvPicPr>
            <a:picLocks noChangeAspect="1"/>
          </p:cNvPicPr>
          <p:nvPr userDrawn="1"/>
        </p:nvPicPr>
        <p:blipFill>
          <a:blip r:embed="rId3"/>
          <a:stretch>
            <a:fillRect/>
          </a:stretch>
        </p:blipFill>
        <p:spPr>
          <a:xfrm>
            <a:off x="7926521" y="232320"/>
            <a:ext cx="1063357" cy="1319534"/>
          </a:xfrm>
          <a:prstGeom prst="rect">
            <a:avLst/>
          </a:prstGeom>
        </p:spPr>
      </p:pic>
    </p:spTree>
    <p:extLst>
      <p:ext uri="{BB962C8B-B14F-4D97-AF65-F5344CB8AC3E}">
        <p14:creationId xmlns:p14="http://schemas.microsoft.com/office/powerpoint/2010/main" val="386557400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15EDADD-B206-304F-8829-A30F0C5A20CE}" type="datetime1">
              <a:rPr lang="en-GB"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45034459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5299CE-46D8-304B-A9EA-76B40C734C20}" type="datetime1">
              <a:rPr lang="en-GB"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pic>
        <p:nvPicPr>
          <p:cNvPr id="7" name="Picture 6" descr="abstract2.jpg"/>
          <p:cNvPicPr>
            <a:picLocks noChangeAspect="1"/>
          </p:cNvPicPr>
          <p:nvPr userDrawn="1"/>
        </p:nvPicPr>
        <p:blipFill rotWithShape="1">
          <a:blip r:embed="rId2">
            <a:extLst>
              <a:ext uri="{28A0092B-C50C-407E-A947-70E740481C1C}">
                <a14:useLocalDpi xmlns:a14="http://schemas.microsoft.com/office/drawing/2010/main" val="0"/>
              </a:ext>
            </a:extLst>
          </a:blip>
          <a:srcRect t="8234" b="8056"/>
          <a:stretch/>
        </p:blipFill>
        <p:spPr>
          <a:xfrm>
            <a:off x="0" y="0"/>
            <a:ext cx="9144000" cy="5143500"/>
          </a:xfrm>
          <a:prstGeom prst="rect">
            <a:avLst/>
          </a:prstGeom>
        </p:spPr>
      </p:pic>
      <p:sp>
        <p:nvSpPr>
          <p:cNvPr id="9" name="TextBox 8"/>
          <p:cNvSpPr txBox="1"/>
          <p:nvPr userDrawn="1"/>
        </p:nvSpPr>
        <p:spPr>
          <a:xfrm>
            <a:off x="3721100" y="3749549"/>
            <a:ext cx="1714500" cy="297517"/>
          </a:xfrm>
          <a:prstGeom prst="rect">
            <a:avLst/>
          </a:prstGeom>
          <a:noFill/>
        </p:spPr>
        <p:txBody>
          <a:bodyPr wrap="square" rtlCol="0">
            <a:spAutoFit/>
          </a:bodyPr>
          <a:lstStyle/>
          <a:p>
            <a:pPr algn="ctr" rtl="0"/>
            <a:r>
              <a:rPr lang="en-GB" sz="2000" b="0" i="0" u="none" strike="noStrike" kern="1200" baseline="30000" dirty="0" err="1">
                <a:solidFill>
                  <a:srgbClr val="FFFFFF"/>
                </a:solidFill>
                <a:latin typeface="Arial"/>
                <a:ea typeface="+mn-ea"/>
                <a:cs typeface="Arial"/>
              </a:rPr>
              <a:t>www.fph.org.uk</a:t>
            </a:r>
            <a:endParaRPr lang="en-GB" sz="2000" b="0" i="0" u="none" strike="noStrike" kern="1200" baseline="30000" dirty="0">
              <a:solidFill>
                <a:srgbClr val="FFFFFF"/>
              </a:solidFill>
              <a:latin typeface="Arial"/>
              <a:ea typeface="+mn-ea"/>
              <a:cs typeface="Arial"/>
            </a:endParaRPr>
          </a:p>
        </p:txBody>
      </p:sp>
      <p:pic>
        <p:nvPicPr>
          <p:cNvPr id="3" name="Picture 2" descr="Logo, company name&#10;&#10;Description automatically generated">
            <a:extLst>
              <a:ext uri="{FF2B5EF4-FFF2-40B4-BE49-F238E27FC236}">
                <a16:creationId xmlns:a16="http://schemas.microsoft.com/office/drawing/2014/main" id="{809D4562-8250-B4E6-133C-CB11137D016E}"/>
              </a:ext>
            </a:extLst>
          </p:cNvPr>
          <p:cNvPicPr>
            <a:picLocks noChangeAspect="1"/>
          </p:cNvPicPr>
          <p:nvPr userDrawn="1"/>
        </p:nvPicPr>
        <p:blipFill>
          <a:blip r:embed="rId3"/>
          <a:stretch>
            <a:fillRect/>
          </a:stretch>
        </p:blipFill>
        <p:spPr>
          <a:xfrm>
            <a:off x="3599222" y="1156967"/>
            <a:ext cx="1836378" cy="2278786"/>
          </a:xfrm>
          <a:prstGeom prst="rect">
            <a:avLst/>
          </a:prstGeom>
        </p:spPr>
      </p:pic>
    </p:spTree>
    <p:extLst>
      <p:ext uri="{BB962C8B-B14F-4D97-AF65-F5344CB8AC3E}">
        <p14:creationId xmlns:p14="http://schemas.microsoft.com/office/powerpoint/2010/main" val="181248235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iStock-502997913.jpg"/>
          <p:cNvPicPr>
            <a:picLocks noChangeAspect="1"/>
          </p:cNvPicPr>
          <p:nvPr userDrawn="1"/>
        </p:nvPicPr>
        <p:blipFill rotWithShape="1">
          <a:blip r:embed="rId2">
            <a:extLst>
              <a:ext uri="{28A0092B-C50C-407E-A947-70E740481C1C}">
                <a14:useLocalDpi xmlns:a14="http://schemas.microsoft.com/office/drawing/2010/main" val="0"/>
              </a:ext>
            </a:extLst>
          </a:blip>
          <a:srcRect t="18400" b="8230"/>
          <a:stretch/>
        </p:blipFill>
        <p:spPr>
          <a:xfrm>
            <a:off x="-13558" y="0"/>
            <a:ext cx="9201150" cy="5143500"/>
          </a:xfrm>
          <a:prstGeom prst="rect">
            <a:avLst/>
          </a:prstGeom>
        </p:spPr>
      </p:pic>
      <p:sp>
        <p:nvSpPr>
          <p:cNvPr id="2" name="Title 1"/>
          <p:cNvSpPr>
            <a:spLocks noGrp="1"/>
          </p:cNvSpPr>
          <p:nvPr>
            <p:ph type="ctrTitle"/>
          </p:nvPr>
        </p:nvSpPr>
        <p:spPr>
          <a:xfrm>
            <a:off x="457200" y="2438423"/>
            <a:ext cx="8001000" cy="1102519"/>
          </a:xfrm>
        </p:spPr>
        <p:txBody>
          <a:bodyPr>
            <a:normAutofit/>
          </a:bodyPr>
          <a:lstStyle>
            <a:lvl1pPr algn="l">
              <a:defRPr sz="36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457200" y="3548063"/>
            <a:ext cx="7315200" cy="1023937"/>
          </a:xfrm>
        </p:spPr>
        <p:txBody>
          <a:bodyPr>
            <a:normAutofit/>
          </a:bodyPr>
          <a:lstStyle>
            <a:lvl1pPr marL="0" indent="0" algn="l">
              <a:buNone/>
              <a:defRPr sz="24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900">
                <a:solidFill>
                  <a:srgbClr val="FFFFFF"/>
                </a:solidFill>
                <a:latin typeface="Arial"/>
                <a:cs typeface="Arial"/>
              </a:defRPr>
            </a:lvl1pPr>
          </a:lstStyle>
          <a:p>
            <a:fld id="{9CFDAB1E-10EE-3F40-B52B-1D45867FF699}" type="datetime1">
              <a:rPr lang="en-GB" smtClean="0"/>
              <a:t>11/03/2024</a:t>
            </a:fld>
            <a:endParaRPr lang="en-US" dirty="0"/>
          </a:p>
        </p:txBody>
      </p:sp>
      <p:sp>
        <p:nvSpPr>
          <p:cNvPr id="5" name="Footer Placeholder 4"/>
          <p:cNvSpPr>
            <a:spLocks noGrp="1"/>
          </p:cNvSpPr>
          <p:nvPr>
            <p:ph type="ftr" sz="quarter" idx="11"/>
          </p:nvPr>
        </p:nvSpPr>
        <p:spPr/>
        <p:txBody>
          <a:bodyPr/>
          <a:lstStyle>
            <a:lvl1pP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900">
                <a:solidFill>
                  <a:srgbClr val="FFFFFF"/>
                </a:solidFill>
                <a:latin typeface="Arial"/>
                <a:cs typeface="Arial"/>
              </a:defRPr>
            </a:lvl1pPr>
          </a:lstStyle>
          <a:p>
            <a:fld id="{34AFA7FE-CD8C-F049-A609-816E200170F9}" type="slidenum">
              <a:rPr lang="en-US" smtClean="0"/>
              <a:pPr/>
              <a:t>‹#›</a:t>
            </a:fld>
            <a:endParaRPr lang="en-US" dirty="0"/>
          </a:p>
        </p:txBody>
      </p:sp>
      <p:sp>
        <p:nvSpPr>
          <p:cNvPr id="13" name="TextBox 12"/>
          <p:cNvSpPr txBox="1"/>
          <p:nvPr userDrawn="1"/>
        </p:nvSpPr>
        <p:spPr>
          <a:xfrm>
            <a:off x="6972300" y="4423241"/>
            <a:ext cx="1714500" cy="297517"/>
          </a:xfrm>
          <a:prstGeom prst="rect">
            <a:avLst/>
          </a:prstGeom>
          <a:noFill/>
        </p:spPr>
        <p:txBody>
          <a:bodyPr wrap="square" rtlCol="0">
            <a:spAutoFit/>
          </a:bodyPr>
          <a:lstStyle/>
          <a:p>
            <a:pPr algn="r" rtl="0"/>
            <a:r>
              <a:rPr lang="en-GB" sz="2000" b="0" i="0" u="none" strike="noStrike" kern="1200" baseline="30000" dirty="0" err="1">
                <a:solidFill>
                  <a:srgbClr val="FFFFFF"/>
                </a:solidFill>
                <a:latin typeface="Arial"/>
                <a:ea typeface="+mn-ea"/>
                <a:cs typeface="Arial"/>
              </a:rPr>
              <a:t>www.fph.org.uk</a:t>
            </a:r>
            <a:endParaRPr lang="en-GB" sz="2000" b="0" i="0" u="none" strike="noStrike" kern="1200" baseline="30000" dirty="0">
              <a:solidFill>
                <a:srgbClr val="FFFFFF"/>
              </a:solidFill>
              <a:latin typeface="Arial"/>
              <a:ea typeface="+mn-ea"/>
              <a:cs typeface="Arial"/>
            </a:endParaRPr>
          </a:p>
        </p:txBody>
      </p:sp>
      <p:pic>
        <p:nvPicPr>
          <p:cNvPr id="14" name="Picture 13" descr="Logo&#10;&#10;Description automatically generated">
            <a:extLst>
              <a:ext uri="{FF2B5EF4-FFF2-40B4-BE49-F238E27FC236}">
                <a16:creationId xmlns:a16="http://schemas.microsoft.com/office/drawing/2014/main" id="{EF42D632-4D8B-4E64-8DB9-93747738FB97}"/>
              </a:ext>
            </a:extLst>
          </p:cNvPr>
          <p:cNvPicPr>
            <a:picLocks noChangeAspect="1"/>
          </p:cNvPicPr>
          <p:nvPr userDrawn="1"/>
        </p:nvPicPr>
        <p:blipFill rotWithShape="1">
          <a:blip r:embed="rId3"/>
          <a:srcRect l="17804" t="9667" r="16789" b="7043"/>
          <a:stretch/>
        </p:blipFill>
        <p:spPr>
          <a:xfrm>
            <a:off x="7360923" y="133082"/>
            <a:ext cx="1438303" cy="1950507"/>
          </a:xfrm>
          <a:prstGeom prst="rect">
            <a:avLst/>
          </a:prstGeom>
        </p:spPr>
      </p:pic>
    </p:spTree>
    <p:extLst>
      <p:ext uri="{BB962C8B-B14F-4D97-AF65-F5344CB8AC3E}">
        <p14:creationId xmlns:p14="http://schemas.microsoft.com/office/powerpoint/2010/main" val="423591112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cove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547" b="8083"/>
          <a:stretch/>
        </p:blipFill>
        <p:spPr>
          <a:xfrm>
            <a:off x="0" y="0"/>
            <a:ext cx="9201150" cy="5143500"/>
          </a:xfrm>
          <a:prstGeom prst="rect">
            <a:avLst/>
          </a:prstGeom>
        </p:spPr>
      </p:pic>
      <p:sp>
        <p:nvSpPr>
          <p:cNvPr id="2" name="Title 1"/>
          <p:cNvSpPr>
            <a:spLocks noGrp="1"/>
          </p:cNvSpPr>
          <p:nvPr>
            <p:ph type="ctrTitle"/>
          </p:nvPr>
        </p:nvSpPr>
        <p:spPr>
          <a:xfrm>
            <a:off x="457200" y="2445544"/>
            <a:ext cx="8001000" cy="1102519"/>
          </a:xfrm>
        </p:spPr>
        <p:txBody>
          <a:bodyPr>
            <a:normAutofit/>
          </a:bodyPr>
          <a:lstStyle>
            <a:lvl1pPr algn="l">
              <a:defRPr sz="36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457200" y="3548063"/>
            <a:ext cx="7315200" cy="1023937"/>
          </a:xfrm>
        </p:spPr>
        <p:txBody>
          <a:bodyPr>
            <a:normAutofit/>
          </a:bodyPr>
          <a:lstStyle>
            <a:lvl1pPr marL="0" indent="0" algn="l">
              <a:buNone/>
              <a:defRPr sz="24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900">
                <a:solidFill>
                  <a:srgbClr val="FFFFFF"/>
                </a:solidFill>
                <a:latin typeface="Arial"/>
                <a:cs typeface="Arial"/>
              </a:defRPr>
            </a:lvl1pPr>
          </a:lstStyle>
          <a:p>
            <a:fld id="{DB56EB4A-B8A0-BE43-9B8A-C907F7996484}" type="datetime1">
              <a:rPr lang="en-GB" smtClean="0"/>
              <a:t>11/03/2024</a:t>
            </a:fld>
            <a:endParaRPr lang="en-US" dirty="0"/>
          </a:p>
        </p:txBody>
      </p:sp>
      <p:sp>
        <p:nvSpPr>
          <p:cNvPr id="5" name="Footer Placeholder 4"/>
          <p:cNvSpPr>
            <a:spLocks noGrp="1"/>
          </p:cNvSpPr>
          <p:nvPr>
            <p:ph type="ftr" sz="quarter" idx="11"/>
          </p:nvPr>
        </p:nvSpPr>
        <p:spPr/>
        <p:txBody>
          <a:bodyPr/>
          <a:lstStyle>
            <a:lvl1pP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900">
                <a:solidFill>
                  <a:srgbClr val="FFFFFF"/>
                </a:solidFill>
                <a:latin typeface="Arial"/>
                <a:cs typeface="Arial"/>
              </a:defRPr>
            </a:lvl1pPr>
          </a:lstStyle>
          <a:p>
            <a:fld id="{34AFA7FE-CD8C-F049-A609-816E200170F9}" type="slidenum">
              <a:rPr lang="en-US" smtClean="0"/>
              <a:pPr/>
              <a:t>‹#›</a:t>
            </a:fld>
            <a:endParaRPr lang="en-US"/>
          </a:p>
        </p:txBody>
      </p:sp>
      <p:sp>
        <p:nvSpPr>
          <p:cNvPr id="13" name="TextBox 12"/>
          <p:cNvSpPr txBox="1"/>
          <p:nvPr userDrawn="1"/>
        </p:nvSpPr>
        <p:spPr>
          <a:xfrm>
            <a:off x="6972300" y="4423241"/>
            <a:ext cx="1714500" cy="297517"/>
          </a:xfrm>
          <a:prstGeom prst="rect">
            <a:avLst/>
          </a:prstGeom>
          <a:noFill/>
        </p:spPr>
        <p:txBody>
          <a:bodyPr wrap="square" rtlCol="0">
            <a:spAutoFit/>
          </a:bodyPr>
          <a:lstStyle/>
          <a:p>
            <a:pPr algn="r" rtl="0"/>
            <a:r>
              <a:rPr lang="en-GB" sz="2000" b="0" i="0" u="none" strike="noStrike" kern="1200" baseline="30000" dirty="0" err="1">
                <a:solidFill>
                  <a:srgbClr val="FFFFFF"/>
                </a:solidFill>
                <a:latin typeface="Arial"/>
                <a:ea typeface="+mn-ea"/>
                <a:cs typeface="Arial"/>
              </a:rPr>
              <a:t>www.fph.org.uk</a:t>
            </a:r>
            <a:endParaRPr lang="en-GB" sz="2000" b="0" i="0" u="none" strike="noStrike" kern="1200" baseline="30000" dirty="0">
              <a:solidFill>
                <a:srgbClr val="FFFFFF"/>
              </a:solidFill>
              <a:latin typeface="Arial"/>
              <a:ea typeface="+mn-ea"/>
              <a:cs typeface="Arial"/>
            </a:endParaRPr>
          </a:p>
        </p:txBody>
      </p:sp>
      <p:pic>
        <p:nvPicPr>
          <p:cNvPr id="11" name="Picture 10" descr="Logo&#10;&#10;Description automatically generated">
            <a:extLst>
              <a:ext uri="{FF2B5EF4-FFF2-40B4-BE49-F238E27FC236}">
                <a16:creationId xmlns:a16="http://schemas.microsoft.com/office/drawing/2014/main" id="{CCD04315-40E7-4055-87E2-6A4C8AB14679}"/>
              </a:ext>
            </a:extLst>
          </p:cNvPr>
          <p:cNvPicPr>
            <a:picLocks noChangeAspect="1"/>
          </p:cNvPicPr>
          <p:nvPr userDrawn="1"/>
        </p:nvPicPr>
        <p:blipFill rotWithShape="1">
          <a:blip r:embed="rId3"/>
          <a:srcRect l="17804" t="9667" r="16789" b="7043"/>
          <a:stretch/>
        </p:blipFill>
        <p:spPr>
          <a:xfrm>
            <a:off x="7360923" y="133082"/>
            <a:ext cx="1438303" cy="1950507"/>
          </a:xfrm>
          <a:prstGeom prst="rect">
            <a:avLst/>
          </a:prstGeom>
        </p:spPr>
      </p:pic>
    </p:spTree>
    <p:extLst>
      <p:ext uri="{BB962C8B-B14F-4D97-AF65-F5344CB8AC3E}">
        <p14:creationId xmlns:p14="http://schemas.microsoft.com/office/powerpoint/2010/main" val="152474493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sz="1800"/>
            </a:lvl1pPr>
            <a:lvl2pPr>
              <a:defRPr sz="18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77584810-455B-8741-8C2D-D4D392C26BB8}" type="datetime1">
              <a:rPr lang="en-GB"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70110601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bstract1.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400" b="8230"/>
          <a:stretch/>
        </p:blipFill>
        <p:spPr>
          <a:xfrm>
            <a:off x="0" y="0"/>
            <a:ext cx="9201150" cy="5143500"/>
          </a:xfrm>
          <a:prstGeom prst="rect">
            <a:avLst/>
          </a:prstGeom>
        </p:spPr>
      </p:pic>
      <p:sp>
        <p:nvSpPr>
          <p:cNvPr id="8" name="Title 1"/>
          <p:cNvSpPr>
            <a:spLocks noGrp="1"/>
          </p:cNvSpPr>
          <p:nvPr>
            <p:ph type="ctrTitle"/>
          </p:nvPr>
        </p:nvSpPr>
        <p:spPr>
          <a:xfrm>
            <a:off x="457200" y="2445544"/>
            <a:ext cx="8001000" cy="1102519"/>
          </a:xfrm>
        </p:spPr>
        <p:txBody>
          <a:bodyPr>
            <a:normAutofit/>
          </a:bodyPr>
          <a:lstStyle>
            <a:lvl1pPr algn="l">
              <a:defRPr sz="3600">
                <a:solidFill>
                  <a:schemeClr val="bg1"/>
                </a:solidFill>
                <a:latin typeface="Arial"/>
                <a:cs typeface="Arial"/>
              </a:defRPr>
            </a:lvl1pPr>
          </a:lstStyle>
          <a:p>
            <a:r>
              <a:rPr lang="en-GB" dirty="0"/>
              <a:t>Click to edit Master title style</a:t>
            </a:r>
            <a:endParaRPr lang="en-US" dirty="0"/>
          </a:p>
        </p:txBody>
      </p:sp>
      <p:sp>
        <p:nvSpPr>
          <p:cNvPr id="9" name="Subtitle 2"/>
          <p:cNvSpPr>
            <a:spLocks noGrp="1"/>
          </p:cNvSpPr>
          <p:nvPr>
            <p:ph type="subTitle" idx="1"/>
          </p:nvPr>
        </p:nvSpPr>
        <p:spPr>
          <a:xfrm>
            <a:off x="457200" y="3548063"/>
            <a:ext cx="7315200" cy="1023937"/>
          </a:xfrm>
        </p:spPr>
        <p:txBody>
          <a:bodyPr>
            <a:normAutofit/>
          </a:bodyPr>
          <a:lstStyle>
            <a:lvl1pPr marL="0" indent="0" algn="l">
              <a:buNone/>
              <a:defRPr sz="24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0" name="Date Placeholder 3"/>
          <p:cNvSpPr>
            <a:spLocks noGrp="1"/>
          </p:cNvSpPr>
          <p:nvPr>
            <p:ph type="dt" sz="half" idx="10"/>
          </p:nvPr>
        </p:nvSpPr>
        <p:spPr>
          <a:xfrm>
            <a:off x="457200" y="4767263"/>
            <a:ext cx="2133600" cy="273844"/>
          </a:xfrm>
        </p:spPr>
        <p:txBody>
          <a:bodyPr/>
          <a:lstStyle>
            <a:lvl1pPr>
              <a:defRPr sz="900">
                <a:solidFill>
                  <a:srgbClr val="FFFFFF"/>
                </a:solidFill>
                <a:latin typeface="Arial"/>
                <a:cs typeface="Arial"/>
              </a:defRPr>
            </a:lvl1pPr>
          </a:lstStyle>
          <a:p>
            <a:fld id="{712848DD-739D-434D-9771-B187C3C94DE1}" type="datetime1">
              <a:rPr lang="en-GB" smtClean="0"/>
              <a:t>11/03/2024</a:t>
            </a:fld>
            <a:endParaRPr lang="en-US" dirty="0"/>
          </a:p>
        </p:txBody>
      </p:sp>
      <p:sp>
        <p:nvSpPr>
          <p:cNvPr id="11" name="Footer Placeholder 4"/>
          <p:cNvSpPr>
            <a:spLocks noGrp="1"/>
          </p:cNvSpPr>
          <p:nvPr>
            <p:ph type="ftr" sz="quarter" idx="11"/>
          </p:nvPr>
        </p:nvSpPr>
        <p:spPr>
          <a:xfrm>
            <a:off x="3124200" y="4767263"/>
            <a:ext cx="2895600" cy="273844"/>
          </a:xfrm>
        </p:spPr>
        <p:txBody>
          <a:bodyPr/>
          <a:lstStyle>
            <a:lvl1pPr>
              <a:defRPr sz="900">
                <a:solidFill>
                  <a:srgbClr val="FFFFFF"/>
                </a:solidFill>
                <a:latin typeface="Arial"/>
                <a:cs typeface="Arial"/>
              </a:defRPr>
            </a:lvl1pPr>
          </a:lstStyle>
          <a:p>
            <a:endParaRPr lang="en-US"/>
          </a:p>
        </p:txBody>
      </p:sp>
      <p:sp>
        <p:nvSpPr>
          <p:cNvPr id="12" name="Slide Number Placeholder 5"/>
          <p:cNvSpPr>
            <a:spLocks noGrp="1"/>
          </p:cNvSpPr>
          <p:nvPr>
            <p:ph type="sldNum" sz="quarter" idx="12"/>
          </p:nvPr>
        </p:nvSpPr>
        <p:spPr>
          <a:xfrm>
            <a:off x="6553200" y="4767263"/>
            <a:ext cx="2133600" cy="273844"/>
          </a:xfrm>
        </p:spPr>
        <p:txBody>
          <a:bodyPr/>
          <a:lstStyle>
            <a:lvl1pPr>
              <a:defRPr sz="900">
                <a:solidFill>
                  <a:srgbClr val="FFFFFF"/>
                </a:solidFill>
                <a:latin typeface="Arial"/>
                <a:cs typeface="Arial"/>
              </a:defRPr>
            </a:lvl1pPr>
          </a:lstStyle>
          <a:p>
            <a:fld id="{34AFA7FE-CD8C-F049-A609-816E200170F9}" type="slidenum">
              <a:rPr lang="en-US" smtClean="0"/>
              <a:pPr/>
              <a:t>‹#›</a:t>
            </a:fld>
            <a:endParaRPr lang="en-US"/>
          </a:p>
        </p:txBody>
      </p:sp>
      <p:sp>
        <p:nvSpPr>
          <p:cNvPr id="14" name="TextBox 13"/>
          <p:cNvSpPr txBox="1"/>
          <p:nvPr userDrawn="1"/>
        </p:nvSpPr>
        <p:spPr>
          <a:xfrm>
            <a:off x="6972300" y="4320649"/>
            <a:ext cx="1714500" cy="502702"/>
          </a:xfrm>
          <a:prstGeom prst="rect">
            <a:avLst/>
          </a:prstGeom>
          <a:noFill/>
        </p:spPr>
        <p:txBody>
          <a:bodyPr wrap="square" rtlCol="0">
            <a:spAutoFit/>
          </a:bodyPr>
          <a:lstStyle/>
          <a:p>
            <a:pPr algn="r" rtl="0"/>
            <a:r>
              <a:rPr lang="en-GB" sz="2000" b="0" i="0" u="none" strike="noStrike" kern="1200" baseline="30000" dirty="0">
                <a:solidFill>
                  <a:srgbClr val="FFFFFF"/>
                </a:solidFill>
                <a:latin typeface="Arial"/>
                <a:ea typeface="+mn-ea"/>
                <a:cs typeface="Arial"/>
              </a:rPr>
              <a:t>#50YearsofFPH</a:t>
            </a:r>
          </a:p>
          <a:p>
            <a:pPr algn="r" rtl="0"/>
            <a:r>
              <a:rPr lang="en-GB" sz="2000" b="0" i="0" u="none" strike="noStrike" kern="1200" baseline="30000" dirty="0">
                <a:solidFill>
                  <a:srgbClr val="FFFFFF"/>
                </a:solidFill>
                <a:latin typeface="Arial"/>
                <a:ea typeface="+mn-ea"/>
                <a:cs typeface="Arial"/>
              </a:rPr>
              <a:t>www.fph.org.uk</a:t>
            </a:r>
          </a:p>
        </p:txBody>
      </p:sp>
      <p:pic>
        <p:nvPicPr>
          <p:cNvPr id="15" name="Picture 14" descr="Logo&#10;&#10;Description automatically generated">
            <a:extLst>
              <a:ext uri="{FF2B5EF4-FFF2-40B4-BE49-F238E27FC236}">
                <a16:creationId xmlns:a16="http://schemas.microsoft.com/office/drawing/2014/main" id="{C3B07C86-D484-4F11-BFC8-C8F05FA89A68}"/>
              </a:ext>
            </a:extLst>
          </p:cNvPr>
          <p:cNvPicPr>
            <a:picLocks noChangeAspect="1"/>
          </p:cNvPicPr>
          <p:nvPr userDrawn="1"/>
        </p:nvPicPr>
        <p:blipFill rotWithShape="1">
          <a:blip r:embed="rId3"/>
          <a:srcRect l="17804" t="9667" r="16789" b="7043"/>
          <a:stretch/>
        </p:blipFill>
        <p:spPr>
          <a:xfrm>
            <a:off x="7360923" y="133082"/>
            <a:ext cx="1438303" cy="1950507"/>
          </a:xfrm>
          <a:prstGeom prst="rect">
            <a:avLst/>
          </a:prstGeom>
        </p:spPr>
      </p:pic>
    </p:spTree>
    <p:extLst>
      <p:ext uri="{BB962C8B-B14F-4D97-AF65-F5344CB8AC3E}">
        <p14:creationId xmlns:p14="http://schemas.microsoft.com/office/powerpoint/2010/main" val="55648495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ACE3DCD-83C4-9443-A7EE-30218EBCA462}" type="datetime1">
              <a:rPr lang="en-GB" smtClean="0"/>
              <a:t>11/03/2024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33504506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B251E0C-07F2-B04F-8E16-EA60802DBFB5}" type="datetime1">
              <a:rPr lang="en-GB" smtClean="0"/>
              <a:t>11/03/2024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76742237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CD52FCA-27B3-4C42-8314-59B59AAF7230}" type="datetime1">
              <a:rPr lang="en-GB" smtClean="0"/>
              <a:t>11/03/2024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22524978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740E1-E167-7D42-9D6A-E7E753227595}" type="datetime1">
              <a:rPr lang="en-GB" smtClean="0"/>
              <a:t>11/03/2024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90599863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sz="1800"/>
            </a:lvl1pPr>
            <a:lvl2pPr>
              <a:defRPr sz="18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77584810-455B-8741-8C2D-D4D392C26BB8}" type="datetime1">
              <a:rPr lang="en-GB"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44251792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2D7A549-A93F-3C4A-8036-0B4601728A25}" type="datetime1">
              <a:rPr lang="en-GB" smtClean="0"/>
              <a:t>11/03/2024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428327278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259A795-24A3-AA4E-A879-5A64937DB21E}" type="datetime1">
              <a:rPr lang="en-GB" smtClean="0"/>
              <a:t>11/03/2024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41387013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15EDADD-B206-304F-8829-A30F0C5A20CE}" type="datetime1">
              <a:rPr lang="en-GB"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37901239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5299CE-46D8-304B-A9EA-76B40C734C20}" type="datetime1">
              <a:rPr lang="en-GB"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pic>
        <p:nvPicPr>
          <p:cNvPr id="7" name="Picture 6" descr="abstract2.jpg"/>
          <p:cNvPicPr>
            <a:picLocks noChangeAspect="1"/>
          </p:cNvPicPr>
          <p:nvPr userDrawn="1"/>
        </p:nvPicPr>
        <p:blipFill rotWithShape="1">
          <a:blip r:embed="rId2">
            <a:extLst>
              <a:ext uri="{28A0092B-C50C-407E-A947-70E740481C1C}">
                <a14:useLocalDpi xmlns:a14="http://schemas.microsoft.com/office/drawing/2010/main" val="0"/>
              </a:ext>
            </a:extLst>
          </a:blip>
          <a:srcRect t="8234" b="8056"/>
          <a:stretch/>
        </p:blipFill>
        <p:spPr>
          <a:xfrm>
            <a:off x="0" y="0"/>
            <a:ext cx="9144000" cy="5143500"/>
          </a:xfrm>
          <a:prstGeom prst="rect">
            <a:avLst/>
          </a:prstGeom>
        </p:spPr>
      </p:pic>
      <p:sp>
        <p:nvSpPr>
          <p:cNvPr id="9" name="TextBox 8"/>
          <p:cNvSpPr txBox="1"/>
          <p:nvPr userDrawn="1"/>
        </p:nvSpPr>
        <p:spPr>
          <a:xfrm>
            <a:off x="3721100" y="3749549"/>
            <a:ext cx="1714500" cy="297517"/>
          </a:xfrm>
          <a:prstGeom prst="rect">
            <a:avLst/>
          </a:prstGeom>
          <a:noFill/>
        </p:spPr>
        <p:txBody>
          <a:bodyPr wrap="square" rtlCol="0">
            <a:spAutoFit/>
          </a:bodyPr>
          <a:lstStyle/>
          <a:p>
            <a:pPr algn="ctr" rtl="0"/>
            <a:r>
              <a:rPr lang="en-GB" sz="2000" b="0" i="0" u="none" strike="noStrike" kern="1200" baseline="30000" dirty="0" err="1">
                <a:solidFill>
                  <a:srgbClr val="FFFFFF"/>
                </a:solidFill>
                <a:latin typeface="Arial"/>
                <a:ea typeface="+mn-ea"/>
                <a:cs typeface="Arial"/>
              </a:rPr>
              <a:t>www.fph.org.uk</a:t>
            </a:r>
            <a:endParaRPr lang="en-GB" sz="2000" b="0" i="0" u="none" strike="noStrike" kern="1200" baseline="30000" dirty="0">
              <a:solidFill>
                <a:srgbClr val="FFFFFF"/>
              </a:solidFill>
              <a:latin typeface="Arial"/>
              <a:ea typeface="+mn-ea"/>
              <a:cs typeface="Arial"/>
            </a:endParaRPr>
          </a:p>
        </p:txBody>
      </p:sp>
      <p:pic>
        <p:nvPicPr>
          <p:cNvPr id="10" name="Picture 9" descr="Logo&#10;&#10;Description automatically generated">
            <a:extLst>
              <a:ext uri="{FF2B5EF4-FFF2-40B4-BE49-F238E27FC236}">
                <a16:creationId xmlns:a16="http://schemas.microsoft.com/office/drawing/2014/main" id="{F377B840-0B9F-443E-8C68-6B216C80735F}"/>
              </a:ext>
            </a:extLst>
          </p:cNvPr>
          <p:cNvPicPr>
            <a:picLocks noChangeAspect="1"/>
          </p:cNvPicPr>
          <p:nvPr userDrawn="1"/>
        </p:nvPicPr>
        <p:blipFill rotWithShape="1">
          <a:blip r:embed="rId3"/>
          <a:srcRect l="17804" t="9667" r="16789" b="7043"/>
          <a:stretch/>
        </p:blipFill>
        <p:spPr>
          <a:xfrm>
            <a:off x="3786779" y="1450373"/>
            <a:ext cx="1596789" cy="2165433"/>
          </a:xfrm>
          <a:prstGeom prst="rect">
            <a:avLst/>
          </a:prstGeom>
        </p:spPr>
      </p:pic>
    </p:spTree>
    <p:extLst>
      <p:ext uri="{BB962C8B-B14F-4D97-AF65-F5344CB8AC3E}">
        <p14:creationId xmlns:p14="http://schemas.microsoft.com/office/powerpoint/2010/main" val="303912805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bstract1.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400" b="8230"/>
          <a:stretch/>
        </p:blipFill>
        <p:spPr>
          <a:xfrm>
            <a:off x="0" y="0"/>
            <a:ext cx="9201150" cy="5143500"/>
          </a:xfrm>
          <a:prstGeom prst="rect">
            <a:avLst/>
          </a:prstGeom>
        </p:spPr>
      </p:pic>
      <p:sp>
        <p:nvSpPr>
          <p:cNvPr id="8" name="Title 1"/>
          <p:cNvSpPr>
            <a:spLocks noGrp="1"/>
          </p:cNvSpPr>
          <p:nvPr>
            <p:ph type="ctrTitle"/>
          </p:nvPr>
        </p:nvSpPr>
        <p:spPr>
          <a:xfrm>
            <a:off x="457200" y="2445544"/>
            <a:ext cx="8001000" cy="1102519"/>
          </a:xfrm>
        </p:spPr>
        <p:txBody>
          <a:bodyPr>
            <a:normAutofit/>
          </a:bodyPr>
          <a:lstStyle>
            <a:lvl1pPr algn="l">
              <a:defRPr sz="3600">
                <a:solidFill>
                  <a:schemeClr val="bg1"/>
                </a:solidFill>
                <a:latin typeface="Arial"/>
                <a:cs typeface="Arial"/>
              </a:defRPr>
            </a:lvl1pPr>
          </a:lstStyle>
          <a:p>
            <a:r>
              <a:rPr lang="en-GB" dirty="0"/>
              <a:t>Click to edit Master title style</a:t>
            </a:r>
            <a:endParaRPr lang="en-US" dirty="0"/>
          </a:p>
        </p:txBody>
      </p:sp>
      <p:sp>
        <p:nvSpPr>
          <p:cNvPr id="9" name="Subtitle 2"/>
          <p:cNvSpPr>
            <a:spLocks noGrp="1"/>
          </p:cNvSpPr>
          <p:nvPr>
            <p:ph type="subTitle" idx="1"/>
          </p:nvPr>
        </p:nvSpPr>
        <p:spPr>
          <a:xfrm>
            <a:off x="457200" y="3548063"/>
            <a:ext cx="7315200" cy="1023937"/>
          </a:xfrm>
        </p:spPr>
        <p:txBody>
          <a:bodyPr>
            <a:normAutofit/>
          </a:bodyPr>
          <a:lstStyle>
            <a:lvl1pPr marL="0" indent="0" algn="l">
              <a:buNone/>
              <a:defRPr sz="24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0" name="Date Placeholder 3"/>
          <p:cNvSpPr>
            <a:spLocks noGrp="1"/>
          </p:cNvSpPr>
          <p:nvPr>
            <p:ph type="dt" sz="half" idx="10"/>
          </p:nvPr>
        </p:nvSpPr>
        <p:spPr>
          <a:xfrm>
            <a:off x="457200" y="4767263"/>
            <a:ext cx="2133600" cy="273844"/>
          </a:xfrm>
        </p:spPr>
        <p:txBody>
          <a:bodyPr/>
          <a:lstStyle>
            <a:lvl1pPr>
              <a:defRPr sz="900">
                <a:solidFill>
                  <a:srgbClr val="FFFFFF"/>
                </a:solidFill>
                <a:latin typeface="Arial"/>
                <a:cs typeface="Arial"/>
              </a:defRPr>
            </a:lvl1pPr>
          </a:lstStyle>
          <a:p>
            <a:fld id="{712848DD-739D-434D-9771-B187C3C94DE1}" type="datetime1">
              <a:rPr lang="en-GB" smtClean="0"/>
              <a:t>11/03/2024</a:t>
            </a:fld>
            <a:endParaRPr lang="en-US" dirty="0"/>
          </a:p>
        </p:txBody>
      </p:sp>
      <p:sp>
        <p:nvSpPr>
          <p:cNvPr id="11" name="Footer Placeholder 4"/>
          <p:cNvSpPr>
            <a:spLocks noGrp="1"/>
          </p:cNvSpPr>
          <p:nvPr>
            <p:ph type="ftr" sz="quarter" idx="11"/>
          </p:nvPr>
        </p:nvSpPr>
        <p:spPr>
          <a:xfrm>
            <a:off x="3124200" y="4767263"/>
            <a:ext cx="2895600" cy="273844"/>
          </a:xfrm>
        </p:spPr>
        <p:txBody>
          <a:bodyPr/>
          <a:lstStyle>
            <a:lvl1pPr>
              <a:defRPr sz="900">
                <a:solidFill>
                  <a:srgbClr val="FFFFFF"/>
                </a:solidFill>
                <a:latin typeface="Arial"/>
                <a:cs typeface="Arial"/>
              </a:defRPr>
            </a:lvl1pPr>
          </a:lstStyle>
          <a:p>
            <a:endParaRPr lang="en-US"/>
          </a:p>
        </p:txBody>
      </p:sp>
      <p:sp>
        <p:nvSpPr>
          <p:cNvPr id="12" name="Slide Number Placeholder 5"/>
          <p:cNvSpPr>
            <a:spLocks noGrp="1"/>
          </p:cNvSpPr>
          <p:nvPr>
            <p:ph type="sldNum" sz="quarter" idx="12"/>
          </p:nvPr>
        </p:nvSpPr>
        <p:spPr>
          <a:xfrm>
            <a:off x="6553200" y="4767263"/>
            <a:ext cx="2133600" cy="273844"/>
          </a:xfrm>
        </p:spPr>
        <p:txBody>
          <a:bodyPr/>
          <a:lstStyle>
            <a:lvl1pPr>
              <a:defRPr sz="900">
                <a:solidFill>
                  <a:srgbClr val="FFFFFF"/>
                </a:solidFill>
                <a:latin typeface="Arial"/>
                <a:cs typeface="Arial"/>
              </a:defRPr>
            </a:lvl1pPr>
          </a:lstStyle>
          <a:p>
            <a:fld id="{34AFA7FE-CD8C-F049-A609-816E200170F9}" type="slidenum">
              <a:rPr lang="en-US" smtClean="0"/>
              <a:pPr/>
              <a:t>‹#›</a:t>
            </a:fld>
            <a:endParaRPr lang="en-US"/>
          </a:p>
        </p:txBody>
      </p:sp>
      <p:sp>
        <p:nvSpPr>
          <p:cNvPr id="14" name="TextBox 13"/>
          <p:cNvSpPr txBox="1"/>
          <p:nvPr userDrawn="1"/>
        </p:nvSpPr>
        <p:spPr>
          <a:xfrm>
            <a:off x="6972300" y="4320649"/>
            <a:ext cx="1714500" cy="502702"/>
          </a:xfrm>
          <a:prstGeom prst="rect">
            <a:avLst/>
          </a:prstGeom>
          <a:noFill/>
        </p:spPr>
        <p:txBody>
          <a:bodyPr wrap="square" rtlCol="0">
            <a:spAutoFit/>
          </a:bodyPr>
          <a:lstStyle/>
          <a:p>
            <a:pPr algn="r" rtl="0"/>
            <a:r>
              <a:rPr lang="en-GB" sz="2000" b="1" i="0" u="none" strike="noStrike" kern="1200" baseline="30000" dirty="0">
                <a:solidFill>
                  <a:srgbClr val="FFFFFF"/>
                </a:solidFill>
                <a:latin typeface="Arial"/>
                <a:ea typeface="+mn-ea"/>
                <a:cs typeface="Arial"/>
              </a:rPr>
              <a:t>@FPH</a:t>
            </a:r>
          </a:p>
          <a:p>
            <a:pPr algn="r" rtl="0"/>
            <a:r>
              <a:rPr lang="en-GB" sz="2000" b="0" i="0" u="none" strike="noStrike" kern="1200" baseline="30000" dirty="0">
                <a:solidFill>
                  <a:srgbClr val="FFFFFF"/>
                </a:solidFill>
                <a:latin typeface="Arial"/>
                <a:ea typeface="+mn-ea"/>
                <a:cs typeface="Arial"/>
              </a:rPr>
              <a:t>www.fph.org.uk</a:t>
            </a:r>
          </a:p>
        </p:txBody>
      </p:sp>
      <p:pic>
        <p:nvPicPr>
          <p:cNvPr id="3" name="Picture 2" descr="Logo, company name&#10;&#10;Description automatically generated">
            <a:extLst>
              <a:ext uri="{FF2B5EF4-FFF2-40B4-BE49-F238E27FC236}">
                <a16:creationId xmlns:a16="http://schemas.microsoft.com/office/drawing/2014/main" id="{E85339AB-A721-192A-DF3C-36F88F9C8AB0}"/>
              </a:ext>
            </a:extLst>
          </p:cNvPr>
          <p:cNvPicPr>
            <a:picLocks noChangeAspect="1"/>
          </p:cNvPicPr>
          <p:nvPr userDrawn="1"/>
        </p:nvPicPr>
        <p:blipFill>
          <a:blip r:embed="rId3"/>
          <a:stretch>
            <a:fillRect/>
          </a:stretch>
        </p:blipFill>
        <p:spPr>
          <a:xfrm>
            <a:off x="7911717" y="187825"/>
            <a:ext cx="1092965" cy="1356275"/>
          </a:xfrm>
          <a:prstGeom prst="rect">
            <a:avLst/>
          </a:prstGeom>
        </p:spPr>
      </p:pic>
    </p:spTree>
    <p:extLst>
      <p:ext uri="{BB962C8B-B14F-4D97-AF65-F5344CB8AC3E}">
        <p14:creationId xmlns:p14="http://schemas.microsoft.com/office/powerpoint/2010/main" val="341304791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ACE3DCD-83C4-9443-A7EE-30218EBCA462}" type="datetime1">
              <a:rPr lang="en-GB" smtClean="0"/>
              <a:t>11/03/2024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01316538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B251E0C-07F2-B04F-8E16-EA60802DBFB5}" type="datetime1">
              <a:rPr lang="en-GB" smtClean="0"/>
              <a:t>11/03/2024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401132523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CD52FCA-27B3-4C42-8314-59B59AAF7230}" type="datetime1">
              <a:rPr lang="en-GB" smtClean="0"/>
              <a:t>11/03/2024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39350248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740E1-E167-7D42-9D6A-E7E753227595}" type="datetime1">
              <a:rPr lang="en-GB" smtClean="0"/>
              <a:t>11/03/2024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37792956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2D7A549-A93F-3C4A-8036-0B4601728A25}" type="datetime1">
              <a:rPr lang="en-GB" smtClean="0"/>
              <a:t>11/03/2024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9202677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259A795-24A3-AA4E-A879-5A64937DB21E}" type="datetime1">
              <a:rPr lang="en-GB" smtClean="0"/>
              <a:t>11/03/2024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329956309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7.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urve.png"/>
          <p:cNvPicPr>
            <a:picLocks noChangeAspect="1"/>
          </p:cNvPicPr>
          <p:nvPr userDrawn="1"/>
        </p:nvPicPr>
        <p:blipFill rotWithShape="1">
          <a:blip r:embed="rId13">
            <a:alphaModFix amt="26000"/>
            <a:extLst>
              <a:ext uri="{28A0092B-C50C-407E-A947-70E740481C1C}">
                <a14:useLocalDpi xmlns:a14="http://schemas.microsoft.com/office/drawing/2010/main" val="0"/>
              </a:ext>
            </a:extLst>
          </a:blip>
          <a:srcRect b="19626"/>
          <a:stretch/>
        </p:blipFill>
        <p:spPr>
          <a:xfrm>
            <a:off x="0" y="2855707"/>
            <a:ext cx="9144000" cy="2287793"/>
          </a:xfrm>
          <a:prstGeom prst="rect">
            <a:avLst/>
          </a:prstGeom>
        </p:spPr>
      </p:pic>
      <p:sp>
        <p:nvSpPr>
          <p:cNvPr id="2" name="Title Placeholder 1"/>
          <p:cNvSpPr>
            <a:spLocks noGrp="1"/>
          </p:cNvSpPr>
          <p:nvPr>
            <p:ph type="title"/>
          </p:nvPr>
        </p:nvSpPr>
        <p:spPr>
          <a:xfrm>
            <a:off x="457200" y="205979"/>
            <a:ext cx="73914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rgbClr val="FFFFFF"/>
                </a:solidFill>
                <a:latin typeface="Arial"/>
                <a:cs typeface="Arial"/>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FFFFFF"/>
                </a:solidFill>
                <a:latin typeface="Arial"/>
                <a:cs typeface="Arial"/>
              </a:defRPr>
            </a:lvl1pPr>
          </a:lstStyle>
          <a:p>
            <a:fld id="{34AFA7FE-CD8C-F049-A609-816E200170F9}" type="slidenum">
              <a:rPr lang="en-US" smtClean="0"/>
              <a:pPr/>
              <a:t>‹#›</a:t>
            </a:fld>
            <a:endParaRPr lang="en-US"/>
          </a:p>
        </p:txBody>
      </p:sp>
      <p:cxnSp>
        <p:nvCxnSpPr>
          <p:cNvPr id="9" name="Straight Connector 8"/>
          <p:cNvCxnSpPr/>
          <p:nvPr userDrawn="1"/>
        </p:nvCxnSpPr>
        <p:spPr>
          <a:xfrm>
            <a:off x="457200" y="1157764"/>
            <a:ext cx="8686800" cy="0"/>
          </a:xfrm>
          <a:prstGeom prst="line">
            <a:avLst/>
          </a:prstGeom>
          <a:ln w="12700" cmpd="sng">
            <a:solidFill>
              <a:srgbClr val="007CBD"/>
            </a:solidFill>
          </a:ln>
          <a:effectLst/>
        </p:spPr>
        <p:style>
          <a:lnRef idx="2">
            <a:schemeClr val="accent1"/>
          </a:lnRef>
          <a:fillRef idx="0">
            <a:schemeClr val="accent1"/>
          </a:fillRef>
          <a:effectRef idx="1">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2E62FA44-D9CE-0069-5D79-F1316B2994A2}"/>
              </a:ext>
            </a:extLst>
          </p:cNvPr>
          <p:cNvPicPr>
            <a:picLocks noChangeAspect="1"/>
          </p:cNvPicPr>
          <p:nvPr userDrawn="1"/>
        </p:nvPicPr>
        <p:blipFill>
          <a:blip r:embed="rId14"/>
          <a:stretch>
            <a:fillRect/>
          </a:stretch>
        </p:blipFill>
        <p:spPr>
          <a:xfrm>
            <a:off x="8339127" y="205979"/>
            <a:ext cx="551637" cy="684534"/>
          </a:xfrm>
          <a:prstGeom prst="rect">
            <a:avLst/>
          </a:prstGeom>
        </p:spPr>
      </p:pic>
    </p:spTree>
    <p:extLst>
      <p:ext uri="{BB962C8B-B14F-4D97-AF65-F5344CB8AC3E}">
        <p14:creationId xmlns:p14="http://schemas.microsoft.com/office/powerpoint/2010/main" val="1218161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ftr="0"/>
  <p:txStyles>
    <p:titleStyle>
      <a:lvl1pPr algn="l" defTabSz="457200" rtl="0" eaLnBrk="1" latinLnBrk="0" hangingPunct="1">
        <a:spcBef>
          <a:spcPct val="0"/>
        </a:spcBef>
        <a:buNone/>
        <a:defRPr sz="2800" kern="1200">
          <a:solidFill>
            <a:srgbClr val="27279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urve.png"/>
          <p:cNvPicPr>
            <a:picLocks noChangeAspect="1"/>
          </p:cNvPicPr>
          <p:nvPr userDrawn="1"/>
        </p:nvPicPr>
        <p:blipFill rotWithShape="1">
          <a:blip r:embed="rId14">
            <a:alphaModFix amt="26000"/>
            <a:extLst>
              <a:ext uri="{28A0092B-C50C-407E-A947-70E740481C1C}">
                <a14:useLocalDpi xmlns:a14="http://schemas.microsoft.com/office/drawing/2010/main" val="0"/>
              </a:ext>
            </a:extLst>
          </a:blip>
          <a:srcRect b="19626"/>
          <a:stretch/>
        </p:blipFill>
        <p:spPr>
          <a:xfrm>
            <a:off x="0" y="2855707"/>
            <a:ext cx="9144000" cy="2287793"/>
          </a:xfrm>
          <a:prstGeom prst="rect">
            <a:avLst/>
          </a:prstGeom>
        </p:spPr>
      </p:pic>
      <p:sp>
        <p:nvSpPr>
          <p:cNvPr id="2" name="Title Placeholder 1"/>
          <p:cNvSpPr>
            <a:spLocks noGrp="1"/>
          </p:cNvSpPr>
          <p:nvPr>
            <p:ph type="title"/>
          </p:nvPr>
        </p:nvSpPr>
        <p:spPr>
          <a:xfrm>
            <a:off x="457200" y="205979"/>
            <a:ext cx="73914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rgbClr val="FFFFFF"/>
                </a:solidFill>
                <a:latin typeface="Arial"/>
                <a:cs typeface="Arial"/>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FFFFFF"/>
                </a:solidFill>
                <a:latin typeface="Arial"/>
                <a:cs typeface="Arial"/>
              </a:defRPr>
            </a:lvl1pPr>
          </a:lstStyle>
          <a:p>
            <a:fld id="{34AFA7FE-CD8C-F049-A609-816E200170F9}" type="slidenum">
              <a:rPr lang="en-US" smtClean="0"/>
              <a:pPr/>
              <a:t>‹#›</a:t>
            </a:fld>
            <a:endParaRPr lang="en-US"/>
          </a:p>
        </p:txBody>
      </p:sp>
      <p:cxnSp>
        <p:nvCxnSpPr>
          <p:cNvPr id="9" name="Straight Connector 8"/>
          <p:cNvCxnSpPr/>
          <p:nvPr userDrawn="1"/>
        </p:nvCxnSpPr>
        <p:spPr>
          <a:xfrm>
            <a:off x="457200" y="1157764"/>
            <a:ext cx="8686800" cy="0"/>
          </a:xfrm>
          <a:prstGeom prst="line">
            <a:avLst/>
          </a:prstGeom>
          <a:ln w="12700" cmpd="sng">
            <a:solidFill>
              <a:srgbClr val="007CBD"/>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2C45F862-3976-40FC-8C3E-B4F18357831C}"/>
              </a:ext>
            </a:extLst>
          </p:cNvPr>
          <p:cNvPicPr>
            <a:picLocks noChangeAspect="1"/>
          </p:cNvPicPr>
          <p:nvPr userDrawn="1"/>
        </p:nvPicPr>
        <p:blipFill rotWithShape="1">
          <a:blip r:embed="rId15"/>
          <a:srcRect l="23804" t="10026" r="21175" b="9028"/>
          <a:stretch/>
        </p:blipFill>
        <p:spPr>
          <a:xfrm>
            <a:off x="8177087" y="8517"/>
            <a:ext cx="673180" cy="1054709"/>
          </a:xfrm>
          <a:prstGeom prst="rect">
            <a:avLst/>
          </a:prstGeom>
        </p:spPr>
      </p:pic>
    </p:spTree>
    <p:extLst>
      <p:ext uri="{BB962C8B-B14F-4D97-AF65-F5344CB8AC3E}">
        <p14:creationId xmlns:p14="http://schemas.microsoft.com/office/powerpoint/2010/main" val="3310608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hf hdr="0" ftr="0"/>
  <p:txStyles>
    <p:titleStyle>
      <a:lvl1pPr algn="l" defTabSz="457200" rtl="0" eaLnBrk="1" latinLnBrk="0" hangingPunct="1">
        <a:spcBef>
          <a:spcPct val="0"/>
        </a:spcBef>
        <a:buNone/>
        <a:defRPr sz="2800" kern="1200">
          <a:solidFill>
            <a:srgbClr val="27279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2.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45.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47.png"/><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www.healthdata.org/gbd/gbd-2019-resources"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0E3FF02-F97C-49C8-916B-7BD3740C1624}"/>
              </a:ext>
            </a:extLst>
          </p:cNvPr>
          <p:cNvSpPr>
            <a:spLocks noGrp="1"/>
          </p:cNvSpPr>
          <p:nvPr>
            <p:ph type="dt" sz="half" idx="10"/>
          </p:nvPr>
        </p:nvSpPr>
        <p:spPr/>
        <p:txBody>
          <a:bodyPr/>
          <a:lstStyle/>
          <a:p>
            <a:fld id="{DB56EB4A-B8A0-BE43-9B8A-C907F7996484}" type="datetime1">
              <a:rPr lang="en-GB" smtClean="0"/>
              <a:t>11/03/2024</a:t>
            </a:fld>
            <a:endParaRPr lang="en-US" dirty="0"/>
          </a:p>
        </p:txBody>
      </p:sp>
      <p:sp>
        <p:nvSpPr>
          <p:cNvPr id="5" name="Slide Number Placeholder 4">
            <a:extLst>
              <a:ext uri="{FF2B5EF4-FFF2-40B4-BE49-F238E27FC236}">
                <a16:creationId xmlns:a16="http://schemas.microsoft.com/office/drawing/2014/main" id="{5F1ED05B-7AFC-49D2-9937-D7C7F8870B20}"/>
              </a:ext>
            </a:extLst>
          </p:cNvPr>
          <p:cNvSpPr>
            <a:spLocks noGrp="1"/>
          </p:cNvSpPr>
          <p:nvPr>
            <p:ph type="sldNum" sz="quarter" idx="12"/>
          </p:nvPr>
        </p:nvSpPr>
        <p:spPr/>
        <p:txBody>
          <a:bodyPr/>
          <a:lstStyle/>
          <a:p>
            <a:fld id="{34AFA7FE-CD8C-F049-A609-816E200170F9}" type="slidenum">
              <a:rPr lang="en-US" smtClean="0"/>
              <a:pPr/>
              <a:t>0</a:t>
            </a:fld>
            <a:endParaRPr lang="en-US"/>
          </a:p>
        </p:txBody>
      </p:sp>
      <p:sp>
        <p:nvSpPr>
          <p:cNvPr id="8" name="Title 5">
            <a:extLst>
              <a:ext uri="{FF2B5EF4-FFF2-40B4-BE49-F238E27FC236}">
                <a16:creationId xmlns:a16="http://schemas.microsoft.com/office/drawing/2014/main" id="{1B53370C-B830-42C1-8DC3-926F454B6BAB}"/>
              </a:ext>
            </a:extLst>
          </p:cNvPr>
          <p:cNvSpPr txBox="1">
            <a:spLocks/>
          </p:cNvSpPr>
          <p:nvPr/>
        </p:nvSpPr>
        <p:spPr>
          <a:xfrm>
            <a:off x="457200" y="1958109"/>
            <a:ext cx="6850117" cy="9255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r>
              <a:rPr lang="en-GB" sz="4000" b="1" kern="100" dirty="0">
                <a:effectLst/>
                <a:latin typeface="Arial" panose="020B0604020202020204" pitchFamily="34" charset="0"/>
                <a:ea typeface="Calibri" panose="020F0502020204030204" pitchFamily="34" charset="0"/>
                <a:cs typeface="Arial" panose="020B0604020202020204" pitchFamily="34" charset="0"/>
              </a:rPr>
              <a:t>Leading in Complexity – Public Health’s Challenge</a:t>
            </a:r>
          </a:p>
          <a:p>
            <a:endParaRPr lang="en-GB" sz="4000" b="1" dirty="0">
              <a:latin typeface="Arial" panose="020B0604020202020204" pitchFamily="34" charset="0"/>
              <a:cs typeface="Arial" panose="020B0604020202020204" pitchFamily="34" charset="0"/>
            </a:endParaRPr>
          </a:p>
        </p:txBody>
      </p:sp>
      <p:sp>
        <p:nvSpPr>
          <p:cNvPr id="2" name="Title 5">
            <a:extLst>
              <a:ext uri="{FF2B5EF4-FFF2-40B4-BE49-F238E27FC236}">
                <a16:creationId xmlns:a16="http://schemas.microsoft.com/office/drawing/2014/main" id="{59307077-2FBC-444E-94C1-AB2C6FD451B2}"/>
              </a:ext>
            </a:extLst>
          </p:cNvPr>
          <p:cNvSpPr>
            <a:spLocks noGrp="1"/>
          </p:cNvSpPr>
          <p:nvPr/>
        </p:nvSpPr>
        <p:spPr>
          <a:xfrm>
            <a:off x="571500" y="3274182"/>
            <a:ext cx="8001000" cy="110251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bg1"/>
                </a:solidFill>
                <a:latin typeface="Arial"/>
                <a:ea typeface="+mj-ea"/>
                <a:cs typeface="Arial"/>
              </a:defRPr>
            </a:lvl1pPr>
          </a:lstStyle>
          <a:p>
            <a:pPr>
              <a:tabLst>
                <a:tab pos="1169988" algn="l"/>
                <a:tab pos="1519238" algn="l"/>
              </a:tabLst>
            </a:pPr>
            <a:r>
              <a:rPr lang="en-GB" sz="2000" b="1" dirty="0">
                <a:solidFill>
                  <a:schemeClr val="bg1"/>
                </a:solidFill>
              </a:rPr>
              <a:t>Professor Kevin Fenton CBE </a:t>
            </a:r>
            <a:r>
              <a:rPr lang="en-GB" sz="2000" b="1" dirty="0" err="1">
                <a:solidFill>
                  <a:schemeClr val="bg1"/>
                </a:solidFill>
              </a:rPr>
              <a:t>PrFPH</a:t>
            </a:r>
            <a:r>
              <a:rPr lang="en-GB" sz="2000" b="1" dirty="0">
                <a:solidFill>
                  <a:schemeClr val="bg1"/>
                </a:solidFill>
              </a:rPr>
              <a:t> PhD</a:t>
            </a:r>
          </a:p>
          <a:p>
            <a:pPr>
              <a:tabLst>
                <a:tab pos="1169988" algn="l"/>
                <a:tab pos="1519238" algn="l"/>
              </a:tabLst>
            </a:pPr>
            <a:r>
              <a:rPr lang="en-GB" sz="2000" dirty="0"/>
              <a:t>President, Faculty of Public Health</a:t>
            </a:r>
            <a:br>
              <a:rPr lang="en-GB" sz="2000" dirty="0">
                <a:solidFill>
                  <a:schemeClr val="bg1"/>
                </a:solidFill>
              </a:rPr>
            </a:br>
            <a:endParaRPr lang="en-GB" sz="2000" dirty="0">
              <a:solidFill>
                <a:schemeClr val="bg1"/>
              </a:solidFill>
            </a:endParaRPr>
          </a:p>
        </p:txBody>
      </p:sp>
    </p:spTree>
    <p:extLst>
      <p:ext uri="{BB962C8B-B14F-4D97-AF65-F5344CB8AC3E}">
        <p14:creationId xmlns:p14="http://schemas.microsoft.com/office/powerpoint/2010/main" val="88252318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35E1-1C32-4AA0-B9BF-4D0AD0D82301}"/>
              </a:ext>
            </a:extLst>
          </p:cNvPr>
          <p:cNvSpPr>
            <a:spLocks noGrp="1"/>
          </p:cNvSpPr>
          <p:nvPr>
            <p:ph type="title"/>
          </p:nvPr>
        </p:nvSpPr>
        <p:spPr/>
        <p:txBody>
          <a:bodyPr>
            <a:noAutofit/>
          </a:bodyPr>
          <a:lstStyle/>
          <a:p>
            <a:r>
              <a:rPr lang="en-GB" sz="2400" dirty="0"/>
              <a:t>COVID-19: Learning and legacy for Health Equity</a:t>
            </a:r>
          </a:p>
        </p:txBody>
      </p:sp>
      <p:sp>
        <p:nvSpPr>
          <p:cNvPr id="3" name="Content Placeholder 2">
            <a:extLst>
              <a:ext uri="{FF2B5EF4-FFF2-40B4-BE49-F238E27FC236}">
                <a16:creationId xmlns:a16="http://schemas.microsoft.com/office/drawing/2014/main" id="{343757BC-7C40-4515-9173-77D99C27B12D}"/>
              </a:ext>
            </a:extLst>
          </p:cNvPr>
          <p:cNvSpPr>
            <a:spLocks noGrp="1"/>
          </p:cNvSpPr>
          <p:nvPr>
            <p:ph idx="1"/>
          </p:nvPr>
        </p:nvSpPr>
        <p:spPr>
          <a:xfrm>
            <a:off x="270000" y="1276538"/>
            <a:ext cx="8747252" cy="3066965"/>
          </a:xfrm>
        </p:spPr>
        <p:txBody>
          <a:bodyPr>
            <a:normAutofit/>
          </a:bodyPr>
          <a:lstStyle/>
          <a:p>
            <a:pPr marL="257175" indent="-257175">
              <a:lnSpc>
                <a:spcPct val="80000"/>
              </a:lnSpc>
              <a:buFont typeface="Arial" panose="020B0604020202020204" pitchFamily="34" charset="0"/>
              <a:buChar char="•"/>
            </a:pPr>
            <a:r>
              <a:rPr lang="en-GB" sz="1500" dirty="0"/>
              <a:t>The pandemic shone an unrelenting light on society’s longstanding and pervasive health and social inequalities</a:t>
            </a:r>
          </a:p>
          <a:p>
            <a:pPr marL="0" indent="0">
              <a:lnSpc>
                <a:spcPct val="80000"/>
              </a:lnSpc>
              <a:buNone/>
            </a:pPr>
            <a:endParaRPr lang="en-GB" sz="1500" dirty="0"/>
          </a:p>
          <a:p>
            <a:pPr marL="257175" indent="-257175">
              <a:lnSpc>
                <a:spcPct val="80000"/>
              </a:lnSpc>
              <a:buFont typeface="Arial" panose="020B0604020202020204" pitchFamily="34" charset="0"/>
              <a:buChar char="•"/>
            </a:pPr>
            <a:r>
              <a:rPr lang="en-GB" sz="1500" dirty="0"/>
              <a:t>Work with our health, care and community partners to clarify the emerging lessons from the pandemic and ensure their application to recovery programmes and other health challenges.</a:t>
            </a:r>
          </a:p>
        </p:txBody>
      </p:sp>
      <p:sp>
        <p:nvSpPr>
          <p:cNvPr id="7" name="Rectangle 6">
            <a:extLst>
              <a:ext uri="{FF2B5EF4-FFF2-40B4-BE49-F238E27FC236}">
                <a16:creationId xmlns:a16="http://schemas.microsoft.com/office/drawing/2014/main" id="{D821A9BF-DBBC-4EC2-9B3E-3CC8946CD1D9}"/>
              </a:ext>
            </a:extLst>
          </p:cNvPr>
          <p:cNvSpPr/>
          <p:nvPr/>
        </p:nvSpPr>
        <p:spPr>
          <a:xfrm>
            <a:off x="1604505" y="2675306"/>
            <a:ext cx="6088843" cy="369332"/>
          </a:xfrm>
          <a:prstGeom prst="rect">
            <a:avLst/>
          </a:prstGeom>
        </p:spPr>
        <p:txBody>
          <a:bodyPr wrap="square">
            <a:spAutoFit/>
          </a:bodyPr>
          <a:lstStyle/>
          <a:p>
            <a:pPr marL="257175" indent="-257175" defTabSz="685800" fontAlgn="base">
              <a:spcBef>
                <a:spcPct val="0"/>
              </a:spcBef>
              <a:buFont typeface="Arial" panose="020B0604020202020204" pitchFamily="34" charset="0"/>
              <a:buChar char="•"/>
              <a:defRPr/>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6" name="Group 25">
            <a:extLst>
              <a:ext uri="{FF2B5EF4-FFF2-40B4-BE49-F238E27FC236}">
                <a16:creationId xmlns:a16="http://schemas.microsoft.com/office/drawing/2014/main" id="{3B47D830-9EEC-430F-91C7-26C7A0F40CB3}"/>
              </a:ext>
            </a:extLst>
          </p:cNvPr>
          <p:cNvGrpSpPr/>
          <p:nvPr/>
        </p:nvGrpSpPr>
        <p:grpSpPr>
          <a:xfrm>
            <a:off x="307490" y="2624778"/>
            <a:ext cx="1637225" cy="2031325"/>
            <a:chOff x="527368" y="1417414"/>
            <a:chExt cx="2035917" cy="2832957"/>
          </a:xfrm>
        </p:grpSpPr>
        <p:sp>
          <p:nvSpPr>
            <p:cNvPr id="5" name="Rectangle 4">
              <a:extLst>
                <a:ext uri="{FF2B5EF4-FFF2-40B4-BE49-F238E27FC236}">
                  <a16:creationId xmlns:a16="http://schemas.microsoft.com/office/drawing/2014/main" id="{F7045B0E-A92C-4E46-8889-A6059DEFB51B}"/>
                </a:ext>
              </a:extLst>
            </p:cNvPr>
            <p:cNvSpPr/>
            <p:nvPr/>
          </p:nvSpPr>
          <p:spPr>
            <a:xfrm>
              <a:off x="527368" y="1417414"/>
              <a:ext cx="2035917" cy="2832957"/>
            </a:xfrm>
            <a:prstGeom prst="rect">
              <a:avLst/>
            </a:prstGeom>
            <a:solidFill>
              <a:schemeClr val="accent1">
                <a:lumMod val="50000"/>
              </a:schemeClr>
            </a:solidFill>
          </p:spPr>
          <p:txBody>
            <a:bodyPr wrap="square">
              <a:spAutoFit/>
            </a:bodyPr>
            <a:lstStyle/>
            <a:p>
              <a:pPr marL="257175" indent="-257175" defTabSz="685800">
                <a:lnSpc>
                  <a:spcPct val="80000"/>
                </a:lnSpc>
                <a:buFont typeface="Arial" panose="020B0604020202020204" pitchFamily="34" charset="0"/>
                <a:buChar char="•"/>
                <a:defRPr/>
              </a:pPr>
              <a:endParaRPr lang="en-GB" sz="1200" dirty="0">
                <a:solidFill>
                  <a:prstClr val="black"/>
                </a:solidFill>
                <a:latin typeface="Arial" panose="020B0604020202020204"/>
              </a:endParaRPr>
            </a:p>
            <a:p>
              <a:pPr marL="257175" indent="-257175" defTabSz="685800">
                <a:lnSpc>
                  <a:spcPct val="80000"/>
                </a:lnSpc>
                <a:buFont typeface="Arial" panose="020B0604020202020204" pitchFamily="34" charset="0"/>
                <a:buChar char="•"/>
                <a:defRPr/>
              </a:pPr>
              <a:endParaRPr lang="en-GB" sz="1200" dirty="0">
                <a:solidFill>
                  <a:prstClr val="black"/>
                </a:solidFill>
                <a:latin typeface="Arial" panose="020B0604020202020204"/>
              </a:endParaRPr>
            </a:p>
            <a:p>
              <a:pPr defTabSz="685800">
                <a:lnSpc>
                  <a:spcPct val="80000"/>
                </a:lnSpc>
                <a:defRPr/>
              </a:pPr>
              <a:endParaRPr lang="en-GB" sz="1200" dirty="0">
                <a:solidFill>
                  <a:prstClr val="black"/>
                </a:solidFill>
                <a:latin typeface="Arial" panose="020B0604020202020204"/>
              </a:endParaRPr>
            </a:p>
            <a:p>
              <a:pPr defTabSz="685800">
                <a:lnSpc>
                  <a:spcPct val="80000"/>
                </a:lnSpc>
                <a:defRPr/>
              </a:pPr>
              <a:endParaRPr lang="en-GB" sz="1350" b="1" dirty="0">
                <a:solidFill>
                  <a:prstClr val="black"/>
                </a:solidFill>
                <a:latin typeface="Arial" panose="020B0604020202020204"/>
              </a:endParaRPr>
            </a:p>
            <a:p>
              <a:pPr defTabSz="685800">
                <a:lnSpc>
                  <a:spcPct val="80000"/>
                </a:lnSpc>
                <a:defRPr/>
              </a:pPr>
              <a:endParaRPr lang="en-GB" sz="1200" b="1" dirty="0">
                <a:solidFill>
                  <a:prstClr val="black"/>
                </a:solidFill>
                <a:latin typeface="Arial" panose="020B0604020202020204"/>
              </a:endParaRPr>
            </a:p>
            <a:p>
              <a:pPr defTabSz="685800">
                <a:lnSpc>
                  <a:spcPct val="80000"/>
                </a:lnSpc>
                <a:defRPr/>
              </a:pPr>
              <a:r>
                <a:rPr lang="en-GB" sz="1200" dirty="0">
                  <a:solidFill>
                    <a:prstClr val="white"/>
                  </a:solidFill>
                  <a:latin typeface="Arial" panose="020B0604020202020204"/>
                </a:rPr>
                <a:t>Well resourced, multi-level, equity-focused public health, pandemic preparedness and emergency response infrastructure and  </a:t>
              </a:r>
              <a:r>
                <a:rPr lang="en-GB" sz="1200" b="1" dirty="0">
                  <a:solidFill>
                    <a:srgbClr val="FFFF00"/>
                  </a:solidFill>
                  <a:latin typeface="Arial" panose="020B0604020202020204"/>
                </a:rPr>
                <a:t>systems</a:t>
              </a:r>
              <a:r>
                <a:rPr lang="en-GB" sz="1200" dirty="0">
                  <a:solidFill>
                    <a:prstClr val="white"/>
                  </a:solidFill>
                  <a:latin typeface="Arial" panose="020B0604020202020204"/>
                </a:rPr>
                <a:t>. </a:t>
              </a:r>
            </a:p>
          </p:txBody>
        </p:sp>
        <p:sp>
          <p:nvSpPr>
            <p:cNvPr id="12" name="Oval 11">
              <a:extLst>
                <a:ext uri="{FF2B5EF4-FFF2-40B4-BE49-F238E27FC236}">
                  <a16:creationId xmlns:a16="http://schemas.microsoft.com/office/drawing/2014/main" id="{598D6D73-35C4-4763-8B74-69D37F0659B6}"/>
                </a:ext>
              </a:extLst>
            </p:cNvPr>
            <p:cNvSpPr/>
            <p:nvPr/>
          </p:nvSpPr>
          <p:spPr>
            <a:xfrm>
              <a:off x="1114824" y="1436590"/>
              <a:ext cx="807415"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Arial" panose="020B0604020202020204"/>
              </a:endParaRPr>
            </a:p>
          </p:txBody>
        </p:sp>
        <p:pic>
          <p:nvPicPr>
            <p:cNvPr id="16" name="Graphic 15" descr="Handshake">
              <a:extLst>
                <a:ext uri="{FF2B5EF4-FFF2-40B4-BE49-F238E27FC236}">
                  <a16:creationId xmlns:a16="http://schemas.microsoft.com/office/drawing/2014/main" id="{6F57BA39-F50D-4ED3-865E-58180F2298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824" y="1503079"/>
              <a:ext cx="806836" cy="914400"/>
            </a:xfrm>
            <a:prstGeom prst="rect">
              <a:avLst/>
            </a:prstGeom>
          </p:spPr>
        </p:pic>
      </p:grpSp>
      <p:grpSp>
        <p:nvGrpSpPr>
          <p:cNvPr id="27" name="Group 26">
            <a:extLst>
              <a:ext uri="{FF2B5EF4-FFF2-40B4-BE49-F238E27FC236}">
                <a16:creationId xmlns:a16="http://schemas.microsoft.com/office/drawing/2014/main" id="{76155971-7CED-4935-985F-B7C404D05CF5}"/>
              </a:ext>
            </a:extLst>
          </p:cNvPr>
          <p:cNvGrpSpPr/>
          <p:nvPr/>
        </p:nvGrpSpPr>
        <p:grpSpPr>
          <a:xfrm>
            <a:off x="7210125" y="2624778"/>
            <a:ext cx="1712395" cy="2012859"/>
            <a:chOff x="2677437" y="1426451"/>
            <a:chExt cx="2113638" cy="2683811"/>
          </a:xfrm>
        </p:grpSpPr>
        <p:sp>
          <p:nvSpPr>
            <p:cNvPr id="6" name="Rectangle 5">
              <a:extLst>
                <a:ext uri="{FF2B5EF4-FFF2-40B4-BE49-F238E27FC236}">
                  <a16:creationId xmlns:a16="http://schemas.microsoft.com/office/drawing/2014/main" id="{6A727018-3041-4E2A-BF08-F1F0374FB3E0}"/>
                </a:ext>
              </a:extLst>
            </p:cNvPr>
            <p:cNvSpPr/>
            <p:nvPr/>
          </p:nvSpPr>
          <p:spPr>
            <a:xfrm>
              <a:off x="2677437" y="1426451"/>
              <a:ext cx="2113638" cy="2683811"/>
            </a:xfrm>
            <a:prstGeom prst="rect">
              <a:avLst/>
            </a:prstGeom>
            <a:solidFill>
              <a:schemeClr val="accent1">
                <a:lumMod val="50000"/>
              </a:schemeClr>
            </a:solidFill>
          </p:spPr>
          <p:txBody>
            <a:bodyPr wrap="square">
              <a:spAutoFit/>
            </a:bodyPr>
            <a:lstStyle/>
            <a:p>
              <a:pPr marL="257175" indent="-257175" defTabSz="685800">
                <a:lnSpc>
                  <a:spcPct val="80000"/>
                </a:lnSpc>
                <a:buFont typeface="Arial" panose="020B0604020202020204" pitchFamily="34" charset="0"/>
                <a:buChar char="•"/>
                <a:defRPr/>
              </a:pPr>
              <a:endParaRPr lang="en-GB" sz="1200" dirty="0">
                <a:solidFill>
                  <a:prstClr val="black"/>
                </a:solidFill>
                <a:latin typeface="Arial" panose="020B0604020202020204"/>
              </a:endParaRPr>
            </a:p>
            <a:p>
              <a:pPr marL="257175" indent="-257175" defTabSz="685800">
                <a:lnSpc>
                  <a:spcPct val="80000"/>
                </a:lnSpc>
                <a:buFont typeface="Arial" panose="020B0604020202020204" pitchFamily="34" charset="0"/>
                <a:buChar char="•"/>
                <a:defRPr/>
              </a:pPr>
              <a:endParaRPr lang="en-GB" sz="1200" dirty="0">
                <a:solidFill>
                  <a:prstClr val="black"/>
                </a:solidFill>
                <a:latin typeface="Arial" panose="020B0604020202020204"/>
              </a:endParaRPr>
            </a:p>
            <a:p>
              <a:pPr defTabSz="685800">
                <a:lnSpc>
                  <a:spcPct val="80000"/>
                </a:lnSpc>
                <a:defRPr/>
              </a:pPr>
              <a:endParaRPr lang="en-GB" sz="1200" dirty="0">
                <a:solidFill>
                  <a:prstClr val="black"/>
                </a:solidFill>
                <a:latin typeface="Arial" panose="020B0604020202020204"/>
              </a:endParaRPr>
            </a:p>
            <a:p>
              <a:pPr defTabSz="685800">
                <a:lnSpc>
                  <a:spcPct val="80000"/>
                </a:lnSpc>
                <a:defRPr/>
              </a:pPr>
              <a:endParaRPr lang="en-GB" sz="1200" b="1" dirty="0">
                <a:solidFill>
                  <a:prstClr val="black"/>
                </a:solidFill>
                <a:latin typeface="Arial" panose="020B0604020202020204"/>
              </a:endParaRPr>
            </a:p>
            <a:p>
              <a:pPr defTabSz="685800">
                <a:lnSpc>
                  <a:spcPct val="80000"/>
                </a:lnSpc>
                <a:defRPr/>
              </a:pPr>
              <a:endParaRPr lang="en-GB" sz="1200" b="1" dirty="0">
                <a:solidFill>
                  <a:prstClr val="black"/>
                </a:solidFill>
                <a:latin typeface="Arial" panose="020B0604020202020204"/>
              </a:endParaRPr>
            </a:p>
            <a:p>
              <a:pPr defTabSz="685800">
                <a:lnSpc>
                  <a:spcPct val="80000"/>
                </a:lnSpc>
                <a:defRPr/>
              </a:pPr>
              <a:r>
                <a:rPr lang="en-GB" sz="1200" dirty="0">
                  <a:solidFill>
                    <a:prstClr val="white"/>
                  </a:solidFill>
                  <a:latin typeface="Arial" panose="020B0604020202020204"/>
                </a:rPr>
                <a:t>Strengthened </a:t>
              </a:r>
              <a:r>
                <a:rPr lang="en-GB" sz="1200" b="1" dirty="0">
                  <a:solidFill>
                    <a:srgbClr val="FFFF00"/>
                  </a:solidFill>
                  <a:latin typeface="Arial" panose="020B0604020202020204"/>
                </a:rPr>
                <a:t>community-centred</a:t>
              </a:r>
              <a:r>
                <a:rPr lang="en-GB" sz="1200" dirty="0">
                  <a:solidFill>
                    <a:prstClr val="white"/>
                  </a:solidFill>
                  <a:latin typeface="Arial" panose="020B0604020202020204"/>
                </a:rPr>
                <a:t> and asset-based community approaches, outreach and engagement to improve health and tackling disparities</a:t>
              </a:r>
            </a:p>
          </p:txBody>
        </p:sp>
        <p:sp>
          <p:nvSpPr>
            <p:cNvPr id="22" name="Oval 21">
              <a:extLst>
                <a:ext uri="{FF2B5EF4-FFF2-40B4-BE49-F238E27FC236}">
                  <a16:creationId xmlns:a16="http://schemas.microsoft.com/office/drawing/2014/main" id="{1ABEF21B-00F5-47CB-9A27-A7D76E60DD55}"/>
                </a:ext>
              </a:extLst>
            </p:cNvPr>
            <p:cNvSpPr/>
            <p:nvPr/>
          </p:nvSpPr>
          <p:spPr>
            <a:xfrm>
              <a:off x="3223021" y="1454358"/>
              <a:ext cx="86913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dirty="0">
                <a:solidFill>
                  <a:prstClr val="white"/>
                </a:solidFill>
                <a:latin typeface="Arial" panose="020B0604020202020204"/>
              </a:endParaRPr>
            </a:p>
          </p:txBody>
        </p:sp>
        <p:pic>
          <p:nvPicPr>
            <p:cNvPr id="14" name="Graphic 13" descr="Users">
              <a:extLst>
                <a:ext uri="{FF2B5EF4-FFF2-40B4-BE49-F238E27FC236}">
                  <a16:creationId xmlns:a16="http://schemas.microsoft.com/office/drawing/2014/main" id="{1AB0D8A1-8B8B-48DC-AC7F-DB216E4E7C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3095" y="1528377"/>
              <a:ext cx="797732" cy="797732"/>
            </a:xfrm>
            <a:prstGeom prst="rect">
              <a:avLst/>
            </a:prstGeom>
          </p:spPr>
        </p:pic>
      </p:grpSp>
      <p:grpSp>
        <p:nvGrpSpPr>
          <p:cNvPr id="28" name="Group 27">
            <a:extLst>
              <a:ext uri="{FF2B5EF4-FFF2-40B4-BE49-F238E27FC236}">
                <a16:creationId xmlns:a16="http://schemas.microsoft.com/office/drawing/2014/main" id="{6DB278D1-2DE1-4F77-9B08-F529E7FC566C}"/>
              </a:ext>
            </a:extLst>
          </p:cNvPr>
          <p:cNvGrpSpPr/>
          <p:nvPr/>
        </p:nvGrpSpPr>
        <p:grpSpPr>
          <a:xfrm>
            <a:off x="3721926" y="2607848"/>
            <a:ext cx="1712395" cy="2028729"/>
            <a:chOff x="4905226" y="1396253"/>
            <a:chExt cx="2283193" cy="2704972"/>
          </a:xfrm>
        </p:grpSpPr>
        <p:sp>
          <p:nvSpPr>
            <p:cNvPr id="4" name="TextBox 3">
              <a:extLst>
                <a:ext uri="{FF2B5EF4-FFF2-40B4-BE49-F238E27FC236}">
                  <a16:creationId xmlns:a16="http://schemas.microsoft.com/office/drawing/2014/main" id="{C4429E6C-1C91-4F9D-B356-5C2A55336501}"/>
                </a:ext>
              </a:extLst>
            </p:cNvPr>
            <p:cNvSpPr txBox="1"/>
            <p:nvPr/>
          </p:nvSpPr>
          <p:spPr>
            <a:xfrm>
              <a:off x="4905226" y="1417414"/>
              <a:ext cx="2283193" cy="2683811"/>
            </a:xfrm>
            <a:prstGeom prst="rect">
              <a:avLst/>
            </a:prstGeom>
            <a:solidFill>
              <a:schemeClr val="accent1">
                <a:lumMod val="50000"/>
              </a:schemeClr>
            </a:solidFill>
          </p:spPr>
          <p:txBody>
            <a:bodyPr wrap="square" rtlCol="0">
              <a:spAutoFit/>
            </a:bodyPr>
            <a:lstStyle/>
            <a:p>
              <a:pPr defTabSz="685800">
                <a:lnSpc>
                  <a:spcPct val="80000"/>
                </a:lnSpc>
                <a:defRPr/>
              </a:pPr>
              <a:endParaRPr lang="en-GB" sz="1200" dirty="0">
                <a:solidFill>
                  <a:prstClr val="black"/>
                </a:solidFill>
                <a:latin typeface="Arial" panose="020B0604020202020204"/>
              </a:endParaRPr>
            </a:p>
            <a:p>
              <a:pPr defTabSz="685800">
                <a:lnSpc>
                  <a:spcPct val="80000"/>
                </a:lnSpc>
                <a:defRPr/>
              </a:pPr>
              <a:endParaRPr lang="en-GB" sz="1200" dirty="0">
                <a:solidFill>
                  <a:prstClr val="black"/>
                </a:solidFill>
                <a:latin typeface="Arial" panose="020B0604020202020204"/>
              </a:endParaRPr>
            </a:p>
            <a:p>
              <a:pPr defTabSz="685800">
                <a:lnSpc>
                  <a:spcPct val="80000"/>
                </a:lnSpc>
                <a:defRPr/>
              </a:pPr>
              <a:endParaRPr lang="en-GB" sz="1200" dirty="0">
                <a:solidFill>
                  <a:prstClr val="black"/>
                </a:solidFill>
                <a:latin typeface="Arial" panose="020B0604020202020204"/>
              </a:endParaRPr>
            </a:p>
            <a:p>
              <a:pPr defTabSz="685800">
                <a:lnSpc>
                  <a:spcPct val="80000"/>
                </a:lnSpc>
                <a:defRPr/>
              </a:pPr>
              <a:endParaRPr lang="en-GB" sz="1200" dirty="0">
                <a:solidFill>
                  <a:prstClr val="black"/>
                </a:solidFill>
                <a:latin typeface="Arial" panose="020B0604020202020204"/>
              </a:endParaRPr>
            </a:p>
            <a:p>
              <a:pPr defTabSz="685800">
                <a:lnSpc>
                  <a:spcPct val="80000"/>
                </a:lnSpc>
                <a:defRPr/>
              </a:pPr>
              <a:endParaRPr lang="en-GB" sz="1200" b="1" dirty="0">
                <a:solidFill>
                  <a:prstClr val="black"/>
                </a:solidFill>
                <a:latin typeface="Arial" panose="020B0604020202020204"/>
              </a:endParaRPr>
            </a:p>
            <a:p>
              <a:pPr defTabSz="685800">
                <a:lnSpc>
                  <a:spcPct val="80000"/>
                </a:lnSpc>
                <a:defRPr/>
              </a:pPr>
              <a:r>
                <a:rPr lang="en-GB" sz="1200" dirty="0">
                  <a:solidFill>
                    <a:prstClr val="white"/>
                  </a:solidFill>
                  <a:latin typeface="Arial" panose="020B0604020202020204"/>
                </a:rPr>
                <a:t>A commitment to high quality, robust programme and health outcomes </a:t>
              </a:r>
              <a:r>
                <a:rPr lang="en-GB" sz="1200" b="1" dirty="0">
                  <a:solidFill>
                    <a:srgbClr val="FFFF00"/>
                  </a:solidFill>
                  <a:latin typeface="Arial" panose="020B0604020202020204"/>
                </a:rPr>
                <a:t>data</a:t>
              </a:r>
              <a:r>
                <a:rPr lang="en-GB" sz="1200" dirty="0">
                  <a:solidFill>
                    <a:prstClr val="white"/>
                  </a:solidFill>
                  <a:latin typeface="Arial" panose="020B0604020202020204"/>
                </a:rPr>
                <a:t> and metrics, to better identify, understand and tackle health inequalities</a:t>
              </a:r>
            </a:p>
          </p:txBody>
        </p:sp>
        <p:sp>
          <p:nvSpPr>
            <p:cNvPr id="23" name="Oval 22">
              <a:extLst>
                <a:ext uri="{FF2B5EF4-FFF2-40B4-BE49-F238E27FC236}">
                  <a16:creationId xmlns:a16="http://schemas.microsoft.com/office/drawing/2014/main" id="{2606CAB6-F46B-41EF-8B0E-B23FF6A202E3}"/>
                </a:ext>
              </a:extLst>
            </p:cNvPr>
            <p:cNvSpPr/>
            <p:nvPr/>
          </p:nvSpPr>
          <p:spPr>
            <a:xfrm>
              <a:off x="5492704" y="1454358"/>
              <a:ext cx="9144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Arial" panose="020B0604020202020204"/>
              </a:endParaRPr>
            </a:p>
          </p:txBody>
        </p:sp>
        <p:pic>
          <p:nvPicPr>
            <p:cNvPr id="17" name="Graphic 16" descr="Group brainstorm">
              <a:extLst>
                <a:ext uri="{FF2B5EF4-FFF2-40B4-BE49-F238E27FC236}">
                  <a16:creationId xmlns:a16="http://schemas.microsoft.com/office/drawing/2014/main" id="{015EE896-6192-4783-954F-8D7C049774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2704" y="1396253"/>
              <a:ext cx="914400" cy="914400"/>
            </a:xfrm>
            <a:prstGeom prst="rect">
              <a:avLst/>
            </a:prstGeom>
          </p:spPr>
        </p:pic>
      </p:grpSp>
      <p:grpSp>
        <p:nvGrpSpPr>
          <p:cNvPr id="29" name="Group 28">
            <a:extLst>
              <a:ext uri="{FF2B5EF4-FFF2-40B4-BE49-F238E27FC236}">
                <a16:creationId xmlns:a16="http://schemas.microsoft.com/office/drawing/2014/main" id="{4FF0FABA-D905-4E20-898A-7DDE0F953A79}"/>
              </a:ext>
            </a:extLst>
          </p:cNvPr>
          <p:cNvGrpSpPr/>
          <p:nvPr/>
        </p:nvGrpSpPr>
        <p:grpSpPr>
          <a:xfrm>
            <a:off x="5476715" y="2624778"/>
            <a:ext cx="1662683" cy="2160591"/>
            <a:chOff x="7244947" y="1417414"/>
            <a:chExt cx="2216910" cy="2880787"/>
          </a:xfrm>
        </p:grpSpPr>
        <p:sp>
          <p:nvSpPr>
            <p:cNvPr id="8" name="Rectangle 7">
              <a:extLst>
                <a:ext uri="{FF2B5EF4-FFF2-40B4-BE49-F238E27FC236}">
                  <a16:creationId xmlns:a16="http://schemas.microsoft.com/office/drawing/2014/main" id="{26366EE1-824D-4337-B9E9-50F294BD3820}"/>
                </a:ext>
              </a:extLst>
            </p:cNvPr>
            <p:cNvSpPr/>
            <p:nvPr/>
          </p:nvSpPr>
          <p:spPr>
            <a:xfrm>
              <a:off x="7244947" y="1417414"/>
              <a:ext cx="2216910" cy="2880787"/>
            </a:xfrm>
            <a:prstGeom prst="rect">
              <a:avLst/>
            </a:prstGeom>
            <a:solidFill>
              <a:schemeClr val="accent1">
                <a:lumMod val="50000"/>
              </a:schemeClr>
            </a:solidFill>
          </p:spPr>
          <p:txBody>
            <a:bodyPr wrap="square">
              <a:spAutoFit/>
            </a:bodyPr>
            <a:lstStyle/>
            <a:p>
              <a:pPr marL="257175" indent="-257175" defTabSz="685800">
                <a:lnSpc>
                  <a:spcPct val="80000"/>
                </a:lnSpc>
                <a:buFont typeface="Arial" panose="020B0604020202020204" pitchFamily="34" charset="0"/>
                <a:buChar char="•"/>
                <a:defRPr/>
              </a:pPr>
              <a:endParaRPr lang="en-GB" sz="1200" b="1" dirty="0">
                <a:solidFill>
                  <a:prstClr val="black"/>
                </a:solidFill>
                <a:latin typeface="Arial" panose="020B0604020202020204"/>
              </a:endParaRPr>
            </a:p>
            <a:p>
              <a:pPr marL="257175" indent="-257175" defTabSz="685800">
                <a:lnSpc>
                  <a:spcPct val="80000"/>
                </a:lnSpc>
                <a:buFont typeface="Arial" panose="020B0604020202020204" pitchFamily="34" charset="0"/>
                <a:buChar char="•"/>
                <a:defRPr/>
              </a:pPr>
              <a:endParaRPr lang="en-GB" sz="1200" b="1" dirty="0">
                <a:solidFill>
                  <a:prstClr val="black"/>
                </a:solidFill>
                <a:latin typeface="Arial" panose="020B0604020202020204"/>
              </a:endParaRPr>
            </a:p>
            <a:p>
              <a:pPr defTabSz="685800">
                <a:lnSpc>
                  <a:spcPct val="80000"/>
                </a:lnSpc>
                <a:defRPr/>
              </a:pPr>
              <a:endParaRPr lang="en-GB" sz="1200" b="1" dirty="0">
                <a:solidFill>
                  <a:prstClr val="black"/>
                </a:solidFill>
                <a:latin typeface="Arial" panose="020B0604020202020204"/>
              </a:endParaRPr>
            </a:p>
            <a:p>
              <a:pPr defTabSz="685800">
                <a:lnSpc>
                  <a:spcPct val="80000"/>
                </a:lnSpc>
                <a:defRPr/>
              </a:pPr>
              <a:endParaRPr lang="en-GB" sz="1200" b="1" dirty="0">
                <a:solidFill>
                  <a:prstClr val="black"/>
                </a:solidFill>
                <a:latin typeface="Arial" panose="020B0604020202020204"/>
              </a:endParaRPr>
            </a:p>
            <a:p>
              <a:pPr defTabSz="685800">
                <a:lnSpc>
                  <a:spcPct val="80000"/>
                </a:lnSpc>
                <a:defRPr/>
              </a:pPr>
              <a:endParaRPr lang="en-GB" sz="1200" b="1" dirty="0">
                <a:solidFill>
                  <a:prstClr val="black"/>
                </a:solidFill>
                <a:latin typeface="Arial" panose="020B0604020202020204"/>
              </a:endParaRPr>
            </a:p>
            <a:p>
              <a:pPr defTabSz="685800">
                <a:lnSpc>
                  <a:spcPct val="80000"/>
                </a:lnSpc>
                <a:defRPr/>
              </a:pPr>
              <a:r>
                <a:rPr lang="en-GB" sz="1200" dirty="0">
                  <a:solidFill>
                    <a:prstClr val="white"/>
                  </a:solidFill>
                  <a:latin typeface="Arial" panose="020B0604020202020204"/>
                </a:rPr>
                <a:t>Robust, pragmatic,  holistic, programme relevant and participatory </a:t>
              </a:r>
              <a:r>
                <a:rPr lang="en-GB" sz="1200" b="1" dirty="0">
                  <a:solidFill>
                    <a:srgbClr val="FFFF00"/>
                  </a:solidFill>
                  <a:latin typeface="Arial" panose="020B0604020202020204"/>
                </a:rPr>
                <a:t>research</a:t>
              </a:r>
              <a:r>
                <a:rPr lang="en-GB" sz="1200" dirty="0">
                  <a:solidFill>
                    <a:prstClr val="white"/>
                  </a:solidFill>
                  <a:latin typeface="Arial" panose="020B0604020202020204"/>
                </a:rPr>
                <a:t> better able to understand and meet the emerging needs of local communities.</a:t>
              </a:r>
            </a:p>
          </p:txBody>
        </p:sp>
        <p:sp>
          <p:nvSpPr>
            <p:cNvPr id="24" name="Oval 23">
              <a:extLst>
                <a:ext uri="{FF2B5EF4-FFF2-40B4-BE49-F238E27FC236}">
                  <a16:creationId xmlns:a16="http://schemas.microsoft.com/office/drawing/2014/main" id="{6B8FE16C-A9C4-4149-9032-C4370232D826}"/>
                </a:ext>
              </a:extLst>
            </p:cNvPr>
            <p:cNvSpPr/>
            <p:nvPr/>
          </p:nvSpPr>
          <p:spPr>
            <a:xfrm>
              <a:off x="7821249" y="1428258"/>
              <a:ext cx="914400" cy="9144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Arial" panose="020B0604020202020204"/>
              </a:endParaRPr>
            </a:p>
          </p:txBody>
        </p:sp>
        <p:pic>
          <p:nvPicPr>
            <p:cNvPr id="15" name="Graphic 14" descr="Cheers">
              <a:extLst>
                <a:ext uri="{FF2B5EF4-FFF2-40B4-BE49-F238E27FC236}">
                  <a16:creationId xmlns:a16="http://schemas.microsoft.com/office/drawing/2014/main" id="{F03D48B8-4758-417A-A8DD-784813F07D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21249" y="1484785"/>
              <a:ext cx="857873" cy="857873"/>
            </a:xfrm>
            <a:prstGeom prst="rect">
              <a:avLst/>
            </a:prstGeom>
          </p:spPr>
        </p:pic>
      </p:grpSp>
      <p:grpSp>
        <p:nvGrpSpPr>
          <p:cNvPr id="30" name="Group 29">
            <a:extLst>
              <a:ext uri="{FF2B5EF4-FFF2-40B4-BE49-F238E27FC236}">
                <a16:creationId xmlns:a16="http://schemas.microsoft.com/office/drawing/2014/main" id="{5E50B1D8-F29C-42A1-A4CF-B3C8EF84FD8D}"/>
              </a:ext>
            </a:extLst>
          </p:cNvPr>
          <p:cNvGrpSpPr/>
          <p:nvPr/>
        </p:nvGrpSpPr>
        <p:grpSpPr>
          <a:xfrm>
            <a:off x="2015443" y="2629837"/>
            <a:ext cx="1659454" cy="2012859"/>
            <a:chOff x="9588971" y="1417414"/>
            <a:chExt cx="2326758" cy="2683811"/>
          </a:xfrm>
        </p:grpSpPr>
        <p:sp>
          <p:nvSpPr>
            <p:cNvPr id="9" name="Rectangle 8">
              <a:extLst>
                <a:ext uri="{FF2B5EF4-FFF2-40B4-BE49-F238E27FC236}">
                  <a16:creationId xmlns:a16="http://schemas.microsoft.com/office/drawing/2014/main" id="{0972E8DB-7A6E-4FAC-8EBE-361D3DF3920E}"/>
                </a:ext>
              </a:extLst>
            </p:cNvPr>
            <p:cNvSpPr/>
            <p:nvPr/>
          </p:nvSpPr>
          <p:spPr>
            <a:xfrm>
              <a:off x="9588971" y="1417414"/>
              <a:ext cx="2326758" cy="2683811"/>
            </a:xfrm>
            <a:prstGeom prst="rect">
              <a:avLst/>
            </a:prstGeom>
            <a:solidFill>
              <a:schemeClr val="accent1">
                <a:lumMod val="50000"/>
              </a:schemeClr>
            </a:solidFill>
          </p:spPr>
          <p:txBody>
            <a:bodyPr wrap="square">
              <a:spAutoFit/>
            </a:bodyPr>
            <a:lstStyle/>
            <a:p>
              <a:pPr marL="257175" indent="-257175" defTabSz="685800">
                <a:lnSpc>
                  <a:spcPct val="80000"/>
                </a:lnSpc>
                <a:buFont typeface="Arial" panose="020B0604020202020204" pitchFamily="34" charset="0"/>
                <a:buChar char="•"/>
                <a:defRPr/>
              </a:pPr>
              <a:endParaRPr lang="en-GB" sz="1200" dirty="0">
                <a:solidFill>
                  <a:prstClr val="black"/>
                </a:solidFill>
                <a:latin typeface="Arial" panose="020B0604020202020204"/>
              </a:endParaRPr>
            </a:p>
            <a:p>
              <a:pPr marL="257175" indent="-257175" defTabSz="685800">
                <a:lnSpc>
                  <a:spcPct val="80000"/>
                </a:lnSpc>
                <a:buFont typeface="Arial" panose="020B0604020202020204" pitchFamily="34" charset="0"/>
                <a:buChar char="•"/>
                <a:defRPr/>
              </a:pPr>
              <a:endParaRPr lang="en-GB" sz="1200" dirty="0">
                <a:solidFill>
                  <a:prstClr val="black"/>
                </a:solidFill>
                <a:latin typeface="Arial" panose="020B0604020202020204"/>
              </a:endParaRPr>
            </a:p>
            <a:p>
              <a:pPr defTabSz="685800">
                <a:lnSpc>
                  <a:spcPct val="80000"/>
                </a:lnSpc>
                <a:defRPr/>
              </a:pPr>
              <a:endParaRPr lang="en-GB" sz="1200" dirty="0">
                <a:solidFill>
                  <a:prstClr val="black"/>
                </a:solidFill>
                <a:latin typeface="Arial" panose="020B0604020202020204"/>
              </a:endParaRPr>
            </a:p>
            <a:p>
              <a:pPr defTabSz="685800">
                <a:lnSpc>
                  <a:spcPct val="80000"/>
                </a:lnSpc>
                <a:defRPr/>
              </a:pPr>
              <a:endParaRPr lang="en-GB" sz="1200" dirty="0">
                <a:solidFill>
                  <a:prstClr val="black"/>
                </a:solidFill>
                <a:latin typeface="Arial" panose="020B0604020202020204"/>
              </a:endParaRPr>
            </a:p>
            <a:p>
              <a:pPr defTabSz="685800">
                <a:lnSpc>
                  <a:spcPct val="80000"/>
                </a:lnSpc>
                <a:defRPr/>
              </a:pPr>
              <a:endParaRPr lang="en-GB" sz="1200" b="1" dirty="0">
                <a:solidFill>
                  <a:prstClr val="black"/>
                </a:solidFill>
                <a:latin typeface="Arial" panose="020B0604020202020204"/>
              </a:endParaRPr>
            </a:p>
            <a:p>
              <a:pPr defTabSz="685800">
                <a:lnSpc>
                  <a:spcPct val="80000"/>
                </a:lnSpc>
                <a:defRPr/>
              </a:pPr>
              <a:r>
                <a:rPr lang="en-GB" sz="1200" dirty="0">
                  <a:solidFill>
                    <a:prstClr val="white"/>
                  </a:solidFill>
                  <a:latin typeface="Arial" panose="020B0604020202020204"/>
                </a:rPr>
                <a:t>Stronger, innovative and  agile </a:t>
              </a:r>
              <a:r>
                <a:rPr lang="en-GB" sz="1200" b="1" dirty="0">
                  <a:solidFill>
                    <a:srgbClr val="FFFF00"/>
                  </a:solidFill>
                  <a:latin typeface="Arial" panose="020B0604020202020204"/>
                </a:rPr>
                <a:t>partnership</a:t>
              </a:r>
              <a:r>
                <a:rPr lang="en-GB" sz="1200" dirty="0">
                  <a:solidFill>
                    <a:prstClr val="white"/>
                  </a:solidFill>
                  <a:latin typeface="Arial" panose="020B0604020202020204"/>
                </a:rPr>
                <a:t> working across health and care systems, including voluntary sector, community and social care.</a:t>
              </a:r>
            </a:p>
          </p:txBody>
        </p:sp>
        <p:sp>
          <p:nvSpPr>
            <p:cNvPr id="25" name="Oval 24">
              <a:extLst>
                <a:ext uri="{FF2B5EF4-FFF2-40B4-BE49-F238E27FC236}">
                  <a16:creationId xmlns:a16="http://schemas.microsoft.com/office/drawing/2014/main" id="{A242C43F-AE5D-45CC-9F70-5EF2495EBB03}"/>
                </a:ext>
              </a:extLst>
            </p:cNvPr>
            <p:cNvSpPr/>
            <p:nvPr/>
          </p:nvSpPr>
          <p:spPr>
            <a:xfrm>
              <a:off x="10346492" y="1454260"/>
              <a:ext cx="914400" cy="9144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Arial" panose="020B0604020202020204"/>
              </a:endParaRPr>
            </a:p>
          </p:txBody>
        </p:sp>
        <p:pic>
          <p:nvPicPr>
            <p:cNvPr id="18" name="Graphic 17" descr="Brain in head">
              <a:extLst>
                <a:ext uri="{FF2B5EF4-FFF2-40B4-BE49-F238E27FC236}">
                  <a16:creationId xmlns:a16="http://schemas.microsoft.com/office/drawing/2014/main" id="{B9D38BBE-E922-4746-AADF-0F1C26538C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92261" y="1454260"/>
              <a:ext cx="914400" cy="914400"/>
            </a:xfrm>
            <a:prstGeom prst="rect">
              <a:avLst/>
            </a:prstGeom>
          </p:spPr>
        </p:pic>
      </p:grpSp>
    </p:spTree>
    <p:extLst>
      <p:ext uri="{BB962C8B-B14F-4D97-AF65-F5344CB8AC3E}">
        <p14:creationId xmlns:p14="http://schemas.microsoft.com/office/powerpoint/2010/main" val="71813321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500-8940-DDD8-8F65-DDB6DBA0D73F}"/>
              </a:ext>
            </a:extLst>
          </p:cNvPr>
          <p:cNvSpPr>
            <a:spLocks noGrp="1"/>
          </p:cNvSpPr>
          <p:nvPr>
            <p:ph type="title"/>
          </p:nvPr>
        </p:nvSpPr>
        <p:spPr/>
        <p:txBody>
          <a:bodyPr>
            <a:normAutofit/>
          </a:bodyPr>
          <a:lstStyle/>
          <a:p>
            <a:r>
              <a:rPr lang="en-GB" dirty="0"/>
              <a:t>A relentless focus on equity</a:t>
            </a:r>
          </a:p>
        </p:txBody>
      </p:sp>
      <p:sp>
        <p:nvSpPr>
          <p:cNvPr id="3" name="Content Placeholder 2">
            <a:extLst>
              <a:ext uri="{FF2B5EF4-FFF2-40B4-BE49-F238E27FC236}">
                <a16:creationId xmlns:a16="http://schemas.microsoft.com/office/drawing/2014/main" id="{353205BF-58A1-753D-20F6-8D8B51C18F83}"/>
              </a:ext>
            </a:extLst>
          </p:cNvPr>
          <p:cNvSpPr>
            <a:spLocks noGrp="1"/>
          </p:cNvSpPr>
          <p:nvPr>
            <p:ph idx="1"/>
          </p:nvPr>
        </p:nvSpPr>
        <p:spPr>
          <a:xfrm>
            <a:off x="457200" y="1200151"/>
            <a:ext cx="8389434" cy="3394472"/>
          </a:xfrm>
        </p:spPr>
        <p:txBody>
          <a:bodyPr>
            <a:noAutofit/>
          </a:bodyPr>
          <a:lstStyle/>
          <a:p>
            <a:pPr>
              <a:lnSpc>
                <a:spcPct val="107000"/>
              </a:lnSpc>
              <a:buFont typeface="Symbol" panose="05050102010706020507" pitchFamily="18" charset="2"/>
              <a:buChar char=""/>
            </a:pPr>
            <a:r>
              <a:rPr lang="en-GB" sz="1500" dirty="0">
                <a:solidFill>
                  <a:schemeClr val="tx1">
                    <a:lumMod val="75000"/>
                    <a:lumOff val="25000"/>
                  </a:schemeClr>
                </a:solidFill>
              </a:rPr>
              <a:t>Robust </a:t>
            </a:r>
            <a:r>
              <a:rPr lang="en-GB" sz="1500" b="1" dirty="0">
                <a:solidFill>
                  <a:schemeClr val="tx1">
                    <a:lumMod val="75000"/>
                    <a:lumOff val="25000"/>
                  </a:schemeClr>
                </a:solidFill>
              </a:rPr>
              <a:t>leadership, governance and accountability </a:t>
            </a:r>
            <a:r>
              <a:rPr lang="en-GB" sz="1500" dirty="0">
                <a:solidFill>
                  <a:schemeClr val="tx1">
                    <a:lumMod val="75000"/>
                    <a:lumOff val="25000"/>
                  </a:schemeClr>
                </a:solidFill>
              </a:rPr>
              <a:t>to tackle health inequalities at all levels.</a:t>
            </a:r>
          </a:p>
          <a:p>
            <a:pPr>
              <a:lnSpc>
                <a:spcPct val="107000"/>
              </a:lnSpc>
              <a:buFont typeface="Symbol" panose="05050102010706020507" pitchFamily="18" charset="2"/>
              <a:buChar char=""/>
            </a:pPr>
            <a:r>
              <a:rPr lang="en-GB" sz="1500" dirty="0">
                <a:solidFill>
                  <a:schemeClr val="tx1">
                    <a:lumMod val="75000"/>
                    <a:lumOff val="25000"/>
                  </a:schemeClr>
                </a:solidFill>
              </a:rPr>
              <a:t>Integrating anti-racism and </a:t>
            </a:r>
            <a:r>
              <a:rPr lang="en-GB" sz="1500" b="1" dirty="0">
                <a:solidFill>
                  <a:schemeClr val="tx1">
                    <a:lumMod val="75000"/>
                    <a:lumOff val="25000"/>
                  </a:schemeClr>
                </a:solidFill>
              </a:rPr>
              <a:t>addressing structural discrimination </a:t>
            </a:r>
            <a:r>
              <a:rPr lang="en-GB" sz="1500" dirty="0">
                <a:solidFill>
                  <a:schemeClr val="tx1">
                    <a:lumMod val="75000"/>
                    <a:lumOff val="25000"/>
                  </a:schemeClr>
                </a:solidFill>
              </a:rPr>
              <a:t>in our systems and programmes.</a:t>
            </a:r>
          </a:p>
          <a:p>
            <a:pPr>
              <a:lnSpc>
                <a:spcPct val="107000"/>
              </a:lnSpc>
              <a:buFont typeface="Symbol" panose="05050102010706020507" pitchFamily="18" charset="2"/>
              <a:buChar char=""/>
            </a:pPr>
            <a:r>
              <a:rPr lang="en-GB" sz="1500" dirty="0">
                <a:solidFill>
                  <a:schemeClr val="tx1">
                    <a:lumMod val="75000"/>
                    <a:lumOff val="25000"/>
                  </a:schemeClr>
                </a:solidFill>
              </a:rPr>
              <a:t>Policies and </a:t>
            </a:r>
            <a:r>
              <a:rPr lang="en-GB" sz="1500" b="1" dirty="0">
                <a:solidFill>
                  <a:schemeClr val="tx1">
                    <a:lumMod val="75000"/>
                    <a:lumOff val="25000"/>
                  </a:schemeClr>
                </a:solidFill>
              </a:rPr>
              <a:t>programs that reduce poverty and inequality</a:t>
            </a:r>
            <a:r>
              <a:rPr lang="en-GB" sz="1500" dirty="0">
                <a:solidFill>
                  <a:schemeClr val="tx1">
                    <a:lumMod val="75000"/>
                    <a:lumOff val="25000"/>
                  </a:schemeClr>
                </a:solidFill>
              </a:rPr>
              <a:t>, such as implementing the living wage, strengthening social care, and providing affordable housing.</a:t>
            </a:r>
          </a:p>
          <a:p>
            <a:pPr>
              <a:lnSpc>
                <a:spcPct val="107000"/>
              </a:lnSpc>
              <a:buFont typeface="Symbol" panose="05050102010706020507" pitchFamily="18" charset="2"/>
              <a:buChar char=""/>
            </a:pPr>
            <a:r>
              <a:rPr lang="en-GB" sz="1500" dirty="0">
                <a:solidFill>
                  <a:schemeClr val="tx1">
                    <a:lumMod val="75000"/>
                    <a:lumOff val="25000"/>
                  </a:schemeClr>
                </a:solidFill>
              </a:rPr>
              <a:t>We need to ensure that everyone has </a:t>
            </a:r>
            <a:r>
              <a:rPr lang="en-GB" sz="1500" b="1" dirty="0">
                <a:solidFill>
                  <a:schemeClr val="tx1">
                    <a:lumMod val="75000"/>
                    <a:lumOff val="25000"/>
                  </a:schemeClr>
                </a:solidFill>
              </a:rPr>
              <a:t>equitable access to high-quality healthcare </a:t>
            </a:r>
            <a:r>
              <a:rPr lang="en-GB" sz="1500" dirty="0">
                <a:solidFill>
                  <a:schemeClr val="tx1">
                    <a:lumMod val="75000"/>
                    <a:lumOff val="25000"/>
                  </a:schemeClr>
                </a:solidFill>
              </a:rPr>
              <a:t>- addressing barriers such as language, trust and confidence, and financial.</a:t>
            </a:r>
          </a:p>
          <a:p>
            <a:pPr>
              <a:lnSpc>
                <a:spcPct val="107000"/>
              </a:lnSpc>
              <a:buFont typeface="Symbol" panose="05050102010706020507" pitchFamily="18" charset="2"/>
              <a:buChar char=""/>
            </a:pPr>
            <a:r>
              <a:rPr lang="en-GB" sz="1500" dirty="0">
                <a:solidFill>
                  <a:schemeClr val="tx1">
                    <a:lumMod val="75000"/>
                    <a:lumOff val="25000"/>
                  </a:schemeClr>
                </a:solidFill>
              </a:rPr>
              <a:t>Promote healthy lifestyles such as eating a healthy diet, exercising regularly, and not smoking. </a:t>
            </a:r>
            <a:r>
              <a:rPr lang="en-GB" sz="1500" b="1" dirty="0">
                <a:solidFill>
                  <a:schemeClr val="tx1">
                    <a:lumMod val="75000"/>
                    <a:lumOff val="25000"/>
                  </a:schemeClr>
                </a:solidFill>
              </a:rPr>
              <a:t>Promoting secondary prevention campaigns </a:t>
            </a:r>
            <a:r>
              <a:rPr lang="en-GB" sz="1500" dirty="0">
                <a:solidFill>
                  <a:schemeClr val="tx1">
                    <a:lumMod val="75000"/>
                    <a:lumOff val="25000"/>
                  </a:schemeClr>
                </a:solidFill>
              </a:rPr>
              <a:t>through culturally competent and targeted education and public health campaigns.</a:t>
            </a:r>
          </a:p>
          <a:p>
            <a:pPr>
              <a:lnSpc>
                <a:spcPct val="107000"/>
              </a:lnSpc>
              <a:buFont typeface="Symbol" panose="05050102010706020507" pitchFamily="18" charset="2"/>
              <a:buChar char=""/>
            </a:pPr>
            <a:r>
              <a:rPr lang="en-GB" sz="1500" dirty="0">
                <a:solidFill>
                  <a:schemeClr val="tx1">
                    <a:lumMod val="75000"/>
                    <a:lumOff val="25000"/>
                  </a:schemeClr>
                </a:solidFill>
              </a:rPr>
              <a:t>Provide </a:t>
            </a:r>
            <a:r>
              <a:rPr lang="en-GB" sz="1500" b="1" dirty="0">
                <a:solidFill>
                  <a:schemeClr val="tx1">
                    <a:lumMod val="75000"/>
                    <a:lumOff val="25000"/>
                  </a:schemeClr>
                </a:solidFill>
              </a:rPr>
              <a:t>support to vulnerable groups</a:t>
            </a:r>
            <a:r>
              <a:rPr lang="en-GB" sz="1500" dirty="0">
                <a:solidFill>
                  <a:schemeClr val="tx1">
                    <a:lumMod val="75000"/>
                    <a:lumOff val="25000"/>
                  </a:schemeClr>
                </a:solidFill>
              </a:rPr>
              <a:t>, such as people living in poverty, migrants and asylum seekers, people with disabilities, and people with mental health problems through a range of services and programs, such as social care and mental health services.</a:t>
            </a:r>
          </a:p>
        </p:txBody>
      </p:sp>
      <p:sp>
        <p:nvSpPr>
          <p:cNvPr id="5" name="Slide Number Placeholder 4">
            <a:extLst>
              <a:ext uri="{FF2B5EF4-FFF2-40B4-BE49-F238E27FC236}">
                <a16:creationId xmlns:a16="http://schemas.microsoft.com/office/drawing/2014/main" id="{010BF140-66F9-F3B0-334E-B6BA090B25B5}"/>
              </a:ext>
            </a:extLst>
          </p:cNvPr>
          <p:cNvSpPr>
            <a:spLocks noGrp="1"/>
          </p:cNvSpPr>
          <p:nvPr>
            <p:ph type="sldNum" sz="quarter" idx="12"/>
          </p:nvPr>
        </p:nvSpPr>
        <p:spPr/>
        <p:txBody>
          <a:bodyPr/>
          <a:lstStyle/>
          <a:p>
            <a:fld id="{34AFA7FE-CD8C-F049-A609-816E200170F9}" type="slidenum">
              <a:rPr lang="en-US" smtClean="0"/>
              <a:t>10</a:t>
            </a:fld>
            <a:endParaRPr lang="en-US"/>
          </a:p>
        </p:txBody>
      </p:sp>
    </p:spTree>
    <p:extLst>
      <p:ext uri="{BB962C8B-B14F-4D97-AF65-F5344CB8AC3E}">
        <p14:creationId xmlns:p14="http://schemas.microsoft.com/office/powerpoint/2010/main" val="346733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F4E0DB-0B7F-467A-B3FF-CC9B1017F367}"/>
              </a:ext>
            </a:extLst>
          </p:cNvPr>
          <p:cNvSpPr/>
          <p:nvPr/>
        </p:nvSpPr>
        <p:spPr>
          <a:xfrm>
            <a:off x="278608" y="1406561"/>
            <a:ext cx="2432077" cy="34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algn="ctr"/>
            <a:endParaRPr lang="en-US" sz="1050"/>
          </a:p>
        </p:txBody>
      </p:sp>
      <p:pic>
        <p:nvPicPr>
          <p:cNvPr id="4" name="Picture 3">
            <a:extLst>
              <a:ext uri="{FF2B5EF4-FFF2-40B4-BE49-F238E27FC236}">
                <a16:creationId xmlns:a16="http://schemas.microsoft.com/office/drawing/2014/main" id="{87D58FA6-F996-6BB8-E3FB-518DF1DCD5CD}"/>
              </a:ext>
            </a:extLst>
          </p:cNvPr>
          <p:cNvPicPr>
            <a:picLocks noChangeAspect="1"/>
          </p:cNvPicPr>
          <p:nvPr/>
        </p:nvPicPr>
        <p:blipFill>
          <a:blip r:embed="rId3"/>
          <a:stretch>
            <a:fillRect/>
          </a:stretch>
        </p:blipFill>
        <p:spPr>
          <a:xfrm>
            <a:off x="185011" y="1200554"/>
            <a:ext cx="1541459" cy="2198953"/>
          </a:xfrm>
          <a:prstGeom prst="rect">
            <a:avLst/>
          </a:prstGeom>
          <a:ln>
            <a:solidFill>
              <a:schemeClr val="tx1"/>
            </a:solidFill>
          </a:ln>
        </p:spPr>
      </p:pic>
      <p:pic>
        <p:nvPicPr>
          <p:cNvPr id="12" name="Picture 11">
            <a:extLst>
              <a:ext uri="{FF2B5EF4-FFF2-40B4-BE49-F238E27FC236}">
                <a16:creationId xmlns:a16="http://schemas.microsoft.com/office/drawing/2014/main" id="{C6791F9D-BC1A-D5AA-EECC-E97BDEDE0354}"/>
              </a:ext>
            </a:extLst>
          </p:cNvPr>
          <p:cNvPicPr>
            <a:picLocks noChangeAspect="1"/>
          </p:cNvPicPr>
          <p:nvPr/>
        </p:nvPicPr>
        <p:blipFill>
          <a:blip r:embed="rId4"/>
          <a:stretch>
            <a:fillRect/>
          </a:stretch>
        </p:blipFill>
        <p:spPr>
          <a:xfrm>
            <a:off x="1532350" y="1352328"/>
            <a:ext cx="1671830" cy="2349741"/>
          </a:xfrm>
          <a:prstGeom prst="rect">
            <a:avLst/>
          </a:prstGeom>
          <a:ln>
            <a:solidFill>
              <a:schemeClr val="tx1"/>
            </a:solidFill>
          </a:ln>
        </p:spPr>
      </p:pic>
      <p:sp>
        <p:nvSpPr>
          <p:cNvPr id="13" name="TextBox 12">
            <a:extLst>
              <a:ext uri="{FF2B5EF4-FFF2-40B4-BE49-F238E27FC236}">
                <a16:creationId xmlns:a16="http://schemas.microsoft.com/office/drawing/2014/main" id="{483ECF26-D794-A4F5-4A33-B21573843C63}"/>
              </a:ext>
            </a:extLst>
          </p:cNvPr>
          <p:cNvSpPr txBox="1"/>
          <p:nvPr/>
        </p:nvSpPr>
        <p:spPr>
          <a:xfrm>
            <a:off x="1696506" y="3451147"/>
            <a:ext cx="1263015" cy="542456"/>
          </a:xfrm>
          <a:prstGeom prst="rect">
            <a:avLst/>
          </a:prstGeom>
          <a:solidFill>
            <a:schemeClr val="bg1"/>
          </a:solidFill>
          <a:ln>
            <a:solidFill>
              <a:schemeClr val="tx1"/>
            </a:solidFill>
          </a:ln>
        </p:spPr>
        <p:txBody>
          <a:bodyPr wrap="square" rtlCol="0">
            <a:spAutoFit/>
          </a:bodyPr>
          <a:lstStyle/>
          <a:p>
            <a:r>
              <a:rPr lang="en-GB" sz="975"/>
              <a:t>FYFV: “a radical upgrade in prevention”</a:t>
            </a:r>
          </a:p>
        </p:txBody>
      </p:sp>
      <p:sp>
        <p:nvSpPr>
          <p:cNvPr id="14" name="TextBox 13">
            <a:extLst>
              <a:ext uri="{FF2B5EF4-FFF2-40B4-BE49-F238E27FC236}">
                <a16:creationId xmlns:a16="http://schemas.microsoft.com/office/drawing/2014/main" id="{D70FF033-DEB8-7C2A-C7EC-A82641FB1B48}"/>
              </a:ext>
            </a:extLst>
          </p:cNvPr>
          <p:cNvSpPr txBox="1"/>
          <p:nvPr/>
        </p:nvSpPr>
        <p:spPr>
          <a:xfrm>
            <a:off x="278608" y="2934844"/>
            <a:ext cx="1160145" cy="1742785"/>
          </a:xfrm>
          <a:prstGeom prst="rect">
            <a:avLst/>
          </a:prstGeom>
          <a:solidFill>
            <a:schemeClr val="bg1"/>
          </a:solidFill>
          <a:ln>
            <a:solidFill>
              <a:schemeClr val="tx1"/>
            </a:solidFill>
          </a:ln>
        </p:spPr>
        <p:txBody>
          <a:bodyPr wrap="square" rtlCol="0">
            <a:spAutoFit/>
          </a:bodyPr>
          <a:lstStyle/>
          <a:p>
            <a:r>
              <a:rPr lang="en-GB" sz="975" err="1">
                <a:latin typeface="Calibri" panose="020F0502020204030204" pitchFamily="34" charset="0"/>
                <a:ea typeface="Calibri" panose="020F0502020204030204" pitchFamily="34" charset="0"/>
                <a:cs typeface="Times New Roman" panose="02020603050405020304" pitchFamily="18" charset="0"/>
              </a:rPr>
              <a:t>Wanless</a:t>
            </a:r>
            <a:r>
              <a:rPr lang="en-GB" sz="975">
                <a:latin typeface="Calibri" panose="020F0502020204030204" pitchFamily="34" charset="0"/>
                <a:ea typeface="Calibri" panose="020F0502020204030204" pitchFamily="34" charset="0"/>
                <a:cs typeface="Times New Roman" panose="02020603050405020304" pitchFamily="18" charset="0"/>
              </a:rPr>
              <a:t>: “It will require additional resources to be directed to public health, targeted at those interventions where the long-term impact will be greatest in terms of health gain”</a:t>
            </a:r>
            <a:endParaRPr lang="en-GB" sz="1350"/>
          </a:p>
        </p:txBody>
      </p:sp>
      <p:pic>
        <p:nvPicPr>
          <p:cNvPr id="6" name="Picture 5">
            <a:extLst>
              <a:ext uri="{FF2B5EF4-FFF2-40B4-BE49-F238E27FC236}">
                <a16:creationId xmlns:a16="http://schemas.microsoft.com/office/drawing/2014/main" id="{2A52E454-07FD-69F4-3E20-619E34CCFF9F}"/>
              </a:ext>
            </a:extLst>
          </p:cNvPr>
          <p:cNvPicPr>
            <a:picLocks noChangeAspect="1"/>
          </p:cNvPicPr>
          <p:nvPr/>
        </p:nvPicPr>
        <p:blipFill>
          <a:blip r:embed="rId5"/>
          <a:stretch>
            <a:fillRect/>
          </a:stretch>
        </p:blipFill>
        <p:spPr>
          <a:xfrm>
            <a:off x="3074617" y="1579914"/>
            <a:ext cx="1662853" cy="2388461"/>
          </a:xfrm>
          <a:prstGeom prst="rect">
            <a:avLst/>
          </a:prstGeom>
          <a:ln>
            <a:solidFill>
              <a:schemeClr val="tx1"/>
            </a:solidFill>
          </a:ln>
        </p:spPr>
      </p:pic>
      <p:sp>
        <p:nvSpPr>
          <p:cNvPr id="16" name="TextBox 15">
            <a:extLst>
              <a:ext uri="{FF2B5EF4-FFF2-40B4-BE49-F238E27FC236}">
                <a16:creationId xmlns:a16="http://schemas.microsoft.com/office/drawing/2014/main" id="{6B61C0CB-C14F-0A15-E124-8DD8B58F5B10}"/>
              </a:ext>
            </a:extLst>
          </p:cNvPr>
          <p:cNvSpPr txBox="1"/>
          <p:nvPr/>
        </p:nvSpPr>
        <p:spPr>
          <a:xfrm>
            <a:off x="3252955" y="3619314"/>
            <a:ext cx="1306076" cy="1292662"/>
          </a:xfrm>
          <a:prstGeom prst="rect">
            <a:avLst/>
          </a:prstGeom>
          <a:solidFill>
            <a:schemeClr val="bg1"/>
          </a:solidFill>
          <a:ln>
            <a:solidFill>
              <a:schemeClr val="tx1"/>
            </a:solidFill>
          </a:ln>
        </p:spPr>
        <p:txBody>
          <a:bodyPr wrap="square" rtlCol="0">
            <a:spAutoFit/>
          </a:bodyPr>
          <a:lstStyle/>
          <a:p>
            <a:r>
              <a:rPr lang="en-GB" sz="975" dirty="0"/>
              <a:t>LTP: “More NHS action on prevention and health inequalities…</a:t>
            </a:r>
          </a:p>
          <a:p>
            <a:r>
              <a:rPr lang="en-GB" sz="975" dirty="0"/>
              <a:t>improving upstream prevention of avoidable illness and its exacerbations”</a:t>
            </a:r>
          </a:p>
        </p:txBody>
      </p:sp>
      <p:pic>
        <p:nvPicPr>
          <p:cNvPr id="18" name="Picture 17">
            <a:extLst>
              <a:ext uri="{FF2B5EF4-FFF2-40B4-BE49-F238E27FC236}">
                <a16:creationId xmlns:a16="http://schemas.microsoft.com/office/drawing/2014/main" id="{46643E33-401B-7BC6-1C3F-5AA64227B40A}"/>
              </a:ext>
            </a:extLst>
          </p:cNvPr>
          <p:cNvPicPr>
            <a:picLocks noChangeAspect="1"/>
          </p:cNvPicPr>
          <p:nvPr/>
        </p:nvPicPr>
        <p:blipFill>
          <a:blip r:embed="rId6"/>
          <a:stretch>
            <a:fillRect/>
          </a:stretch>
        </p:blipFill>
        <p:spPr>
          <a:xfrm>
            <a:off x="4624277" y="1807500"/>
            <a:ext cx="1690972" cy="2388461"/>
          </a:xfrm>
          <a:prstGeom prst="rect">
            <a:avLst/>
          </a:prstGeom>
          <a:ln>
            <a:solidFill>
              <a:schemeClr val="tx1"/>
            </a:solidFill>
          </a:ln>
        </p:spPr>
      </p:pic>
      <p:sp>
        <p:nvSpPr>
          <p:cNvPr id="19" name="TextBox 18">
            <a:extLst>
              <a:ext uri="{FF2B5EF4-FFF2-40B4-BE49-F238E27FC236}">
                <a16:creationId xmlns:a16="http://schemas.microsoft.com/office/drawing/2014/main" id="{0D5791BF-8509-CFAA-0850-91648878FC6E}"/>
              </a:ext>
            </a:extLst>
          </p:cNvPr>
          <p:cNvSpPr txBox="1"/>
          <p:nvPr/>
        </p:nvSpPr>
        <p:spPr>
          <a:xfrm>
            <a:off x="4737470" y="3777216"/>
            <a:ext cx="1103389" cy="1292662"/>
          </a:xfrm>
          <a:prstGeom prst="rect">
            <a:avLst/>
          </a:prstGeom>
          <a:solidFill>
            <a:schemeClr val="bg1"/>
          </a:solidFill>
          <a:ln>
            <a:solidFill>
              <a:schemeClr val="tx1"/>
            </a:solidFill>
          </a:ln>
        </p:spPr>
        <p:txBody>
          <a:bodyPr wrap="square" rtlCol="0">
            <a:spAutoFit/>
          </a:bodyPr>
          <a:lstStyle/>
          <a:p>
            <a:r>
              <a:rPr lang="en-GB" sz="975" dirty="0"/>
              <a:t>Prevention Green Paper: “The 2020s will be the decade of proactive, predictive, and personalised prevention.”</a:t>
            </a:r>
          </a:p>
        </p:txBody>
      </p:sp>
      <p:pic>
        <p:nvPicPr>
          <p:cNvPr id="23" name="Picture 22">
            <a:extLst>
              <a:ext uri="{FF2B5EF4-FFF2-40B4-BE49-F238E27FC236}">
                <a16:creationId xmlns:a16="http://schemas.microsoft.com/office/drawing/2014/main" id="{E6ECE44B-701C-A8B3-7C5D-7C6475283382}"/>
              </a:ext>
            </a:extLst>
          </p:cNvPr>
          <p:cNvPicPr>
            <a:picLocks noChangeAspect="1"/>
          </p:cNvPicPr>
          <p:nvPr/>
        </p:nvPicPr>
        <p:blipFill>
          <a:blip r:embed="rId7"/>
          <a:stretch>
            <a:fillRect/>
          </a:stretch>
        </p:blipFill>
        <p:spPr>
          <a:xfrm>
            <a:off x="5954269" y="2026891"/>
            <a:ext cx="1768744" cy="2518064"/>
          </a:xfrm>
          <a:prstGeom prst="rect">
            <a:avLst/>
          </a:prstGeom>
          <a:ln>
            <a:solidFill>
              <a:schemeClr val="tx1"/>
            </a:solidFill>
          </a:ln>
        </p:spPr>
      </p:pic>
      <p:pic>
        <p:nvPicPr>
          <p:cNvPr id="21" name="Picture 20">
            <a:extLst>
              <a:ext uri="{FF2B5EF4-FFF2-40B4-BE49-F238E27FC236}">
                <a16:creationId xmlns:a16="http://schemas.microsoft.com/office/drawing/2014/main" id="{6ADDFF9F-E22C-FA4D-E231-886E2256A5D0}"/>
              </a:ext>
            </a:extLst>
          </p:cNvPr>
          <p:cNvPicPr>
            <a:picLocks noChangeAspect="1"/>
          </p:cNvPicPr>
          <p:nvPr/>
        </p:nvPicPr>
        <p:blipFill>
          <a:blip r:embed="rId8"/>
          <a:stretch>
            <a:fillRect/>
          </a:stretch>
        </p:blipFill>
        <p:spPr>
          <a:xfrm>
            <a:off x="7322851" y="2274012"/>
            <a:ext cx="1690972" cy="2420513"/>
          </a:xfrm>
          <a:prstGeom prst="rect">
            <a:avLst/>
          </a:prstGeom>
          <a:ln>
            <a:solidFill>
              <a:schemeClr val="tx1"/>
            </a:solidFill>
          </a:ln>
        </p:spPr>
      </p:pic>
      <p:sp>
        <p:nvSpPr>
          <p:cNvPr id="24" name="TextBox 23">
            <a:extLst>
              <a:ext uri="{FF2B5EF4-FFF2-40B4-BE49-F238E27FC236}">
                <a16:creationId xmlns:a16="http://schemas.microsoft.com/office/drawing/2014/main" id="{B17678F3-F245-DA11-0F45-4C950A69BA83}"/>
              </a:ext>
            </a:extLst>
          </p:cNvPr>
          <p:cNvSpPr txBox="1"/>
          <p:nvPr/>
        </p:nvSpPr>
        <p:spPr>
          <a:xfrm>
            <a:off x="6045859" y="3921309"/>
            <a:ext cx="1200691" cy="1142620"/>
          </a:xfrm>
          <a:prstGeom prst="rect">
            <a:avLst/>
          </a:prstGeom>
          <a:solidFill>
            <a:schemeClr val="bg1"/>
          </a:solidFill>
          <a:ln>
            <a:solidFill>
              <a:schemeClr val="tx1"/>
            </a:solidFill>
          </a:ln>
        </p:spPr>
        <p:txBody>
          <a:bodyPr wrap="square" rtlCol="0">
            <a:spAutoFit/>
          </a:bodyPr>
          <a:lstStyle/>
          <a:p>
            <a:r>
              <a:rPr lang="en-GB" sz="975" dirty="0"/>
              <a:t>Fuller: “Helping people to stay well for longer as part of a more ambitious and joined-up approach to prevention. </a:t>
            </a:r>
          </a:p>
        </p:txBody>
      </p:sp>
      <p:sp>
        <p:nvSpPr>
          <p:cNvPr id="27" name="TextBox 26">
            <a:extLst>
              <a:ext uri="{FF2B5EF4-FFF2-40B4-BE49-F238E27FC236}">
                <a16:creationId xmlns:a16="http://schemas.microsoft.com/office/drawing/2014/main" id="{F1060877-DCF9-74B2-02D2-375A33C039D2}"/>
              </a:ext>
            </a:extLst>
          </p:cNvPr>
          <p:cNvSpPr txBox="1"/>
          <p:nvPr/>
        </p:nvSpPr>
        <p:spPr>
          <a:xfrm>
            <a:off x="7539984" y="3484269"/>
            <a:ext cx="1295400" cy="1615827"/>
          </a:xfrm>
          <a:prstGeom prst="rect">
            <a:avLst/>
          </a:prstGeom>
          <a:solidFill>
            <a:schemeClr val="bg1"/>
          </a:solidFill>
          <a:ln>
            <a:solidFill>
              <a:schemeClr val="tx1"/>
            </a:solidFill>
          </a:ln>
        </p:spPr>
        <p:txBody>
          <a:bodyPr wrap="square" rtlCol="0">
            <a:spAutoFit/>
          </a:bodyPr>
          <a:lstStyle/>
          <a:p>
            <a:r>
              <a:rPr lang="en-GB" sz="900"/>
              <a:t>Hewitt; “While there will always be immediate pressures on our health care system, shifting the focus upstream is essential for improving population health and reducing pressure on our health and care system”</a:t>
            </a:r>
          </a:p>
        </p:txBody>
      </p:sp>
      <p:sp>
        <p:nvSpPr>
          <p:cNvPr id="3" name="Title 2">
            <a:extLst>
              <a:ext uri="{FF2B5EF4-FFF2-40B4-BE49-F238E27FC236}">
                <a16:creationId xmlns:a16="http://schemas.microsoft.com/office/drawing/2014/main" id="{14D790EC-3BA5-4D2A-AE89-FFE870AC4360}"/>
              </a:ext>
            </a:extLst>
          </p:cNvPr>
          <p:cNvSpPr>
            <a:spLocks noGrp="1"/>
          </p:cNvSpPr>
          <p:nvPr>
            <p:ph type="title"/>
          </p:nvPr>
        </p:nvSpPr>
        <p:spPr>
          <a:xfrm>
            <a:off x="380999" y="203544"/>
            <a:ext cx="7633855" cy="857250"/>
          </a:xfrm>
        </p:spPr>
        <p:txBody>
          <a:bodyPr>
            <a:normAutofit/>
          </a:bodyPr>
          <a:lstStyle/>
          <a:p>
            <a:r>
              <a:rPr lang="en-GB" dirty="0"/>
              <a:t>Working cross-system with NHS partners</a:t>
            </a:r>
          </a:p>
        </p:txBody>
      </p:sp>
    </p:spTree>
    <p:extLst>
      <p:ext uri="{BB962C8B-B14F-4D97-AF65-F5344CB8AC3E}">
        <p14:creationId xmlns:p14="http://schemas.microsoft.com/office/powerpoint/2010/main" val="294336630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90297-59FF-40EC-97D2-2A692ED00925}"/>
              </a:ext>
            </a:extLst>
          </p:cNvPr>
          <p:cNvSpPr>
            <a:spLocks noGrp="1"/>
          </p:cNvSpPr>
          <p:nvPr>
            <p:ph type="title"/>
          </p:nvPr>
        </p:nvSpPr>
        <p:spPr>
          <a:xfrm>
            <a:off x="457200" y="205979"/>
            <a:ext cx="7391400" cy="857250"/>
          </a:xfrm>
        </p:spPr>
        <p:txBody>
          <a:bodyPr>
            <a:noAutofit/>
          </a:bodyPr>
          <a:lstStyle/>
          <a:p>
            <a:br>
              <a:rPr lang="en-GB" sz="2400" dirty="0"/>
            </a:br>
            <a:r>
              <a:rPr lang="en-GB" sz="2400" dirty="0"/>
              <a:t>Focus on what we know works</a:t>
            </a:r>
            <a:br>
              <a:rPr lang="en-GB" sz="2400" dirty="0"/>
            </a:br>
            <a:endParaRPr lang="en-GB" sz="2400" dirty="0"/>
          </a:p>
        </p:txBody>
      </p:sp>
      <p:sp>
        <p:nvSpPr>
          <p:cNvPr id="3" name="Content Placeholder 2">
            <a:extLst>
              <a:ext uri="{FF2B5EF4-FFF2-40B4-BE49-F238E27FC236}">
                <a16:creationId xmlns:a16="http://schemas.microsoft.com/office/drawing/2014/main" id="{8275C04D-1D38-448C-AC19-00F14F55BF68}"/>
              </a:ext>
            </a:extLst>
          </p:cNvPr>
          <p:cNvSpPr>
            <a:spLocks noGrp="1"/>
          </p:cNvSpPr>
          <p:nvPr>
            <p:ph sz="quarter" idx="4294967295"/>
          </p:nvPr>
        </p:nvSpPr>
        <p:spPr>
          <a:xfrm>
            <a:off x="457200" y="1247552"/>
            <a:ext cx="4114800" cy="3989466"/>
          </a:xfrm>
        </p:spPr>
        <p:txBody>
          <a:bodyPr vert="horz" lIns="68580" tIns="34290" rIns="68580" bIns="34290" rtlCol="0" anchor="t">
            <a:noAutofit/>
          </a:bodyPr>
          <a:lstStyle/>
          <a:p>
            <a:pPr>
              <a:lnSpc>
                <a:spcPct val="80000"/>
              </a:lnSpc>
              <a:defRPr/>
            </a:pPr>
            <a:r>
              <a:rPr lang="en-GB" sz="1600" dirty="0">
                <a:solidFill>
                  <a:schemeClr val="tx1">
                    <a:lumMod val="75000"/>
                    <a:lumOff val="25000"/>
                  </a:schemeClr>
                </a:solidFill>
                <a:latin typeface="Arial"/>
                <a:cs typeface="Times New Roman"/>
              </a:rPr>
              <a:t>Focus on increasing uptake of evidence based high impact interventions for the prevention and treatment of CVD, diabetes and respiratory disease</a:t>
            </a:r>
          </a:p>
          <a:p>
            <a:pPr>
              <a:lnSpc>
                <a:spcPct val="80000"/>
              </a:lnSpc>
              <a:defRPr/>
            </a:pPr>
            <a:endParaRPr lang="en-GB" sz="1600" dirty="0">
              <a:solidFill>
                <a:schemeClr val="tx1">
                  <a:lumMod val="75000"/>
                  <a:lumOff val="25000"/>
                </a:schemeClr>
              </a:solidFill>
              <a:latin typeface="Arial"/>
              <a:cs typeface="Times New Roman"/>
            </a:endParaRPr>
          </a:p>
          <a:p>
            <a:pPr>
              <a:lnSpc>
                <a:spcPct val="80000"/>
              </a:lnSpc>
            </a:pPr>
            <a:r>
              <a:rPr lang="en-GB" sz="1600" b="1" dirty="0">
                <a:solidFill>
                  <a:schemeClr val="tx1">
                    <a:lumMod val="75000"/>
                    <a:lumOff val="25000"/>
                  </a:schemeClr>
                </a:solidFill>
                <a:latin typeface="Arial"/>
                <a:cs typeface="Times New Roman"/>
              </a:rPr>
              <a:t>NHS England</a:t>
            </a:r>
            <a:r>
              <a:rPr lang="en-GB" sz="1600" dirty="0">
                <a:solidFill>
                  <a:schemeClr val="tx1">
                    <a:lumMod val="75000"/>
                    <a:lumOff val="25000"/>
                  </a:schemeClr>
                </a:solidFill>
                <a:latin typeface="Arial"/>
                <a:cs typeface="Times New Roman"/>
              </a:rPr>
              <a:t>, </a:t>
            </a:r>
            <a:r>
              <a:rPr lang="en-GB" sz="1600" b="1" dirty="0">
                <a:solidFill>
                  <a:schemeClr val="tx1">
                    <a:lumMod val="75000"/>
                    <a:lumOff val="25000"/>
                  </a:schemeClr>
                </a:solidFill>
                <a:latin typeface="Arial"/>
                <a:cs typeface="Times New Roman"/>
              </a:rPr>
              <a:t>OHID</a:t>
            </a:r>
            <a:r>
              <a:rPr lang="en-GB" sz="1600" dirty="0">
                <a:solidFill>
                  <a:schemeClr val="tx1">
                    <a:lumMod val="75000"/>
                    <a:lumOff val="25000"/>
                  </a:schemeClr>
                </a:solidFill>
                <a:latin typeface="Arial"/>
                <a:cs typeface="Times New Roman"/>
              </a:rPr>
              <a:t> and </a:t>
            </a:r>
            <a:r>
              <a:rPr lang="en-GB" sz="1600" b="1" dirty="0">
                <a:solidFill>
                  <a:schemeClr val="tx1">
                    <a:lumMod val="75000"/>
                    <a:lumOff val="25000"/>
                  </a:schemeClr>
                </a:solidFill>
                <a:latin typeface="Arial"/>
                <a:cs typeface="Times New Roman"/>
              </a:rPr>
              <a:t>NICE</a:t>
            </a:r>
            <a:r>
              <a:rPr lang="en-GB" sz="1600" dirty="0">
                <a:solidFill>
                  <a:schemeClr val="tx1">
                    <a:lumMod val="75000"/>
                    <a:lumOff val="25000"/>
                  </a:schemeClr>
                </a:solidFill>
                <a:latin typeface="Arial"/>
                <a:cs typeface="Times New Roman"/>
              </a:rPr>
              <a:t> have collaborated to produce a resource.</a:t>
            </a:r>
          </a:p>
          <a:p>
            <a:pPr>
              <a:lnSpc>
                <a:spcPct val="80000"/>
              </a:lnSpc>
            </a:pPr>
            <a:endParaRPr lang="en-GB" sz="1600" dirty="0">
              <a:solidFill>
                <a:schemeClr val="tx1">
                  <a:lumMod val="75000"/>
                  <a:lumOff val="25000"/>
                </a:schemeClr>
              </a:solidFill>
              <a:latin typeface="Arial"/>
              <a:cs typeface="Times New Roman"/>
            </a:endParaRPr>
          </a:p>
          <a:p>
            <a:pPr>
              <a:lnSpc>
                <a:spcPct val="80000"/>
              </a:lnSpc>
            </a:pPr>
            <a:r>
              <a:rPr lang="en-GB" sz="1600" dirty="0">
                <a:solidFill>
                  <a:schemeClr val="tx1">
                    <a:lumMod val="75000"/>
                    <a:lumOff val="25000"/>
                  </a:schemeClr>
                </a:solidFill>
                <a:latin typeface="Arial"/>
                <a:cs typeface="Times New Roman"/>
              </a:rPr>
              <a:t>This set out strongly evidence based preventative interventions which are likely to deliver an ROI in -3 years and have the greatest impact on reducing:</a:t>
            </a:r>
          </a:p>
          <a:p>
            <a:pPr marL="600075" lvl="1" indent="-257175">
              <a:lnSpc>
                <a:spcPct val="80000"/>
              </a:lnSpc>
              <a:buFont typeface="+mj-lt"/>
              <a:buAutoNum type="arabicPeriod"/>
            </a:pPr>
            <a:r>
              <a:rPr lang="en-GB" sz="1400" dirty="0">
                <a:solidFill>
                  <a:schemeClr val="tx1">
                    <a:lumMod val="75000"/>
                    <a:lumOff val="25000"/>
                  </a:schemeClr>
                </a:solidFill>
                <a:latin typeface="Arial"/>
                <a:cs typeface="Times New Roman"/>
              </a:rPr>
              <a:t>Health inequalities</a:t>
            </a:r>
          </a:p>
          <a:p>
            <a:pPr marL="600075" lvl="1" indent="-257175">
              <a:lnSpc>
                <a:spcPct val="80000"/>
              </a:lnSpc>
              <a:buFont typeface="+mj-lt"/>
              <a:buAutoNum type="arabicPeriod"/>
            </a:pPr>
            <a:r>
              <a:rPr lang="en-GB" sz="1400" dirty="0">
                <a:solidFill>
                  <a:schemeClr val="tx1">
                    <a:lumMod val="75000"/>
                    <a:lumOff val="25000"/>
                  </a:schemeClr>
                </a:solidFill>
                <a:latin typeface="Arial"/>
                <a:cs typeface="Times New Roman"/>
              </a:rPr>
              <a:t>Excess mortality</a:t>
            </a:r>
          </a:p>
          <a:p>
            <a:pPr marL="600075" lvl="1" indent="-257175">
              <a:lnSpc>
                <a:spcPct val="80000"/>
              </a:lnSpc>
              <a:buFont typeface="+mj-lt"/>
              <a:buAutoNum type="arabicPeriod"/>
            </a:pPr>
            <a:r>
              <a:rPr lang="en-GB" sz="1400" dirty="0">
                <a:solidFill>
                  <a:schemeClr val="tx1">
                    <a:lumMod val="75000"/>
                    <a:lumOff val="25000"/>
                  </a:schemeClr>
                </a:solidFill>
                <a:latin typeface="Arial"/>
                <a:cs typeface="Times New Roman"/>
              </a:rPr>
              <a:t>Admission rates </a:t>
            </a:r>
          </a:p>
          <a:p>
            <a:pPr marL="0" indent="0">
              <a:lnSpc>
                <a:spcPct val="80000"/>
              </a:lnSpc>
              <a:buNone/>
            </a:pPr>
            <a:endParaRPr lang="en-GB" sz="1600" dirty="0">
              <a:solidFill>
                <a:schemeClr val="tx1">
                  <a:lumMod val="75000"/>
                  <a:lumOff val="25000"/>
                </a:schemeClr>
              </a:solidFill>
              <a:latin typeface="Arial"/>
              <a:cs typeface="Times New Roman"/>
              <a:hlinkClick r:id="" action="ppaction://noaction">
                <a:extLst>
                  <a:ext uri="{A12FA001-AC4F-418D-AE19-62706E023703}">
                    <ahyp:hlinkClr xmlns:ahyp="http://schemas.microsoft.com/office/drawing/2018/hyperlinkcolor" val="tx"/>
                  </a:ext>
                </a:extLst>
              </a:hlinkClick>
            </a:endParaRPr>
          </a:p>
          <a:p>
            <a:pPr marL="0" indent="0">
              <a:lnSpc>
                <a:spcPct val="80000"/>
              </a:lnSpc>
              <a:buNone/>
            </a:pPr>
            <a:r>
              <a:rPr lang="en-GB" sz="1600" dirty="0">
                <a:solidFill>
                  <a:schemeClr val="tx1">
                    <a:lumMod val="75000"/>
                    <a:lumOff val="25000"/>
                  </a:schemeClr>
                </a:solidFill>
                <a:latin typeface="Arial"/>
                <a:cs typeface="Times New Roman"/>
                <a:hlinkClick r:id="" action="ppaction://noaction">
                  <a:extLst>
                    <a:ext uri="{A12FA001-AC4F-418D-AE19-62706E023703}">
                      <ahyp:hlinkClr xmlns:ahyp="http://schemas.microsoft.com/office/drawing/2018/hyperlinkcolor" val="tx"/>
                    </a:ext>
                  </a:extLst>
                </a:hlinkClick>
              </a:rPr>
              <a:t>https://www.england.nhs.uk/ourwork/prevention/secondary-prevention/</a:t>
            </a:r>
            <a:r>
              <a:rPr lang="en-GB" sz="1600" dirty="0">
                <a:solidFill>
                  <a:schemeClr val="tx1">
                    <a:lumMod val="75000"/>
                    <a:lumOff val="25000"/>
                  </a:schemeClr>
                </a:solidFill>
                <a:latin typeface="Arial"/>
                <a:cs typeface="Times New Roman"/>
              </a:rPr>
              <a:t> </a:t>
            </a:r>
            <a:endParaRPr lang="en-GB" sz="1600" dirty="0">
              <a:solidFill>
                <a:schemeClr val="tx1">
                  <a:lumMod val="75000"/>
                  <a:lumOff val="25000"/>
                </a:schemeClr>
              </a:solidFill>
              <a:cs typeface="Times New Roman" panose="02020603050405020304" pitchFamily="18" charset="0"/>
            </a:endParaRPr>
          </a:p>
        </p:txBody>
      </p:sp>
      <p:pic>
        <p:nvPicPr>
          <p:cNvPr id="4" name="Picture 3">
            <a:extLst>
              <a:ext uri="{FF2B5EF4-FFF2-40B4-BE49-F238E27FC236}">
                <a16:creationId xmlns:a16="http://schemas.microsoft.com/office/drawing/2014/main" id="{18F05A5A-1BD1-4AF2-8209-D7DB9AC26457}"/>
              </a:ext>
            </a:extLst>
          </p:cNvPr>
          <p:cNvPicPr>
            <a:picLocks noChangeAspect="1"/>
          </p:cNvPicPr>
          <p:nvPr/>
        </p:nvPicPr>
        <p:blipFill>
          <a:blip r:embed="rId2"/>
          <a:stretch>
            <a:fillRect/>
          </a:stretch>
        </p:blipFill>
        <p:spPr>
          <a:xfrm>
            <a:off x="4641272" y="1247552"/>
            <a:ext cx="4302766" cy="3763036"/>
          </a:xfrm>
          <a:prstGeom prst="rect">
            <a:avLst/>
          </a:prstGeom>
        </p:spPr>
      </p:pic>
    </p:spTree>
    <p:extLst>
      <p:ext uri="{BB962C8B-B14F-4D97-AF65-F5344CB8AC3E}">
        <p14:creationId xmlns:p14="http://schemas.microsoft.com/office/powerpoint/2010/main" val="383754149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500-8940-DDD8-8F65-DDB6DBA0D73F}"/>
              </a:ext>
            </a:extLst>
          </p:cNvPr>
          <p:cNvSpPr>
            <a:spLocks noGrp="1"/>
          </p:cNvSpPr>
          <p:nvPr>
            <p:ph type="title"/>
          </p:nvPr>
        </p:nvSpPr>
        <p:spPr/>
        <p:txBody>
          <a:bodyPr>
            <a:normAutofit/>
          </a:bodyPr>
          <a:lstStyle/>
          <a:p>
            <a:r>
              <a:rPr lang="en-GB" dirty="0"/>
              <a:t>A Vision for the Public’s Health</a:t>
            </a:r>
          </a:p>
        </p:txBody>
      </p:sp>
      <p:sp>
        <p:nvSpPr>
          <p:cNvPr id="5" name="Slide Number Placeholder 4">
            <a:extLst>
              <a:ext uri="{FF2B5EF4-FFF2-40B4-BE49-F238E27FC236}">
                <a16:creationId xmlns:a16="http://schemas.microsoft.com/office/drawing/2014/main" id="{010BF140-66F9-F3B0-334E-B6BA090B25B5}"/>
              </a:ext>
            </a:extLst>
          </p:cNvPr>
          <p:cNvSpPr>
            <a:spLocks noGrp="1"/>
          </p:cNvSpPr>
          <p:nvPr>
            <p:ph type="sldNum" sz="quarter" idx="12"/>
          </p:nvPr>
        </p:nvSpPr>
        <p:spPr/>
        <p:txBody>
          <a:bodyPr/>
          <a:lstStyle/>
          <a:p>
            <a:fld id="{34AFA7FE-CD8C-F049-A609-816E200170F9}" type="slidenum">
              <a:rPr lang="en-US" smtClean="0"/>
              <a:t>13</a:t>
            </a:fld>
            <a:endParaRPr lang="en-US"/>
          </a:p>
        </p:txBody>
      </p:sp>
      <p:grpSp>
        <p:nvGrpSpPr>
          <p:cNvPr id="9" name="Group 8">
            <a:extLst>
              <a:ext uri="{FF2B5EF4-FFF2-40B4-BE49-F238E27FC236}">
                <a16:creationId xmlns:a16="http://schemas.microsoft.com/office/drawing/2014/main" id="{50A095F0-7D49-E00C-27E0-BFF3CF015D1B}"/>
              </a:ext>
            </a:extLst>
          </p:cNvPr>
          <p:cNvGrpSpPr/>
          <p:nvPr/>
        </p:nvGrpSpPr>
        <p:grpSpPr>
          <a:xfrm>
            <a:off x="541370" y="3793822"/>
            <a:ext cx="8230385" cy="740656"/>
            <a:chOff x="456415" y="1325154"/>
            <a:chExt cx="8230385" cy="1093277"/>
          </a:xfrm>
        </p:grpSpPr>
        <p:sp>
          <p:nvSpPr>
            <p:cNvPr id="10" name="Rectangle 9">
              <a:extLst>
                <a:ext uri="{FF2B5EF4-FFF2-40B4-BE49-F238E27FC236}">
                  <a16:creationId xmlns:a16="http://schemas.microsoft.com/office/drawing/2014/main" id="{CDF53D75-5285-3B4A-1700-465D49F8368E}"/>
                </a:ext>
              </a:extLst>
            </p:cNvPr>
            <p:cNvSpPr/>
            <p:nvPr/>
          </p:nvSpPr>
          <p:spPr>
            <a:xfrm rot="16200000">
              <a:off x="4045465" y="-2263896"/>
              <a:ext cx="1052286" cy="823038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spcAft>
                  <a:spcPts val="900"/>
                </a:spcAft>
              </a:pPr>
              <a:endParaRPr lang="en-GB" sz="1200" dirty="0"/>
            </a:p>
          </p:txBody>
        </p:sp>
        <p:sp>
          <p:nvSpPr>
            <p:cNvPr id="11" name="TextBox 10">
              <a:extLst>
                <a:ext uri="{FF2B5EF4-FFF2-40B4-BE49-F238E27FC236}">
                  <a16:creationId xmlns:a16="http://schemas.microsoft.com/office/drawing/2014/main" id="{7E2F70B5-E5D9-8AC1-9D5A-2A9554FDDF7B}"/>
                </a:ext>
              </a:extLst>
            </p:cNvPr>
            <p:cNvSpPr txBox="1"/>
            <p:nvPr/>
          </p:nvSpPr>
          <p:spPr>
            <a:xfrm>
              <a:off x="534115" y="1646110"/>
              <a:ext cx="8089496" cy="77232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4. Increase investment in public health and prevention</a:t>
              </a:r>
              <a:endParaRPr lang="en-GB" sz="1400" dirty="0"/>
            </a:p>
            <a:p>
              <a:endParaRPr lang="en-GB" sz="1400" dirty="0">
                <a:solidFill>
                  <a:schemeClr val="bg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CA7EED45-1731-C660-C9AE-84037BD0853A}"/>
              </a:ext>
            </a:extLst>
          </p:cNvPr>
          <p:cNvGrpSpPr/>
          <p:nvPr/>
        </p:nvGrpSpPr>
        <p:grpSpPr>
          <a:xfrm>
            <a:off x="534115" y="2978067"/>
            <a:ext cx="8230385" cy="725989"/>
            <a:chOff x="456415" y="1325154"/>
            <a:chExt cx="8230385" cy="1071628"/>
          </a:xfrm>
        </p:grpSpPr>
        <p:sp>
          <p:nvSpPr>
            <p:cNvPr id="22" name="Rectangle 21">
              <a:extLst>
                <a:ext uri="{FF2B5EF4-FFF2-40B4-BE49-F238E27FC236}">
                  <a16:creationId xmlns:a16="http://schemas.microsoft.com/office/drawing/2014/main" id="{BB15159C-A6B4-A2CC-524F-80D060971818}"/>
                </a:ext>
              </a:extLst>
            </p:cNvPr>
            <p:cNvSpPr/>
            <p:nvPr/>
          </p:nvSpPr>
          <p:spPr>
            <a:xfrm rot="16200000">
              <a:off x="4045465" y="-2263896"/>
              <a:ext cx="1052286" cy="823038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spcAft>
                  <a:spcPts val="900"/>
                </a:spcAft>
              </a:pPr>
              <a:endParaRPr lang="en-GB" sz="1200" dirty="0"/>
            </a:p>
          </p:txBody>
        </p:sp>
        <p:sp>
          <p:nvSpPr>
            <p:cNvPr id="23" name="TextBox 22">
              <a:extLst>
                <a:ext uri="{FF2B5EF4-FFF2-40B4-BE49-F238E27FC236}">
                  <a16:creationId xmlns:a16="http://schemas.microsoft.com/office/drawing/2014/main" id="{469A8EF3-7195-CBA2-4E8E-3D649FDC5046}"/>
                </a:ext>
              </a:extLst>
            </p:cNvPr>
            <p:cNvSpPr txBox="1"/>
            <p:nvPr/>
          </p:nvSpPr>
          <p:spPr>
            <a:xfrm>
              <a:off x="534115" y="1602217"/>
              <a:ext cx="8089496" cy="794565"/>
            </a:xfrm>
            <a:prstGeom prst="rect">
              <a:avLst/>
            </a:prstGeom>
            <a:noFill/>
          </p:spPr>
          <p:txBody>
            <a:bodyPr wrap="square" rtlCol="0">
              <a:spAutoFit/>
            </a:bodyPr>
            <a:lstStyle/>
            <a:p>
              <a:pPr>
                <a:lnSpc>
                  <a:spcPct val="107000"/>
                </a:lnSpc>
              </a:pPr>
              <a:r>
                <a:rPr lang="en-GB" sz="1400" b="1" dirty="0">
                  <a:solidFill>
                    <a:schemeClr val="bg1"/>
                  </a:solidFill>
                  <a:latin typeface="Arial" panose="020B0604020202020204" pitchFamily="34" charset="0"/>
                  <a:cs typeface="Arial" panose="020B0604020202020204" pitchFamily="34" charset="0"/>
                </a:rPr>
                <a:t>3. Protect the nation from infectious diseases and prepare for health threats and emergencies</a:t>
              </a:r>
              <a:endParaRPr lang="en-GB" sz="1400" dirty="0"/>
            </a:p>
            <a:p>
              <a:endParaRPr lang="en-GB" sz="1400"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5FE1EDEE-6687-503E-BAFA-B8CF000D2D02}"/>
              </a:ext>
            </a:extLst>
          </p:cNvPr>
          <p:cNvGrpSpPr/>
          <p:nvPr/>
        </p:nvGrpSpPr>
        <p:grpSpPr>
          <a:xfrm>
            <a:off x="534115" y="2113389"/>
            <a:ext cx="8230385" cy="768800"/>
            <a:chOff x="456415" y="1303207"/>
            <a:chExt cx="8230385" cy="1134820"/>
          </a:xfrm>
        </p:grpSpPr>
        <p:sp>
          <p:nvSpPr>
            <p:cNvPr id="25" name="Rectangle 24">
              <a:extLst>
                <a:ext uri="{FF2B5EF4-FFF2-40B4-BE49-F238E27FC236}">
                  <a16:creationId xmlns:a16="http://schemas.microsoft.com/office/drawing/2014/main" id="{5C797928-4505-6216-EFD9-8B3C60353CE0}"/>
                </a:ext>
              </a:extLst>
            </p:cNvPr>
            <p:cNvSpPr/>
            <p:nvPr/>
          </p:nvSpPr>
          <p:spPr>
            <a:xfrm rot="16200000">
              <a:off x="4045465" y="-2263896"/>
              <a:ext cx="1052286" cy="823038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spcAft>
                  <a:spcPts val="900"/>
                </a:spcAft>
              </a:pPr>
              <a:endParaRPr lang="en-GB" sz="1200" dirty="0"/>
            </a:p>
          </p:txBody>
        </p:sp>
        <p:sp>
          <p:nvSpPr>
            <p:cNvPr id="26" name="TextBox 25">
              <a:extLst>
                <a:ext uri="{FF2B5EF4-FFF2-40B4-BE49-F238E27FC236}">
                  <a16:creationId xmlns:a16="http://schemas.microsoft.com/office/drawing/2014/main" id="{5854A4AC-6870-9D00-DA74-1FF503997D75}"/>
                </a:ext>
              </a:extLst>
            </p:cNvPr>
            <p:cNvSpPr txBox="1"/>
            <p:nvPr/>
          </p:nvSpPr>
          <p:spPr>
            <a:xfrm>
              <a:off x="534115" y="1303207"/>
              <a:ext cx="8089496" cy="1134820"/>
            </a:xfrm>
            <a:prstGeom prst="rect">
              <a:avLst/>
            </a:prstGeom>
            <a:noFill/>
          </p:spPr>
          <p:txBody>
            <a:bodyPr wrap="square" rtlCol="0">
              <a:spAutoFit/>
            </a:bodyPr>
            <a:lstStyle/>
            <a:p>
              <a:pPr>
                <a:lnSpc>
                  <a:spcPct val="107000"/>
                </a:lnSpc>
              </a:pPr>
              <a:endParaRPr lang="en-GB" sz="1400" b="1" dirty="0">
                <a:solidFill>
                  <a:schemeClr val="bg1"/>
                </a:solidFill>
                <a:latin typeface="Arial" panose="020B0604020202020204" pitchFamily="34" charset="0"/>
                <a:cs typeface="Arial" panose="020B0604020202020204" pitchFamily="34" charset="0"/>
              </a:endParaRPr>
            </a:p>
            <a:p>
              <a:pPr>
                <a:lnSpc>
                  <a:spcPct val="107000"/>
                </a:lnSpc>
              </a:pPr>
              <a:r>
                <a:rPr lang="en-GB" sz="1400" b="1" dirty="0">
                  <a:solidFill>
                    <a:schemeClr val="bg1"/>
                  </a:solidFill>
                  <a:latin typeface="Arial" panose="020B0604020202020204" pitchFamily="34" charset="0"/>
                  <a:cs typeface="Arial" panose="020B0604020202020204" pitchFamily="34" charset="0"/>
                </a:rPr>
                <a:t>2. Tackle poverty to ensure everyone has the chance to live a long and healthy life</a:t>
              </a:r>
              <a:endParaRPr lang="en-GB" sz="1400" dirty="0"/>
            </a:p>
            <a:p>
              <a:endParaRPr lang="en-GB" sz="1400" dirty="0">
                <a:solidFill>
                  <a:schemeClr val="bg1"/>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5057E375-B76E-C2FA-44A3-3077E4709F3A}"/>
              </a:ext>
            </a:extLst>
          </p:cNvPr>
          <p:cNvGrpSpPr/>
          <p:nvPr/>
        </p:nvGrpSpPr>
        <p:grpSpPr>
          <a:xfrm>
            <a:off x="548627" y="1265738"/>
            <a:ext cx="8230385" cy="999313"/>
            <a:chOff x="548626" y="1265738"/>
            <a:chExt cx="8230385" cy="999313"/>
          </a:xfrm>
        </p:grpSpPr>
        <p:sp>
          <p:nvSpPr>
            <p:cNvPr id="28" name="Rectangle 27">
              <a:extLst>
                <a:ext uri="{FF2B5EF4-FFF2-40B4-BE49-F238E27FC236}">
                  <a16:creationId xmlns:a16="http://schemas.microsoft.com/office/drawing/2014/main" id="{AD457F26-83FD-7968-266F-E5714D7834F4}"/>
                </a:ext>
              </a:extLst>
            </p:cNvPr>
            <p:cNvSpPr/>
            <p:nvPr/>
          </p:nvSpPr>
          <p:spPr>
            <a:xfrm rot="16200000">
              <a:off x="4307376" y="-2463276"/>
              <a:ext cx="712886" cy="823038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spcAft>
                  <a:spcPts val="900"/>
                </a:spcAft>
              </a:pPr>
              <a:endParaRPr lang="en-GB" sz="1200" dirty="0"/>
            </a:p>
          </p:txBody>
        </p:sp>
        <p:sp>
          <p:nvSpPr>
            <p:cNvPr id="29" name="TextBox 28">
              <a:extLst>
                <a:ext uri="{FF2B5EF4-FFF2-40B4-BE49-F238E27FC236}">
                  <a16:creationId xmlns:a16="http://schemas.microsoft.com/office/drawing/2014/main" id="{CE5B3947-2CAE-DA91-227D-9A3456FBB7F7}"/>
                </a:ext>
              </a:extLst>
            </p:cNvPr>
            <p:cNvSpPr txBox="1"/>
            <p:nvPr/>
          </p:nvSpPr>
          <p:spPr>
            <a:xfrm>
              <a:off x="635976" y="1265738"/>
              <a:ext cx="8089496" cy="999313"/>
            </a:xfrm>
            <a:prstGeom prst="rect">
              <a:avLst/>
            </a:prstGeom>
            <a:noFill/>
          </p:spPr>
          <p:txBody>
            <a:bodyPr wrap="square" rtlCol="0" anchor="ctr">
              <a:spAutoFit/>
            </a:bodyPr>
            <a:lstStyle/>
            <a:p>
              <a:pPr>
                <a:lnSpc>
                  <a:spcPct val="107000"/>
                </a:lnSpc>
              </a:pPr>
              <a:endParaRPr lang="en-GB" sz="1400" b="1" dirty="0">
                <a:solidFill>
                  <a:schemeClr val="bg1"/>
                </a:solidFill>
                <a:latin typeface="Arial" panose="020B0604020202020204" pitchFamily="34" charset="0"/>
                <a:cs typeface="Arial" panose="020B0604020202020204" pitchFamily="34" charset="0"/>
              </a:endParaRPr>
            </a:p>
            <a:p>
              <a:pPr>
                <a:lnSpc>
                  <a:spcPct val="107000"/>
                </a:lnSpc>
              </a:pPr>
              <a:r>
                <a:rPr lang="en-GB" sz="1400" b="1" dirty="0">
                  <a:solidFill>
                    <a:schemeClr val="bg1"/>
                  </a:solidFill>
                  <a:latin typeface="Arial" panose="020B0604020202020204" pitchFamily="34" charset="0"/>
                  <a:cs typeface="Arial" panose="020B0604020202020204" pitchFamily="34" charset="0"/>
                </a:rPr>
                <a:t>1. Empower and support people and communities to take control of their health and wellbeing</a:t>
              </a:r>
            </a:p>
            <a:p>
              <a:pPr marL="0" lvl="0" indent="0">
                <a:lnSpc>
                  <a:spcPct val="107000"/>
                </a:lnSpc>
                <a:buNone/>
              </a:pPr>
              <a:endParaRPr lang="en-GB" sz="1400" b="1" dirty="0">
                <a:solidFill>
                  <a:schemeClr val="bg1"/>
                </a:solidFill>
                <a:latin typeface="Arial" panose="020B0604020202020204" pitchFamily="34" charset="0"/>
                <a:cs typeface="Arial" panose="020B0604020202020204" pitchFamily="34" charset="0"/>
              </a:endParaRPr>
            </a:p>
            <a:p>
              <a:endParaRPr lang="en-GB" sz="1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7147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CACC-CE27-05C3-E5A4-7913BEA499C7}"/>
              </a:ext>
            </a:extLst>
          </p:cNvPr>
          <p:cNvSpPr>
            <a:spLocks noGrp="1"/>
          </p:cNvSpPr>
          <p:nvPr>
            <p:ph type="title"/>
          </p:nvPr>
        </p:nvSpPr>
        <p:spPr/>
        <p:txBody>
          <a:bodyPr>
            <a:normAutofit fontScale="90000"/>
          </a:bodyPr>
          <a:lstStyle/>
          <a:p>
            <a:pPr>
              <a:lnSpc>
                <a:spcPct val="107000"/>
              </a:lnSpc>
            </a:pPr>
            <a:r>
              <a:rPr lang="en-GB" dirty="0"/>
              <a:t>Empower and support people and communities to take control of their health and wellbeing (1)</a:t>
            </a:r>
          </a:p>
        </p:txBody>
      </p:sp>
      <p:sp>
        <p:nvSpPr>
          <p:cNvPr id="4" name="Date Placeholder 3">
            <a:extLst>
              <a:ext uri="{FF2B5EF4-FFF2-40B4-BE49-F238E27FC236}">
                <a16:creationId xmlns:a16="http://schemas.microsoft.com/office/drawing/2014/main" id="{4581F541-0FA0-4153-38A9-751CD1ADD3F3}"/>
              </a:ext>
            </a:extLst>
          </p:cNvPr>
          <p:cNvSpPr>
            <a:spLocks noGrp="1"/>
          </p:cNvSpPr>
          <p:nvPr>
            <p:ph type="dt" sz="half" idx="10"/>
          </p:nvPr>
        </p:nvSpPr>
        <p:spPr/>
        <p:txBody>
          <a:bodyPr/>
          <a:lstStyle/>
          <a:p>
            <a:fld id="{77584810-455B-8741-8C2D-D4D392C26BB8}" type="datetime1">
              <a:rPr lang="en-GB" smtClean="0"/>
              <a:t>11/03/2024</a:t>
            </a:fld>
            <a:endParaRPr lang="en-US"/>
          </a:p>
        </p:txBody>
      </p:sp>
      <p:sp>
        <p:nvSpPr>
          <p:cNvPr id="5" name="Slide Number Placeholder 4">
            <a:extLst>
              <a:ext uri="{FF2B5EF4-FFF2-40B4-BE49-F238E27FC236}">
                <a16:creationId xmlns:a16="http://schemas.microsoft.com/office/drawing/2014/main" id="{2A1EA5B2-D81D-08D0-BD46-30C91488C3EF}"/>
              </a:ext>
            </a:extLst>
          </p:cNvPr>
          <p:cNvSpPr>
            <a:spLocks noGrp="1"/>
          </p:cNvSpPr>
          <p:nvPr>
            <p:ph type="sldNum" sz="quarter" idx="12"/>
          </p:nvPr>
        </p:nvSpPr>
        <p:spPr/>
        <p:txBody>
          <a:bodyPr/>
          <a:lstStyle/>
          <a:p>
            <a:fld id="{34AFA7FE-CD8C-F049-A609-816E200170F9}" type="slidenum">
              <a:rPr lang="en-US" smtClean="0"/>
              <a:t>14</a:t>
            </a:fld>
            <a:endParaRPr lang="en-US"/>
          </a:p>
        </p:txBody>
      </p:sp>
      <p:sp>
        <p:nvSpPr>
          <p:cNvPr id="17" name="Rectangle 16">
            <a:extLst>
              <a:ext uri="{FF2B5EF4-FFF2-40B4-BE49-F238E27FC236}">
                <a16:creationId xmlns:a16="http://schemas.microsoft.com/office/drawing/2014/main" id="{75DF44F0-67AA-0776-0E1C-50D51B755592}"/>
              </a:ext>
            </a:extLst>
          </p:cNvPr>
          <p:cNvSpPr/>
          <p:nvPr/>
        </p:nvSpPr>
        <p:spPr>
          <a:xfrm>
            <a:off x="1918010" y="1382751"/>
            <a:ext cx="6705600" cy="9087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6B96BA-0164-16D9-49BB-683CBAC7AFAF}"/>
              </a:ext>
            </a:extLst>
          </p:cNvPr>
          <p:cNvSpPr/>
          <p:nvPr/>
        </p:nvSpPr>
        <p:spPr>
          <a:xfrm>
            <a:off x="2070410" y="1535151"/>
            <a:ext cx="6705600" cy="9087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1406B71A-4BEA-C7D2-09C7-5DAC8B100779}"/>
              </a:ext>
            </a:extLst>
          </p:cNvPr>
          <p:cNvGrpSpPr/>
          <p:nvPr/>
        </p:nvGrpSpPr>
        <p:grpSpPr>
          <a:xfrm>
            <a:off x="456415" y="1325154"/>
            <a:ext cx="8230385" cy="1052286"/>
            <a:chOff x="456415" y="1325154"/>
            <a:chExt cx="8230385" cy="1052286"/>
          </a:xfrm>
        </p:grpSpPr>
        <p:sp>
          <p:nvSpPr>
            <p:cNvPr id="12" name="Rectangle 11">
              <a:extLst>
                <a:ext uri="{FF2B5EF4-FFF2-40B4-BE49-F238E27FC236}">
                  <a16:creationId xmlns:a16="http://schemas.microsoft.com/office/drawing/2014/main" id="{0CF9406F-759F-6E9C-0BC6-F230ED56174A}"/>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19" name="TextBox 18">
              <a:extLst>
                <a:ext uri="{FF2B5EF4-FFF2-40B4-BE49-F238E27FC236}">
                  <a16:creationId xmlns:a16="http://schemas.microsoft.com/office/drawing/2014/main" id="{10877836-3738-4FDB-86E6-65B52363F0D6}"/>
                </a:ext>
              </a:extLst>
            </p:cNvPr>
            <p:cNvSpPr txBox="1"/>
            <p:nvPr/>
          </p:nvSpPr>
          <p:spPr>
            <a:xfrm>
              <a:off x="1638795" y="1382751"/>
              <a:ext cx="6984815" cy="707886"/>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Create a smokefree generation</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Implement commitments set out in </a:t>
              </a:r>
              <a:r>
                <a:rPr lang="en-GB" sz="1300" i="1" dirty="0">
                  <a:solidFill>
                    <a:schemeClr val="bg1"/>
                  </a:solidFill>
                  <a:latin typeface="Arial" panose="020B0604020202020204" pitchFamily="34" charset="0"/>
                  <a:cs typeface="Arial" panose="020B0604020202020204" pitchFamily="34" charset="0"/>
                </a:rPr>
                <a:t>‘Stopping the start: our new plan to create a smokefree generation’</a:t>
              </a:r>
              <a:r>
                <a:rPr lang="en-GB" sz="1300" dirty="0">
                  <a:solidFill>
                    <a:schemeClr val="bg1"/>
                  </a:solidFill>
                  <a:latin typeface="Arial" panose="020B0604020202020204" pitchFamily="34" charset="0"/>
                  <a:cs typeface="Arial" panose="020B0604020202020204" pitchFamily="34" charset="0"/>
                </a:rPr>
                <a:t>.</a:t>
              </a:r>
            </a:p>
          </p:txBody>
        </p:sp>
        <p:pic>
          <p:nvPicPr>
            <p:cNvPr id="23" name="Picture 22" descr="A black background with a black square&#10;&#10;Description automatically generated with medium confidence">
              <a:extLst>
                <a:ext uri="{FF2B5EF4-FFF2-40B4-BE49-F238E27FC236}">
                  <a16:creationId xmlns:a16="http://schemas.microsoft.com/office/drawing/2014/main" id="{6A67EF03-EA13-344D-234C-4E0C31CB511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749703" y="1508396"/>
              <a:ext cx="685800" cy="685800"/>
            </a:xfrm>
            <a:prstGeom prst="rect">
              <a:avLst/>
            </a:prstGeom>
          </p:spPr>
        </p:pic>
      </p:grpSp>
      <p:grpSp>
        <p:nvGrpSpPr>
          <p:cNvPr id="25" name="Group 24">
            <a:extLst>
              <a:ext uri="{FF2B5EF4-FFF2-40B4-BE49-F238E27FC236}">
                <a16:creationId xmlns:a16="http://schemas.microsoft.com/office/drawing/2014/main" id="{F6005EC2-F675-E43B-6491-8C3B6610153D}"/>
              </a:ext>
            </a:extLst>
          </p:cNvPr>
          <p:cNvGrpSpPr/>
          <p:nvPr/>
        </p:nvGrpSpPr>
        <p:grpSpPr>
          <a:xfrm>
            <a:off x="457200" y="2447654"/>
            <a:ext cx="8230385" cy="1052286"/>
            <a:chOff x="456415" y="1325154"/>
            <a:chExt cx="8230385" cy="1052286"/>
          </a:xfrm>
        </p:grpSpPr>
        <p:sp>
          <p:nvSpPr>
            <p:cNvPr id="26" name="Rectangle 25">
              <a:extLst>
                <a:ext uri="{FF2B5EF4-FFF2-40B4-BE49-F238E27FC236}">
                  <a16:creationId xmlns:a16="http://schemas.microsoft.com/office/drawing/2014/main" id="{6ADC3B83-47DE-9A0D-4073-29B022D1F687}"/>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27" name="TextBox 26">
              <a:extLst>
                <a:ext uri="{FF2B5EF4-FFF2-40B4-BE49-F238E27FC236}">
                  <a16:creationId xmlns:a16="http://schemas.microsoft.com/office/drawing/2014/main" id="{91A6738B-60D0-7C95-04E5-41F4CF81A69E}"/>
                </a:ext>
              </a:extLst>
            </p:cNvPr>
            <p:cNvSpPr txBox="1"/>
            <p:nvPr/>
          </p:nvSpPr>
          <p:spPr>
            <a:xfrm>
              <a:off x="1638795" y="1382751"/>
              <a:ext cx="6984815" cy="90794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Reduce alcohol-related harm</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MUP for England and Northern Ireland.</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Long-term and sustainable expansion of alcohol treatment services.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Comprehensive strategy on reducing alcohol harm.</a:t>
              </a:r>
            </a:p>
          </p:txBody>
        </p:sp>
      </p:grpSp>
      <p:grpSp>
        <p:nvGrpSpPr>
          <p:cNvPr id="29" name="Group 28">
            <a:extLst>
              <a:ext uri="{FF2B5EF4-FFF2-40B4-BE49-F238E27FC236}">
                <a16:creationId xmlns:a16="http://schemas.microsoft.com/office/drawing/2014/main" id="{85C0F674-C470-CA8F-122C-CF65B77CDB0D}"/>
              </a:ext>
            </a:extLst>
          </p:cNvPr>
          <p:cNvGrpSpPr/>
          <p:nvPr/>
        </p:nvGrpSpPr>
        <p:grpSpPr>
          <a:xfrm>
            <a:off x="456415" y="3559418"/>
            <a:ext cx="8230385" cy="1052286"/>
            <a:chOff x="456415" y="1325154"/>
            <a:chExt cx="8230385" cy="1052286"/>
          </a:xfrm>
        </p:grpSpPr>
        <p:sp>
          <p:nvSpPr>
            <p:cNvPr id="30" name="Rectangle 29">
              <a:extLst>
                <a:ext uri="{FF2B5EF4-FFF2-40B4-BE49-F238E27FC236}">
                  <a16:creationId xmlns:a16="http://schemas.microsoft.com/office/drawing/2014/main" id="{690EEB45-1E4F-FD85-A488-4F6511E341BE}"/>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31" name="TextBox 30">
              <a:extLst>
                <a:ext uri="{FF2B5EF4-FFF2-40B4-BE49-F238E27FC236}">
                  <a16:creationId xmlns:a16="http://schemas.microsoft.com/office/drawing/2014/main" id="{2A52E55F-A32F-A4E6-C15E-02F34EE5F676}"/>
                </a:ext>
              </a:extLst>
            </p:cNvPr>
            <p:cNvSpPr txBox="1"/>
            <p:nvPr/>
          </p:nvSpPr>
          <p:spPr>
            <a:xfrm>
              <a:off x="1638795" y="1382751"/>
              <a:ext cx="6984815" cy="90794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Reduce drug dependence</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A non-partisan, independent commission to review UK drug legislation.</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Remove barriers to innovative interventions to reduce drug dependence.</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People who use drugs should be offered treatment, not punishment.</a:t>
              </a:r>
            </a:p>
          </p:txBody>
        </p:sp>
      </p:grpSp>
      <p:pic>
        <p:nvPicPr>
          <p:cNvPr id="35" name="Picture 34" descr="A black background with a black square&#10;&#10;Description automatically generated with medium confidence">
            <a:extLst>
              <a:ext uri="{FF2B5EF4-FFF2-40B4-BE49-F238E27FC236}">
                <a16:creationId xmlns:a16="http://schemas.microsoft.com/office/drawing/2014/main" id="{57333667-1D63-DB23-B56C-C5D58838A4DD}"/>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49703" y="2668201"/>
            <a:ext cx="685800" cy="685800"/>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5153ABB3-958F-C090-98ED-D1656AE992E1}"/>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716188" y="3742660"/>
            <a:ext cx="685800" cy="685800"/>
          </a:xfrm>
          <a:prstGeom prst="rect">
            <a:avLst/>
          </a:prstGeom>
        </p:spPr>
      </p:pic>
    </p:spTree>
    <p:extLst>
      <p:ext uri="{BB962C8B-B14F-4D97-AF65-F5344CB8AC3E}">
        <p14:creationId xmlns:p14="http://schemas.microsoft.com/office/powerpoint/2010/main" val="121573636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CACC-CE27-05C3-E5A4-7913BEA499C7}"/>
              </a:ext>
            </a:extLst>
          </p:cNvPr>
          <p:cNvSpPr>
            <a:spLocks noGrp="1"/>
          </p:cNvSpPr>
          <p:nvPr>
            <p:ph type="title"/>
          </p:nvPr>
        </p:nvSpPr>
        <p:spPr/>
        <p:txBody>
          <a:bodyPr>
            <a:normAutofit fontScale="90000"/>
          </a:bodyPr>
          <a:lstStyle/>
          <a:p>
            <a:pPr>
              <a:lnSpc>
                <a:spcPct val="107000"/>
              </a:lnSpc>
            </a:pPr>
            <a:r>
              <a:rPr lang="en-GB" dirty="0"/>
              <a:t>Empower and support people and communities to take control of their health and wellbeing (2)</a:t>
            </a:r>
          </a:p>
        </p:txBody>
      </p:sp>
      <p:sp>
        <p:nvSpPr>
          <p:cNvPr id="4" name="Date Placeholder 3">
            <a:extLst>
              <a:ext uri="{FF2B5EF4-FFF2-40B4-BE49-F238E27FC236}">
                <a16:creationId xmlns:a16="http://schemas.microsoft.com/office/drawing/2014/main" id="{4581F541-0FA0-4153-38A9-751CD1ADD3F3}"/>
              </a:ext>
            </a:extLst>
          </p:cNvPr>
          <p:cNvSpPr>
            <a:spLocks noGrp="1"/>
          </p:cNvSpPr>
          <p:nvPr>
            <p:ph type="dt" sz="half" idx="10"/>
          </p:nvPr>
        </p:nvSpPr>
        <p:spPr/>
        <p:txBody>
          <a:bodyPr/>
          <a:lstStyle/>
          <a:p>
            <a:fld id="{77584810-455B-8741-8C2D-D4D392C26BB8}" type="datetime1">
              <a:rPr lang="en-GB" smtClean="0"/>
              <a:t>11/03/2024</a:t>
            </a:fld>
            <a:endParaRPr lang="en-US"/>
          </a:p>
        </p:txBody>
      </p:sp>
      <p:sp>
        <p:nvSpPr>
          <p:cNvPr id="5" name="Slide Number Placeholder 4">
            <a:extLst>
              <a:ext uri="{FF2B5EF4-FFF2-40B4-BE49-F238E27FC236}">
                <a16:creationId xmlns:a16="http://schemas.microsoft.com/office/drawing/2014/main" id="{2A1EA5B2-D81D-08D0-BD46-30C91488C3EF}"/>
              </a:ext>
            </a:extLst>
          </p:cNvPr>
          <p:cNvSpPr>
            <a:spLocks noGrp="1"/>
          </p:cNvSpPr>
          <p:nvPr>
            <p:ph type="sldNum" sz="quarter" idx="12"/>
          </p:nvPr>
        </p:nvSpPr>
        <p:spPr/>
        <p:txBody>
          <a:bodyPr/>
          <a:lstStyle/>
          <a:p>
            <a:fld id="{34AFA7FE-CD8C-F049-A609-816E200170F9}" type="slidenum">
              <a:rPr lang="en-US" smtClean="0"/>
              <a:t>15</a:t>
            </a:fld>
            <a:endParaRPr lang="en-US"/>
          </a:p>
        </p:txBody>
      </p:sp>
      <p:grpSp>
        <p:nvGrpSpPr>
          <p:cNvPr id="6" name="Group 5">
            <a:extLst>
              <a:ext uri="{FF2B5EF4-FFF2-40B4-BE49-F238E27FC236}">
                <a16:creationId xmlns:a16="http://schemas.microsoft.com/office/drawing/2014/main" id="{CCD20DB9-E818-D617-6B6F-4B9B1B82B614}"/>
              </a:ext>
            </a:extLst>
          </p:cNvPr>
          <p:cNvGrpSpPr/>
          <p:nvPr/>
        </p:nvGrpSpPr>
        <p:grpSpPr>
          <a:xfrm>
            <a:off x="455630" y="1323377"/>
            <a:ext cx="8230385" cy="1052286"/>
            <a:chOff x="456415" y="1325154"/>
            <a:chExt cx="8230385" cy="1052286"/>
          </a:xfrm>
        </p:grpSpPr>
        <p:sp>
          <p:nvSpPr>
            <p:cNvPr id="18" name="Rectangle 17">
              <a:extLst>
                <a:ext uri="{FF2B5EF4-FFF2-40B4-BE49-F238E27FC236}">
                  <a16:creationId xmlns:a16="http://schemas.microsoft.com/office/drawing/2014/main" id="{5A40B4D5-1982-8CF2-E34B-88B30AA8DCC6}"/>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19" name="TextBox 18">
              <a:extLst>
                <a:ext uri="{FF2B5EF4-FFF2-40B4-BE49-F238E27FC236}">
                  <a16:creationId xmlns:a16="http://schemas.microsoft.com/office/drawing/2014/main" id="{997E012A-6607-DB5F-0CF6-1E089140C065}"/>
                </a:ext>
              </a:extLst>
            </p:cNvPr>
            <p:cNvSpPr txBox="1"/>
            <p:nvPr/>
          </p:nvSpPr>
          <p:spPr>
            <a:xfrm>
              <a:off x="1638795" y="1382751"/>
              <a:ext cx="6984815" cy="90794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Supporting a healthy, sustainable diet</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Strategic plan to shift the UK to a healthier, more sustainable diet.</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Additional resources and stronger role for local government in governance and delivery of food at local level.</a:t>
              </a:r>
            </a:p>
          </p:txBody>
        </p:sp>
      </p:grpSp>
      <p:grpSp>
        <p:nvGrpSpPr>
          <p:cNvPr id="7" name="Group 6">
            <a:extLst>
              <a:ext uri="{FF2B5EF4-FFF2-40B4-BE49-F238E27FC236}">
                <a16:creationId xmlns:a16="http://schemas.microsoft.com/office/drawing/2014/main" id="{2C383A8C-6D9F-B65A-A25C-99CA017D0D8A}"/>
              </a:ext>
            </a:extLst>
          </p:cNvPr>
          <p:cNvGrpSpPr/>
          <p:nvPr/>
        </p:nvGrpSpPr>
        <p:grpSpPr>
          <a:xfrm>
            <a:off x="456415" y="2445877"/>
            <a:ext cx="8230385" cy="1052286"/>
            <a:chOff x="456415" y="1325154"/>
            <a:chExt cx="8230385" cy="1052286"/>
          </a:xfrm>
        </p:grpSpPr>
        <p:sp>
          <p:nvSpPr>
            <p:cNvPr id="13" name="Rectangle 12">
              <a:extLst>
                <a:ext uri="{FF2B5EF4-FFF2-40B4-BE49-F238E27FC236}">
                  <a16:creationId xmlns:a16="http://schemas.microsoft.com/office/drawing/2014/main" id="{44B07BD4-2AC8-C453-FFE7-69CE39DFA88B}"/>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14" name="TextBox 13">
              <a:extLst>
                <a:ext uri="{FF2B5EF4-FFF2-40B4-BE49-F238E27FC236}">
                  <a16:creationId xmlns:a16="http://schemas.microsoft.com/office/drawing/2014/main" id="{CB8EE77F-59F7-4BE3-6D77-A5B3B3C4E222}"/>
                </a:ext>
              </a:extLst>
            </p:cNvPr>
            <p:cNvSpPr txBox="1"/>
            <p:nvPr/>
          </p:nvSpPr>
          <p:spPr>
            <a:xfrm>
              <a:off x="1638795" y="1382751"/>
              <a:ext cx="6984815" cy="90794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Building a healthy workforce </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Better support for people with long-term sickness.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Financial and tax incentives for businesses to invest in staff wellbeing, including through occupational health services.</a:t>
              </a:r>
            </a:p>
          </p:txBody>
        </p:sp>
      </p:grpSp>
      <p:grpSp>
        <p:nvGrpSpPr>
          <p:cNvPr id="8" name="Group 7">
            <a:extLst>
              <a:ext uri="{FF2B5EF4-FFF2-40B4-BE49-F238E27FC236}">
                <a16:creationId xmlns:a16="http://schemas.microsoft.com/office/drawing/2014/main" id="{13ACD9C1-6175-B77C-7371-25F26B16FF28}"/>
              </a:ext>
            </a:extLst>
          </p:cNvPr>
          <p:cNvGrpSpPr/>
          <p:nvPr/>
        </p:nvGrpSpPr>
        <p:grpSpPr>
          <a:xfrm>
            <a:off x="455630" y="3557641"/>
            <a:ext cx="8230385" cy="1052286"/>
            <a:chOff x="456415" y="1325154"/>
            <a:chExt cx="8230385" cy="1052286"/>
          </a:xfrm>
        </p:grpSpPr>
        <p:sp>
          <p:nvSpPr>
            <p:cNvPr id="9" name="Rectangle 8">
              <a:extLst>
                <a:ext uri="{FF2B5EF4-FFF2-40B4-BE49-F238E27FC236}">
                  <a16:creationId xmlns:a16="http://schemas.microsoft.com/office/drawing/2014/main" id="{38457073-03F1-976F-CE5A-021E562FA071}"/>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10" name="TextBox 9">
              <a:extLst>
                <a:ext uri="{FF2B5EF4-FFF2-40B4-BE49-F238E27FC236}">
                  <a16:creationId xmlns:a16="http://schemas.microsoft.com/office/drawing/2014/main" id="{F23814C2-E3ED-298C-DDE9-8D876ADCDE44}"/>
                </a:ext>
              </a:extLst>
            </p:cNvPr>
            <p:cNvSpPr txBox="1"/>
            <p:nvPr/>
          </p:nvSpPr>
          <p:spPr>
            <a:xfrm>
              <a:off x="1638795" y="1382751"/>
              <a:ext cx="6984815" cy="90794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Tackling inequalities and their drivers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Measurable, long-term targets to reduce health inequalities.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Urgent action to improve the social determinants of health and address underlying health inequalities.</a:t>
              </a:r>
            </a:p>
          </p:txBody>
        </p:sp>
      </p:grpSp>
      <p:pic>
        <p:nvPicPr>
          <p:cNvPr id="22" name="Picture 21" descr="A black background with a black square&#10;&#10;Description automatically generated with medium confidence">
            <a:extLst>
              <a:ext uri="{FF2B5EF4-FFF2-40B4-BE49-F238E27FC236}">
                <a16:creationId xmlns:a16="http://schemas.microsoft.com/office/drawing/2014/main" id="{18CBD020-8148-0069-33FC-B6931B244033}"/>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703920" y="1494917"/>
            <a:ext cx="685800" cy="685800"/>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0BC95120-8D3B-4D3F-3A22-C03207731A9D}"/>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03920" y="2622570"/>
            <a:ext cx="685800" cy="685800"/>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3CDE76CD-5052-FB4F-F237-65157C93761A}"/>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703920" y="3749391"/>
            <a:ext cx="685800" cy="685800"/>
          </a:xfrm>
          <a:prstGeom prst="rect">
            <a:avLst/>
          </a:prstGeom>
        </p:spPr>
      </p:pic>
    </p:spTree>
    <p:extLst>
      <p:ext uri="{BB962C8B-B14F-4D97-AF65-F5344CB8AC3E}">
        <p14:creationId xmlns:p14="http://schemas.microsoft.com/office/powerpoint/2010/main" val="244484063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CACC-CE27-05C3-E5A4-7913BEA499C7}"/>
              </a:ext>
            </a:extLst>
          </p:cNvPr>
          <p:cNvSpPr>
            <a:spLocks noGrp="1"/>
          </p:cNvSpPr>
          <p:nvPr>
            <p:ph type="title"/>
          </p:nvPr>
        </p:nvSpPr>
        <p:spPr/>
        <p:txBody>
          <a:bodyPr>
            <a:normAutofit fontScale="90000"/>
          </a:bodyPr>
          <a:lstStyle/>
          <a:p>
            <a:pPr>
              <a:lnSpc>
                <a:spcPct val="107000"/>
              </a:lnSpc>
            </a:pPr>
            <a:r>
              <a:rPr lang="en-GB" sz="2800" dirty="0"/>
              <a:t>Tackle poverty to ensure everyone has the chance to live a long and healthy life</a:t>
            </a:r>
            <a:endParaRPr lang="en-GB" dirty="0"/>
          </a:p>
        </p:txBody>
      </p:sp>
      <p:sp>
        <p:nvSpPr>
          <p:cNvPr id="4" name="Date Placeholder 3">
            <a:extLst>
              <a:ext uri="{FF2B5EF4-FFF2-40B4-BE49-F238E27FC236}">
                <a16:creationId xmlns:a16="http://schemas.microsoft.com/office/drawing/2014/main" id="{4581F541-0FA0-4153-38A9-751CD1ADD3F3}"/>
              </a:ext>
            </a:extLst>
          </p:cNvPr>
          <p:cNvSpPr>
            <a:spLocks noGrp="1"/>
          </p:cNvSpPr>
          <p:nvPr>
            <p:ph type="dt" sz="half" idx="10"/>
          </p:nvPr>
        </p:nvSpPr>
        <p:spPr/>
        <p:txBody>
          <a:bodyPr/>
          <a:lstStyle/>
          <a:p>
            <a:fld id="{77584810-455B-8741-8C2D-D4D392C26BB8}" type="datetime1">
              <a:rPr lang="en-GB" smtClean="0"/>
              <a:t>11/03/2024</a:t>
            </a:fld>
            <a:endParaRPr lang="en-US"/>
          </a:p>
        </p:txBody>
      </p:sp>
      <p:sp>
        <p:nvSpPr>
          <p:cNvPr id="5" name="Slide Number Placeholder 4">
            <a:extLst>
              <a:ext uri="{FF2B5EF4-FFF2-40B4-BE49-F238E27FC236}">
                <a16:creationId xmlns:a16="http://schemas.microsoft.com/office/drawing/2014/main" id="{2A1EA5B2-D81D-08D0-BD46-30C91488C3EF}"/>
              </a:ext>
            </a:extLst>
          </p:cNvPr>
          <p:cNvSpPr>
            <a:spLocks noGrp="1"/>
          </p:cNvSpPr>
          <p:nvPr>
            <p:ph type="sldNum" sz="quarter" idx="12"/>
          </p:nvPr>
        </p:nvSpPr>
        <p:spPr/>
        <p:txBody>
          <a:bodyPr/>
          <a:lstStyle/>
          <a:p>
            <a:fld id="{34AFA7FE-CD8C-F049-A609-816E200170F9}" type="slidenum">
              <a:rPr lang="en-US" smtClean="0"/>
              <a:t>16</a:t>
            </a:fld>
            <a:endParaRPr lang="en-US"/>
          </a:p>
        </p:txBody>
      </p:sp>
      <p:grpSp>
        <p:nvGrpSpPr>
          <p:cNvPr id="22" name="Group 21">
            <a:extLst>
              <a:ext uri="{FF2B5EF4-FFF2-40B4-BE49-F238E27FC236}">
                <a16:creationId xmlns:a16="http://schemas.microsoft.com/office/drawing/2014/main" id="{0A131C28-017C-BA81-3758-E188A98636AD}"/>
              </a:ext>
            </a:extLst>
          </p:cNvPr>
          <p:cNvGrpSpPr/>
          <p:nvPr/>
        </p:nvGrpSpPr>
        <p:grpSpPr>
          <a:xfrm>
            <a:off x="455630" y="1323377"/>
            <a:ext cx="8230385" cy="1052286"/>
            <a:chOff x="456415" y="1325154"/>
            <a:chExt cx="8230385" cy="1052286"/>
          </a:xfrm>
        </p:grpSpPr>
        <p:sp>
          <p:nvSpPr>
            <p:cNvPr id="31" name="Rectangle 30">
              <a:extLst>
                <a:ext uri="{FF2B5EF4-FFF2-40B4-BE49-F238E27FC236}">
                  <a16:creationId xmlns:a16="http://schemas.microsoft.com/office/drawing/2014/main" id="{864BFE7C-87E2-B776-29C4-AE8F36F6AFDC}"/>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32" name="TextBox 31">
              <a:extLst>
                <a:ext uri="{FF2B5EF4-FFF2-40B4-BE49-F238E27FC236}">
                  <a16:creationId xmlns:a16="http://schemas.microsoft.com/office/drawing/2014/main" id="{7BED395A-028A-3EEA-0E76-77470237CAE1}"/>
                </a:ext>
              </a:extLst>
            </p:cNvPr>
            <p:cNvSpPr txBox="1"/>
            <p:nvPr/>
          </p:nvSpPr>
          <p:spPr>
            <a:xfrm>
              <a:off x="1638795" y="1382751"/>
              <a:ext cx="6984815" cy="954107"/>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Addressing poverty and the cost-of-living crisis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Extend the National Living Wage.</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Scrap the two-child limit and the benefit cap for universal credit.</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Funding for housing associations and local authorities to provide social rent homes</a:t>
              </a:r>
              <a:r>
                <a:rPr lang="en-GB" sz="1400" dirty="0">
                  <a:solidFill>
                    <a:schemeClr val="bg1"/>
                  </a:solidFill>
                  <a:latin typeface="Arial" panose="020B0604020202020204" pitchFamily="34" charset="0"/>
                  <a:cs typeface="Arial" panose="020B0604020202020204" pitchFamily="34" charset="0"/>
                </a:rPr>
                <a:t>.</a:t>
              </a:r>
            </a:p>
          </p:txBody>
        </p:sp>
      </p:grpSp>
      <p:grpSp>
        <p:nvGrpSpPr>
          <p:cNvPr id="23" name="Group 22">
            <a:extLst>
              <a:ext uri="{FF2B5EF4-FFF2-40B4-BE49-F238E27FC236}">
                <a16:creationId xmlns:a16="http://schemas.microsoft.com/office/drawing/2014/main" id="{1D1BDB42-1F4B-4609-15B7-6598008DBE84}"/>
              </a:ext>
            </a:extLst>
          </p:cNvPr>
          <p:cNvGrpSpPr/>
          <p:nvPr/>
        </p:nvGrpSpPr>
        <p:grpSpPr>
          <a:xfrm>
            <a:off x="456415" y="2445877"/>
            <a:ext cx="8230385" cy="1052286"/>
            <a:chOff x="456415" y="1325154"/>
            <a:chExt cx="8230385" cy="1052286"/>
          </a:xfrm>
        </p:grpSpPr>
        <p:sp>
          <p:nvSpPr>
            <p:cNvPr id="28" name="Rectangle 27">
              <a:extLst>
                <a:ext uri="{FF2B5EF4-FFF2-40B4-BE49-F238E27FC236}">
                  <a16:creationId xmlns:a16="http://schemas.microsoft.com/office/drawing/2014/main" id="{19DF0F83-D0E0-3A2D-665D-9A93C7ABCE5D}"/>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29" name="TextBox 28">
              <a:extLst>
                <a:ext uri="{FF2B5EF4-FFF2-40B4-BE49-F238E27FC236}">
                  <a16:creationId xmlns:a16="http://schemas.microsoft.com/office/drawing/2014/main" id="{828B1AD8-8246-FCBC-C409-A05751DC918D}"/>
                </a:ext>
              </a:extLst>
            </p:cNvPr>
            <p:cNvSpPr txBox="1"/>
            <p:nvPr/>
          </p:nvSpPr>
          <p:spPr>
            <a:xfrm>
              <a:off x="1638795" y="1382751"/>
              <a:ext cx="6984815" cy="90794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Giving children the best start in life</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Measurable targets for improving support for families during first 1,000 days.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‘Health in all policies’ approach to tackling child poverty.</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Expand access to free school meals and other child nutrition programmes.</a:t>
              </a:r>
            </a:p>
          </p:txBody>
        </p:sp>
      </p:grpSp>
      <p:grpSp>
        <p:nvGrpSpPr>
          <p:cNvPr id="24" name="Group 23">
            <a:extLst>
              <a:ext uri="{FF2B5EF4-FFF2-40B4-BE49-F238E27FC236}">
                <a16:creationId xmlns:a16="http://schemas.microsoft.com/office/drawing/2014/main" id="{6E158EFA-0028-9E7C-2401-E384CC1E1A7F}"/>
              </a:ext>
            </a:extLst>
          </p:cNvPr>
          <p:cNvGrpSpPr/>
          <p:nvPr/>
        </p:nvGrpSpPr>
        <p:grpSpPr>
          <a:xfrm>
            <a:off x="455630" y="3557641"/>
            <a:ext cx="8230385" cy="1052286"/>
            <a:chOff x="456415" y="1325154"/>
            <a:chExt cx="8230385" cy="1052286"/>
          </a:xfrm>
        </p:grpSpPr>
        <p:sp>
          <p:nvSpPr>
            <p:cNvPr id="25" name="Rectangle 24">
              <a:extLst>
                <a:ext uri="{FF2B5EF4-FFF2-40B4-BE49-F238E27FC236}">
                  <a16:creationId xmlns:a16="http://schemas.microsoft.com/office/drawing/2014/main" id="{D2A85B9C-2863-1BE9-D9B9-3E7B7580ECFF}"/>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26" name="TextBox 25">
              <a:extLst>
                <a:ext uri="{FF2B5EF4-FFF2-40B4-BE49-F238E27FC236}">
                  <a16:creationId xmlns:a16="http://schemas.microsoft.com/office/drawing/2014/main" id="{FF85D363-1415-0D62-8C44-4DC18F35E480}"/>
                </a:ext>
              </a:extLst>
            </p:cNvPr>
            <p:cNvSpPr txBox="1"/>
            <p:nvPr/>
          </p:nvSpPr>
          <p:spPr>
            <a:xfrm>
              <a:off x="1638795" y="1382751"/>
              <a:ext cx="6984815" cy="847924"/>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Addressing the root causes of economic inactivity</a:t>
              </a:r>
            </a:p>
            <a:p>
              <a:pPr marL="285750" lvl="0" indent="-285750" algn="just">
                <a:lnSpc>
                  <a:spcPct val="90000"/>
                </a:lnSpc>
                <a:spcAft>
                  <a:spcPts val="600"/>
                </a:spcAft>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UK governments should give local authorities powers to bring together local and national resources and stakeholders to deliver focused action on economic inactivity and ill health. </a:t>
              </a:r>
            </a:p>
          </p:txBody>
        </p:sp>
      </p:grpSp>
      <p:pic>
        <p:nvPicPr>
          <p:cNvPr id="35" name="Picture 34" descr="A black background with a black square&#10;&#10;Description automatically generated with medium confidence">
            <a:extLst>
              <a:ext uri="{FF2B5EF4-FFF2-40B4-BE49-F238E27FC236}">
                <a16:creationId xmlns:a16="http://schemas.microsoft.com/office/drawing/2014/main" id="{C8F12CB2-DD46-D235-11DB-967E9F84E1A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703920" y="1506619"/>
            <a:ext cx="685800" cy="685800"/>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9E3E4224-1AE1-E080-6947-C38BE312F53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03920" y="3717075"/>
            <a:ext cx="685800" cy="685800"/>
          </a:xfrm>
          <a:prstGeom prst="rect">
            <a:avLst/>
          </a:prstGeom>
        </p:spPr>
      </p:pic>
      <p:pic>
        <p:nvPicPr>
          <p:cNvPr id="39" name="Picture 38" descr="A black background with a black square&#10;&#10;Description automatically generated with medium confidence">
            <a:extLst>
              <a:ext uri="{FF2B5EF4-FFF2-40B4-BE49-F238E27FC236}">
                <a16:creationId xmlns:a16="http://schemas.microsoft.com/office/drawing/2014/main" id="{E1E0A74F-0749-154D-5D4E-BE53EB0BA333}"/>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703920" y="2635810"/>
            <a:ext cx="685800" cy="685800"/>
          </a:xfrm>
          <a:prstGeom prst="rect">
            <a:avLst/>
          </a:prstGeom>
        </p:spPr>
      </p:pic>
    </p:spTree>
    <p:extLst>
      <p:ext uri="{BB962C8B-B14F-4D97-AF65-F5344CB8AC3E}">
        <p14:creationId xmlns:p14="http://schemas.microsoft.com/office/powerpoint/2010/main" val="95532379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CACC-CE27-05C3-E5A4-7913BEA499C7}"/>
              </a:ext>
            </a:extLst>
          </p:cNvPr>
          <p:cNvSpPr>
            <a:spLocks noGrp="1"/>
          </p:cNvSpPr>
          <p:nvPr>
            <p:ph type="title"/>
          </p:nvPr>
        </p:nvSpPr>
        <p:spPr/>
        <p:txBody>
          <a:bodyPr>
            <a:normAutofit fontScale="90000"/>
          </a:bodyPr>
          <a:lstStyle/>
          <a:p>
            <a:pPr>
              <a:lnSpc>
                <a:spcPct val="107000"/>
              </a:lnSpc>
            </a:pPr>
            <a:r>
              <a:rPr lang="en-GB" sz="2800" dirty="0"/>
              <a:t>Protect the nation from infectious diseases and prepare for health threats and emergencies</a:t>
            </a:r>
            <a:endParaRPr lang="en-GB" dirty="0"/>
          </a:p>
        </p:txBody>
      </p:sp>
      <p:sp>
        <p:nvSpPr>
          <p:cNvPr id="4" name="Date Placeholder 3">
            <a:extLst>
              <a:ext uri="{FF2B5EF4-FFF2-40B4-BE49-F238E27FC236}">
                <a16:creationId xmlns:a16="http://schemas.microsoft.com/office/drawing/2014/main" id="{4581F541-0FA0-4153-38A9-751CD1ADD3F3}"/>
              </a:ext>
            </a:extLst>
          </p:cNvPr>
          <p:cNvSpPr>
            <a:spLocks noGrp="1"/>
          </p:cNvSpPr>
          <p:nvPr>
            <p:ph type="dt" sz="half" idx="10"/>
          </p:nvPr>
        </p:nvSpPr>
        <p:spPr/>
        <p:txBody>
          <a:bodyPr/>
          <a:lstStyle/>
          <a:p>
            <a:fld id="{77584810-455B-8741-8C2D-D4D392C26BB8}" type="datetime1">
              <a:rPr lang="en-GB" smtClean="0"/>
              <a:t>11/03/2024</a:t>
            </a:fld>
            <a:endParaRPr lang="en-US"/>
          </a:p>
        </p:txBody>
      </p:sp>
      <p:sp>
        <p:nvSpPr>
          <p:cNvPr id="5" name="Slide Number Placeholder 4">
            <a:extLst>
              <a:ext uri="{FF2B5EF4-FFF2-40B4-BE49-F238E27FC236}">
                <a16:creationId xmlns:a16="http://schemas.microsoft.com/office/drawing/2014/main" id="{2A1EA5B2-D81D-08D0-BD46-30C91488C3EF}"/>
              </a:ext>
            </a:extLst>
          </p:cNvPr>
          <p:cNvSpPr>
            <a:spLocks noGrp="1"/>
          </p:cNvSpPr>
          <p:nvPr>
            <p:ph type="sldNum" sz="quarter" idx="12"/>
          </p:nvPr>
        </p:nvSpPr>
        <p:spPr/>
        <p:txBody>
          <a:bodyPr/>
          <a:lstStyle/>
          <a:p>
            <a:fld id="{34AFA7FE-CD8C-F049-A609-816E200170F9}" type="slidenum">
              <a:rPr lang="en-US" smtClean="0"/>
              <a:t>17</a:t>
            </a:fld>
            <a:endParaRPr lang="en-US"/>
          </a:p>
        </p:txBody>
      </p:sp>
      <p:sp>
        <p:nvSpPr>
          <p:cNvPr id="12" name="Rectangle 11">
            <a:extLst>
              <a:ext uri="{FF2B5EF4-FFF2-40B4-BE49-F238E27FC236}">
                <a16:creationId xmlns:a16="http://schemas.microsoft.com/office/drawing/2014/main" id="{0CF9406F-759F-6E9C-0BC6-F230ED56174A}"/>
              </a:ext>
            </a:extLst>
          </p:cNvPr>
          <p:cNvSpPr/>
          <p:nvPr/>
        </p:nvSpPr>
        <p:spPr>
          <a:xfrm rot="16200000">
            <a:off x="3734570" y="-1953000"/>
            <a:ext cx="1674078"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6" name="TextBox 5">
            <a:extLst>
              <a:ext uri="{FF2B5EF4-FFF2-40B4-BE49-F238E27FC236}">
                <a16:creationId xmlns:a16="http://schemas.microsoft.com/office/drawing/2014/main" id="{C69D3677-6E73-568F-BE42-801E513D3901}"/>
              </a:ext>
            </a:extLst>
          </p:cNvPr>
          <p:cNvSpPr txBox="1"/>
          <p:nvPr/>
        </p:nvSpPr>
        <p:spPr>
          <a:xfrm>
            <a:off x="1638010" y="1380974"/>
            <a:ext cx="6984815" cy="1568122"/>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Taking action on climate-related harm</a:t>
            </a:r>
          </a:p>
          <a:p>
            <a:pPr marL="342900" lvl="0" indent="-342900" algn="just">
              <a:lnSpc>
                <a:spcPct val="90000"/>
              </a:lnSpc>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Implement immediate measures to help limit global warming to 1.5°C, such as accelerating the transition from fossil fuels to renewable energies.</a:t>
            </a:r>
          </a:p>
          <a:p>
            <a:pPr marL="342900" lvl="0" indent="-342900" algn="just">
              <a:lnSpc>
                <a:spcPct val="90000"/>
              </a:lnSpc>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Accelerate the shift to low-carbon transport systems.</a:t>
            </a:r>
          </a:p>
          <a:p>
            <a:pPr marL="342900" lvl="0" indent="-342900" algn="just">
              <a:lnSpc>
                <a:spcPct val="90000"/>
              </a:lnSpc>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Transition to sustainable, affordable plant-based diets. </a:t>
            </a:r>
          </a:p>
          <a:p>
            <a:pPr marL="342900" lvl="0" indent="-342900" algn="just">
              <a:lnSpc>
                <a:spcPct val="90000"/>
              </a:lnSpc>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Consider the impact of climate change in all national and local government policy decisions.</a:t>
            </a:r>
          </a:p>
          <a:p>
            <a:pPr marL="342900" lvl="0" indent="-342900" algn="l">
              <a:lnSpc>
                <a:spcPct val="90000"/>
              </a:lnSpc>
              <a:spcAft>
                <a:spcPts val="600"/>
              </a:spcAft>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Advise and encourage planning by all organisations to become net zero. </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86583019-06C5-A342-63FF-DD278EB35A4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704313" y="1819292"/>
            <a:ext cx="685800" cy="685800"/>
          </a:xfrm>
          <a:prstGeom prst="rect">
            <a:avLst/>
          </a:prstGeom>
        </p:spPr>
      </p:pic>
      <p:grpSp>
        <p:nvGrpSpPr>
          <p:cNvPr id="13" name="Group 12">
            <a:extLst>
              <a:ext uri="{FF2B5EF4-FFF2-40B4-BE49-F238E27FC236}">
                <a16:creationId xmlns:a16="http://schemas.microsoft.com/office/drawing/2014/main" id="{22159B2C-C391-B614-92D0-9F2D23E3CD5B}"/>
              </a:ext>
            </a:extLst>
          </p:cNvPr>
          <p:cNvGrpSpPr/>
          <p:nvPr/>
        </p:nvGrpSpPr>
        <p:grpSpPr>
          <a:xfrm>
            <a:off x="457199" y="3144221"/>
            <a:ext cx="8230385" cy="1674078"/>
            <a:chOff x="457199" y="3144221"/>
            <a:chExt cx="8230385" cy="1674078"/>
          </a:xfrm>
        </p:grpSpPr>
        <p:sp>
          <p:nvSpPr>
            <p:cNvPr id="3" name="Rectangle 2">
              <a:extLst>
                <a:ext uri="{FF2B5EF4-FFF2-40B4-BE49-F238E27FC236}">
                  <a16:creationId xmlns:a16="http://schemas.microsoft.com/office/drawing/2014/main" id="{48B24578-E133-8D43-A5A9-638072800934}"/>
                </a:ext>
              </a:extLst>
            </p:cNvPr>
            <p:cNvSpPr/>
            <p:nvPr/>
          </p:nvSpPr>
          <p:spPr>
            <a:xfrm rot="16200000">
              <a:off x="3735353" y="-133933"/>
              <a:ext cx="1674078"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7" name="TextBox 6">
              <a:extLst>
                <a:ext uri="{FF2B5EF4-FFF2-40B4-BE49-F238E27FC236}">
                  <a16:creationId xmlns:a16="http://schemas.microsoft.com/office/drawing/2014/main" id="{467009E4-36C0-5EC9-0A5D-ABF29359378E}"/>
                </a:ext>
              </a:extLst>
            </p:cNvPr>
            <p:cNvSpPr txBox="1"/>
            <p:nvPr/>
          </p:nvSpPr>
          <p:spPr>
            <a:xfrm>
              <a:off x="1638010" y="3302320"/>
              <a:ext cx="6984815" cy="1308050"/>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Investing in the specialist public health workforce</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Improve awareness of the structures, roles, responsibilities and capabilities of the public health system and workforce.</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Regularly review and update national pandemic preparedness plans.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Put local public health directors at the heart of preparations, ensuring local public health voice is heard and recognised.</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108FA05E-59DD-A36E-B949-6B37DAF66A4A}"/>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04313" y="3698589"/>
              <a:ext cx="685800" cy="685800"/>
            </a:xfrm>
            <a:prstGeom prst="rect">
              <a:avLst/>
            </a:prstGeom>
          </p:spPr>
        </p:pic>
      </p:grpSp>
    </p:spTree>
    <p:extLst>
      <p:ext uri="{BB962C8B-B14F-4D97-AF65-F5344CB8AC3E}">
        <p14:creationId xmlns:p14="http://schemas.microsoft.com/office/powerpoint/2010/main" val="392366274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CACC-CE27-05C3-E5A4-7913BEA499C7}"/>
              </a:ext>
            </a:extLst>
          </p:cNvPr>
          <p:cNvSpPr>
            <a:spLocks noGrp="1"/>
          </p:cNvSpPr>
          <p:nvPr>
            <p:ph type="title"/>
          </p:nvPr>
        </p:nvSpPr>
        <p:spPr/>
        <p:txBody>
          <a:bodyPr>
            <a:normAutofit fontScale="90000"/>
          </a:bodyPr>
          <a:lstStyle/>
          <a:p>
            <a:pPr>
              <a:lnSpc>
                <a:spcPct val="107000"/>
              </a:lnSpc>
            </a:pPr>
            <a:r>
              <a:rPr lang="en-GB" sz="2800" dirty="0"/>
              <a:t>Increase investment in public health and prevention</a:t>
            </a:r>
            <a:endParaRPr lang="en-GB" dirty="0"/>
          </a:p>
        </p:txBody>
      </p:sp>
      <p:sp>
        <p:nvSpPr>
          <p:cNvPr id="4" name="Date Placeholder 3">
            <a:extLst>
              <a:ext uri="{FF2B5EF4-FFF2-40B4-BE49-F238E27FC236}">
                <a16:creationId xmlns:a16="http://schemas.microsoft.com/office/drawing/2014/main" id="{4581F541-0FA0-4153-38A9-751CD1ADD3F3}"/>
              </a:ext>
            </a:extLst>
          </p:cNvPr>
          <p:cNvSpPr>
            <a:spLocks noGrp="1"/>
          </p:cNvSpPr>
          <p:nvPr>
            <p:ph type="dt" sz="half" idx="10"/>
          </p:nvPr>
        </p:nvSpPr>
        <p:spPr/>
        <p:txBody>
          <a:bodyPr/>
          <a:lstStyle/>
          <a:p>
            <a:fld id="{77584810-455B-8741-8C2D-D4D392C26BB8}" type="datetime1">
              <a:rPr lang="en-GB" smtClean="0"/>
              <a:t>11/03/2024</a:t>
            </a:fld>
            <a:endParaRPr lang="en-US"/>
          </a:p>
        </p:txBody>
      </p:sp>
      <p:sp>
        <p:nvSpPr>
          <p:cNvPr id="5" name="Slide Number Placeholder 4">
            <a:extLst>
              <a:ext uri="{FF2B5EF4-FFF2-40B4-BE49-F238E27FC236}">
                <a16:creationId xmlns:a16="http://schemas.microsoft.com/office/drawing/2014/main" id="{2A1EA5B2-D81D-08D0-BD46-30C91488C3EF}"/>
              </a:ext>
            </a:extLst>
          </p:cNvPr>
          <p:cNvSpPr>
            <a:spLocks noGrp="1"/>
          </p:cNvSpPr>
          <p:nvPr>
            <p:ph type="sldNum" sz="quarter" idx="12"/>
          </p:nvPr>
        </p:nvSpPr>
        <p:spPr/>
        <p:txBody>
          <a:bodyPr/>
          <a:lstStyle/>
          <a:p>
            <a:fld id="{34AFA7FE-CD8C-F049-A609-816E200170F9}" type="slidenum">
              <a:rPr lang="en-US" smtClean="0"/>
              <a:t>18</a:t>
            </a:fld>
            <a:endParaRPr lang="en-US"/>
          </a:p>
        </p:txBody>
      </p:sp>
      <p:grpSp>
        <p:nvGrpSpPr>
          <p:cNvPr id="22" name="Group 21">
            <a:extLst>
              <a:ext uri="{FF2B5EF4-FFF2-40B4-BE49-F238E27FC236}">
                <a16:creationId xmlns:a16="http://schemas.microsoft.com/office/drawing/2014/main" id="{890E8DA4-BCBD-F5CA-1635-9B10FA8B87BA}"/>
              </a:ext>
            </a:extLst>
          </p:cNvPr>
          <p:cNvGrpSpPr/>
          <p:nvPr/>
        </p:nvGrpSpPr>
        <p:grpSpPr>
          <a:xfrm>
            <a:off x="455630" y="1323377"/>
            <a:ext cx="8230385" cy="1052286"/>
            <a:chOff x="456415" y="1325154"/>
            <a:chExt cx="8230385" cy="1052286"/>
          </a:xfrm>
        </p:grpSpPr>
        <p:sp>
          <p:nvSpPr>
            <p:cNvPr id="31" name="Rectangle 30">
              <a:extLst>
                <a:ext uri="{FF2B5EF4-FFF2-40B4-BE49-F238E27FC236}">
                  <a16:creationId xmlns:a16="http://schemas.microsoft.com/office/drawing/2014/main" id="{C218B461-BC98-07EA-9B73-C1885FD9E7C5}"/>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32" name="TextBox 31">
              <a:extLst>
                <a:ext uri="{FF2B5EF4-FFF2-40B4-BE49-F238E27FC236}">
                  <a16:creationId xmlns:a16="http://schemas.microsoft.com/office/drawing/2014/main" id="{EBD1CA51-1037-9D71-C160-E26A60EE0171}"/>
                </a:ext>
              </a:extLst>
            </p:cNvPr>
            <p:cNvSpPr txBox="1"/>
            <p:nvPr/>
          </p:nvSpPr>
          <p:spPr>
            <a:xfrm>
              <a:off x="1638795" y="1382751"/>
              <a:ext cx="6984815" cy="954107"/>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Investing in the specialist public health workforce</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Expand the specialist public health workforce to 30 per million population.</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Properly invest in the training and deployment of these specialists.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National strategy to develop and support the wider public health workforce</a:t>
              </a:r>
              <a:r>
                <a:rPr lang="en-GB" sz="1400" dirty="0">
                  <a:solidFill>
                    <a:schemeClr val="bg1"/>
                  </a:solidFill>
                  <a:latin typeface="Arial" panose="020B0604020202020204" pitchFamily="34" charset="0"/>
                  <a:cs typeface="Arial" panose="020B0604020202020204" pitchFamily="34" charset="0"/>
                </a:rPr>
                <a:t>.</a:t>
              </a:r>
            </a:p>
          </p:txBody>
        </p:sp>
      </p:grpSp>
      <p:grpSp>
        <p:nvGrpSpPr>
          <p:cNvPr id="23" name="Group 22">
            <a:extLst>
              <a:ext uri="{FF2B5EF4-FFF2-40B4-BE49-F238E27FC236}">
                <a16:creationId xmlns:a16="http://schemas.microsoft.com/office/drawing/2014/main" id="{7AE85248-E4C8-0237-EF1F-D54442ABB8B7}"/>
              </a:ext>
            </a:extLst>
          </p:cNvPr>
          <p:cNvGrpSpPr/>
          <p:nvPr/>
        </p:nvGrpSpPr>
        <p:grpSpPr>
          <a:xfrm>
            <a:off x="456415" y="2445877"/>
            <a:ext cx="8230385" cy="1052286"/>
            <a:chOff x="456415" y="1325154"/>
            <a:chExt cx="8230385" cy="1052286"/>
          </a:xfrm>
        </p:grpSpPr>
        <p:sp>
          <p:nvSpPr>
            <p:cNvPr id="28" name="Rectangle 27">
              <a:extLst>
                <a:ext uri="{FF2B5EF4-FFF2-40B4-BE49-F238E27FC236}">
                  <a16:creationId xmlns:a16="http://schemas.microsoft.com/office/drawing/2014/main" id="{873E1CDF-5BA1-E694-F0D7-5C4DE1277E44}"/>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29" name="TextBox 28">
              <a:extLst>
                <a:ext uri="{FF2B5EF4-FFF2-40B4-BE49-F238E27FC236}">
                  <a16:creationId xmlns:a16="http://schemas.microsoft.com/office/drawing/2014/main" id="{065425A3-B321-0018-CFA8-4EA56F21718E}"/>
                </a:ext>
              </a:extLst>
            </p:cNvPr>
            <p:cNvSpPr txBox="1"/>
            <p:nvPr/>
          </p:nvSpPr>
          <p:spPr>
            <a:xfrm>
              <a:off x="1638795" y="1382751"/>
              <a:ext cx="6984815" cy="90794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Enhancing public health through fair funding of local services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£1billion increase in local public health funding to reverse real-terms cuts.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All UK governments to commit to a multi-year settlement for public health, providing certainty for transformative investments locally, regionally, and nationally.</a:t>
              </a:r>
            </a:p>
          </p:txBody>
        </p:sp>
      </p:grpSp>
      <p:grpSp>
        <p:nvGrpSpPr>
          <p:cNvPr id="24" name="Group 23">
            <a:extLst>
              <a:ext uri="{FF2B5EF4-FFF2-40B4-BE49-F238E27FC236}">
                <a16:creationId xmlns:a16="http://schemas.microsoft.com/office/drawing/2014/main" id="{4ACE9E22-9EFA-D772-A43E-170AAE121FDD}"/>
              </a:ext>
            </a:extLst>
          </p:cNvPr>
          <p:cNvGrpSpPr/>
          <p:nvPr/>
        </p:nvGrpSpPr>
        <p:grpSpPr>
          <a:xfrm>
            <a:off x="455630" y="3557641"/>
            <a:ext cx="8230385" cy="1052286"/>
            <a:chOff x="456415" y="1325154"/>
            <a:chExt cx="8230385" cy="1052286"/>
          </a:xfrm>
        </p:grpSpPr>
        <p:sp>
          <p:nvSpPr>
            <p:cNvPr id="25" name="Rectangle 24">
              <a:extLst>
                <a:ext uri="{FF2B5EF4-FFF2-40B4-BE49-F238E27FC236}">
                  <a16:creationId xmlns:a16="http://schemas.microsoft.com/office/drawing/2014/main" id="{557F7898-321F-B397-0ED6-D59C5808C69E}"/>
                </a:ext>
              </a:extLst>
            </p:cNvPr>
            <p:cNvSpPr/>
            <p:nvPr/>
          </p:nvSpPr>
          <p:spPr>
            <a:xfrm rot="16200000">
              <a:off x="4045465" y="-2263896"/>
              <a:ext cx="1052286" cy="823038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900"/>
                </a:spcAft>
              </a:pPr>
              <a:endParaRPr lang="en-GB" sz="1200" dirty="0"/>
            </a:p>
          </p:txBody>
        </p:sp>
        <p:sp>
          <p:nvSpPr>
            <p:cNvPr id="26" name="TextBox 25">
              <a:extLst>
                <a:ext uri="{FF2B5EF4-FFF2-40B4-BE49-F238E27FC236}">
                  <a16:creationId xmlns:a16="http://schemas.microsoft.com/office/drawing/2014/main" id="{0EB41448-A836-9E6C-362A-AE308805DB50}"/>
                </a:ext>
              </a:extLst>
            </p:cNvPr>
            <p:cNvSpPr txBox="1"/>
            <p:nvPr/>
          </p:nvSpPr>
          <p:spPr>
            <a:xfrm>
              <a:off x="1638795" y="1382751"/>
              <a:ext cx="6984815" cy="90794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Delivering population-level interventions and policies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Embed prevention in routing healthcare practice and clinical pathways.</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Cross-system collaboration to improve the wider determinants of health</a:t>
              </a:r>
            </a:p>
            <a:p>
              <a:pPr marL="285750" indent="-285750">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Invest in research and evaluation.</a:t>
              </a:r>
            </a:p>
          </p:txBody>
        </p:sp>
      </p:grpSp>
      <p:pic>
        <p:nvPicPr>
          <p:cNvPr id="35" name="Picture 34" descr="A black background with a black square&#10;&#10;Description automatically generated with medium confidence">
            <a:extLst>
              <a:ext uri="{FF2B5EF4-FFF2-40B4-BE49-F238E27FC236}">
                <a16:creationId xmlns:a16="http://schemas.microsoft.com/office/drawing/2014/main" id="{ADBA4C98-E10A-EDE5-AE94-8BAC0B3F7F4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703920" y="1515127"/>
            <a:ext cx="685800" cy="685800"/>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75C2555F-F470-4EA4-E729-AC197B7DA65D}"/>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03920" y="2667313"/>
            <a:ext cx="685800" cy="685800"/>
          </a:xfrm>
          <a:prstGeom prst="rect">
            <a:avLst/>
          </a:prstGeom>
        </p:spPr>
      </p:pic>
      <p:pic>
        <p:nvPicPr>
          <p:cNvPr id="39" name="Picture 38" descr="A black background with a black square&#10;&#10;Description automatically generated with medium confidence">
            <a:extLst>
              <a:ext uri="{FF2B5EF4-FFF2-40B4-BE49-F238E27FC236}">
                <a16:creationId xmlns:a16="http://schemas.microsoft.com/office/drawing/2014/main" id="{C6B31482-909B-CCD8-BEB9-3A9A41955774}"/>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738369" y="3738155"/>
            <a:ext cx="685800" cy="685800"/>
          </a:xfrm>
          <a:prstGeom prst="rect">
            <a:avLst/>
          </a:prstGeom>
        </p:spPr>
      </p:pic>
    </p:spTree>
    <p:extLst>
      <p:ext uri="{BB962C8B-B14F-4D97-AF65-F5344CB8AC3E}">
        <p14:creationId xmlns:p14="http://schemas.microsoft.com/office/powerpoint/2010/main" val="78853140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500-8940-DDD8-8F65-DDB6DBA0D73F}"/>
              </a:ext>
            </a:extLst>
          </p:cNvPr>
          <p:cNvSpPr>
            <a:spLocks noGrp="1"/>
          </p:cNvSpPr>
          <p:nvPr>
            <p:ph type="title"/>
          </p:nvPr>
        </p:nvSpPr>
        <p:spPr/>
        <p:txBody>
          <a:bodyPr>
            <a:normAutofit fontScale="90000"/>
          </a:bodyPr>
          <a:lstStyle/>
          <a:p>
            <a:r>
              <a:rPr lang="en-GB" sz="2800" kern="100" dirty="0">
                <a:effectLst/>
                <a:latin typeface="Arial" panose="020B0604020202020204" pitchFamily="34" charset="0"/>
                <a:ea typeface="Calibri" panose="020F0502020204030204" pitchFamily="34" charset="0"/>
                <a:cs typeface="Arial" panose="020B0604020202020204" pitchFamily="34" charset="0"/>
              </a:rPr>
              <a:t>Leading in Complexity – Public Health’s Challenge</a:t>
            </a:r>
          </a:p>
        </p:txBody>
      </p:sp>
      <p:sp>
        <p:nvSpPr>
          <p:cNvPr id="3" name="Content Placeholder 2">
            <a:extLst>
              <a:ext uri="{FF2B5EF4-FFF2-40B4-BE49-F238E27FC236}">
                <a16:creationId xmlns:a16="http://schemas.microsoft.com/office/drawing/2014/main" id="{353205BF-58A1-753D-20F6-8D8B51C18F83}"/>
              </a:ext>
            </a:extLst>
          </p:cNvPr>
          <p:cNvSpPr>
            <a:spLocks noGrp="1"/>
          </p:cNvSpPr>
          <p:nvPr>
            <p:ph idx="1"/>
          </p:nvPr>
        </p:nvSpPr>
        <p:spPr/>
        <p:txBody>
          <a:bodyPr>
            <a:noAutofit/>
          </a:bodyPr>
          <a:lstStyle/>
          <a:p>
            <a:pPr>
              <a:spcBef>
                <a:spcPts val="1000"/>
              </a:spcBef>
            </a:pPr>
            <a:r>
              <a:rPr lang="en-GB" sz="1500" b="1" dirty="0"/>
              <a:t>2024: Complex times for health</a:t>
            </a:r>
          </a:p>
          <a:p>
            <a:pPr lvl="1">
              <a:spcBef>
                <a:spcPts val="1000"/>
              </a:spcBef>
              <a:buFont typeface="Courier New" panose="02070309020205020404" pitchFamily="49" charset="0"/>
              <a:buChar char="o"/>
            </a:pPr>
            <a:r>
              <a:rPr lang="en-GB" sz="1500" dirty="0"/>
              <a:t>Health challenges</a:t>
            </a:r>
          </a:p>
          <a:p>
            <a:pPr lvl="1">
              <a:spcBef>
                <a:spcPts val="1000"/>
              </a:spcBef>
              <a:buFont typeface="Courier New" panose="02070309020205020404" pitchFamily="49" charset="0"/>
              <a:buChar char="o"/>
            </a:pPr>
            <a:r>
              <a:rPr lang="en-GB" sz="1500" dirty="0"/>
              <a:t>Economic challenges</a:t>
            </a:r>
          </a:p>
          <a:p>
            <a:pPr lvl="1">
              <a:spcBef>
                <a:spcPts val="1000"/>
              </a:spcBef>
              <a:buFont typeface="Courier New" panose="02070309020205020404" pitchFamily="49" charset="0"/>
              <a:buChar char="o"/>
            </a:pPr>
            <a:r>
              <a:rPr lang="en-GB" sz="1500" dirty="0"/>
              <a:t>Structural and political challenges</a:t>
            </a:r>
          </a:p>
          <a:p>
            <a:pPr>
              <a:spcBef>
                <a:spcPts val="1000"/>
              </a:spcBef>
              <a:buFont typeface="Arial" panose="020B0604020202020204" pitchFamily="34" charset="0"/>
              <a:buChar char="•"/>
            </a:pPr>
            <a:r>
              <a:rPr lang="en-GB" sz="1500" b="1" dirty="0"/>
              <a:t>The public health landscape</a:t>
            </a:r>
          </a:p>
          <a:p>
            <a:pPr lvl="1">
              <a:spcBef>
                <a:spcPts val="1000"/>
              </a:spcBef>
              <a:buFont typeface="Courier New" panose="02070309020205020404" pitchFamily="49" charset="0"/>
              <a:buChar char="o"/>
            </a:pPr>
            <a:r>
              <a:rPr lang="en-GB" sz="1500" dirty="0"/>
              <a:t>Our leadership values in this context</a:t>
            </a:r>
          </a:p>
          <a:p>
            <a:pPr>
              <a:spcBef>
                <a:spcPts val="1000"/>
              </a:spcBef>
              <a:buFont typeface="Arial" panose="020B0604020202020204" pitchFamily="34" charset="0"/>
              <a:buChar char="•"/>
            </a:pPr>
            <a:r>
              <a:rPr lang="en-GB" sz="1500" b="1" dirty="0"/>
              <a:t>A relentless focus on equity</a:t>
            </a:r>
          </a:p>
          <a:p>
            <a:pPr>
              <a:spcBef>
                <a:spcPts val="1000"/>
              </a:spcBef>
              <a:buFont typeface="Arial" panose="020B0604020202020204" pitchFamily="34" charset="0"/>
              <a:buChar char="•"/>
            </a:pPr>
            <a:r>
              <a:rPr lang="en-GB" sz="1500" b="1" dirty="0"/>
              <a:t>Working with cross-system partners</a:t>
            </a:r>
          </a:p>
          <a:p>
            <a:pPr>
              <a:spcBef>
                <a:spcPts val="1000"/>
              </a:spcBef>
              <a:buFont typeface="Arial" panose="020B0604020202020204" pitchFamily="34" charset="0"/>
              <a:buChar char="•"/>
            </a:pPr>
            <a:r>
              <a:rPr lang="en-GB" sz="1500" b="1" dirty="0"/>
              <a:t>A vision for the public’s health</a:t>
            </a:r>
            <a:br>
              <a:rPr lang="en-GB" sz="1500" b="1" dirty="0">
                <a:solidFill>
                  <a:schemeClr val="accent2">
                    <a:lumMod val="75000"/>
                  </a:schemeClr>
                </a:solidFill>
              </a:rPr>
            </a:br>
            <a:endParaRPr lang="en-GB" sz="1500" b="1" dirty="0">
              <a:solidFill>
                <a:schemeClr val="accent2">
                  <a:lumMod val="75000"/>
                </a:schemeClr>
              </a:solidFill>
            </a:endParaRPr>
          </a:p>
        </p:txBody>
      </p:sp>
      <p:sp>
        <p:nvSpPr>
          <p:cNvPr id="5" name="Slide Number Placeholder 4">
            <a:extLst>
              <a:ext uri="{FF2B5EF4-FFF2-40B4-BE49-F238E27FC236}">
                <a16:creationId xmlns:a16="http://schemas.microsoft.com/office/drawing/2014/main" id="{010BF140-66F9-F3B0-334E-B6BA090B25B5}"/>
              </a:ext>
            </a:extLst>
          </p:cNvPr>
          <p:cNvSpPr>
            <a:spLocks noGrp="1"/>
          </p:cNvSpPr>
          <p:nvPr>
            <p:ph type="sldNum" sz="quarter" idx="12"/>
          </p:nvPr>
        </p:nvSpPr>
        <p:spPr/>
        <p:txBody>
          <a:bodyPr/>
          <a:lstStyle/>
          <a:p>
            <a:fld id="{34AFA7FE-CD8C-F049-A609-816E200170F9}" type="slidenum">
              <a:rPr lang="en-US" smtClean="0"/>
              <a:t>1</a:t>
            </a:fld>
            <a:endParaRPr lang="en-US"/>
          </a:p>
        </p:txBody>
      </p:sp>
    </p:spTree>
    <p:extLst>
      <p:ext uri="{BB962C8B-B14F-4D97-AF65-F5344CB8AC3E}">
        <p14:creationId xmlns:p14="http://schemas.microsoft.com/office/powerpoint/2010/main" val="305720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F0EBD01-4BD5-842D-5A90-E20C452F1784}"/>
              </a:ext>
            </a:extLst>
          </p:cNvPr>
          <p:cNvPicPr>
            <a:picLocks noChangeAspect="1"/>
          </p:cNvPicPr>
          <p:nvPr/>
        </p:nvPicPr>
        <p:blipFill>
          <a:blip r:embed="rId3"/>
          <a:stretch>
            <a:fillRect/>
          </a:stretch>
        </p:blipFill>
        <p:spPr>
          <a:xfrm>
            <a:off x="-52042" y="-5358"/>
            <a:ext cx="9527793" cy="5148857"/>
          </a:xfrm>
          <a:prstGeom prst="rect">
            <a:avLst/>
          </a:prstGeom>
        </p:spPr>
      </p:pic>
      <p:sp>
        <p:nvSpPr>
          <p:cNvPr id="97" name="Rectangle: Rounded Corners 96">
            <a:extLst>
              <a:ext uri="{FF2B5EF4-FFF2-40B4-BE49-F238E27FC236}">
                <a16:creationId xmlns:a16="http://schemas.microsoft.com/office/drawing/2014/main" id="{BF8F1AB6-6E9E-DF07-C8CD-267AD7428563}"/>
              </a:ext>
            </a:extLst>
          </p:cNvPr>
          <p:cNvSpPr/>
          <p:nvPr/>
        </p:nvSpPr>
        <p:spPr>
          <a:xfrm>
            <a:off x="3333956" y="102917"/>
            <a:ext cx="2427986" cy="616852"/>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Frutiger LT Pro 55 Roman" panose="020B0602020204020204" pitchFamily="34" charset="0"/>
              <a:ea typeface="+mn-ea"/>
              <a:cs typeface="+mn-cs"/>
            </a:endParaRPr>
          </a:p>
        </p:txBody>
      </p:sp>
      <p:sp>
        <p:nvSpPr>
          <p:cNvPr id="96" name="Rectangle: Rounded Corners 95">
            <a:extLst>
              <a:ext uri="{FF2B5EF4-FFF2-40B4-BE49-F238E27FC236}">
                <a16:creationId xmlns:a16="http://schemas.microsoft.com/office/drawing/2014/main" id="{E67C7953-A252-E98A-4287-CB871F3B1938}"/>
              </a:ext>
            </a:extLst>
          </p:cNvPr>
          <p:cNvSpPr/>
          <p:nvPr/>
        </p:nvSpPr>
        <p:spPr>
          <a:xfrm>
            <a:off x="3001559" y="84409"/>
            <a:ext cx="3026775" cy="616852"/>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Frutiger LT Pro 55 Roman" panose="020B0602020204020204" pitchFamily="34" charset="0"/>
              <a:ea typeface="+mn-ea"/>
              <a:cs typeface="+mn-cs"/>
            </a:endParaRPr>
          </a:p>
        </p:txBody>
      </p:sp>
      <p:sp>
        <p:nvSpPr>
          <p:cNvPr id="21" name="TextBox 20">
            <a:extLst>
              <a:ext uri="{FF2B5EF4-FFF2-40B4-BE49-F238E27FC236}">
                <a16:creationId xmlns:a16="http://schemas.microsoft.com/office/drawing/2014/main" id="{1C3AB563-65E2-37BA-7FBF-830241FC984F}"/>
              </a:ext>
            </a:extLst>
          </p:cNvPr>
          <p:cNvSpPr txBox="1"/>
          <p:nvPr/>
        </p:nvSpPr>
        <p:spPr>
          <a:xfrm>
            <a:off x="2835439" y="249254"/>
            <a:ext cx="3480774"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Frutiger LT Pro 55 Roman" panose="020B0602020204020204" pitchFamily="34" charset="0"/>
              <a:ea typeface="+mn-ea"/>
              <a:cs typeface="+mn-cs"/>
            </a:endParaRPr>
          </a:p>
        </p:txBody>
      </p:sp>
      <p:grpSp>
        <p:nvGrpSpPr>
          <p:cNvPr id="2" name="Group 1">
            <a:extLst>
              <a:ext uri="{FF2B5EF4-FFF2-40B4-BE49-F238E27FC236}">
                <a16:creationId xmlns:a16="http://schemas.microsoft.com/office/drawing/2014/main" id="{CD5710BF-4D3E-429E-9156-C54EA0A51D5F}"/>
              </a:ext>
            </a:extLst>
          </p:cNvPr>
          <p:cNvGrpSpPr/>
          <p:nvPr/>
        </p:nvGrpSpPr>
        <p:grpSpPr>
          <a:xfrm>
            <a:off x="328004" y="849584"/>
            <a:ext cx="8661344" cy="729025"/>
            <a:chOff x="328004" y="849584"/>
            <a:chExt cx="8661344" cy="729025"/>
          </a:xfrm>
        </p:grpSpPr>
        <p:sp>
          <p:nvSpPr>
            <p:cNvPr id="5" name="Rectangle: Rounded Corners 4">
              <a:extLst>
                <a:ext uri="{FF2B5EF4-FFF2-40B4-BE49-F238E27FC236}">
                  <a16:creationId xmlns:a16="http://schemas.microsoft.com/office/drawing/2014/main" id="{752606DB-D267-2284-D32F-2D285D09C08A}"/>
                </a:ext>
              </a:extLst>
            </p:cNvPr>
            <p:cNvSpPr/>
            <p:nvPr/>
          </p:nvSpPr>
          <p:spPr>
            <a:xfrm>
              <a:off x="3824958" y="849584"/>
              <a:ext cx="5108770" cy="719692"/>
            </a:xfrm>
            <a:prstGeom prst="roundRect">
              <a:avLst>
                <a:gd name="adj" fmla="val 6451"/>
              </a:avLst>
            </a:prstGeom>
            <a:solidFill>
              <a:srgbClr val="5C5477">
                <a:alpha val="81961"/>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E2C8D1DA-8F15-36EF-9414-F7359DCF9666}"/>
                </a:ext>
              </a:extLst>
            </p:cNvPr>
            <p:cNvSpPr/>
            <p:nvPr/>
          </p:nvSpPr>
          <p:spPr>
            <a:xfrm>
              <a:off x="328004" y="984712"/>
              <a:ext cx="3984620" cy="554514"/>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Frutiger LT Pro 55 Roman" panose="020B0602020204020204" pitchFamily="34" charset="0"/>
                <a:ea typeface="+mn-ea"/>
                <a:cs typeface="+mn-cs"/>
              </a:endParaRPr>
            </a:p>
          </p:txBody>
        </p:sp>
        <p:pic>
          <p:nvPicPr>
            <p:cNvPr id="26" name="Graphic 3" descr="Group with solid fill">
              <a:extLst>
                <a:ext uri="{FF2B5EF4-FFF2-40B4-BE49-F238E27FC236}">
                  <a16:creationId xmlns:a16="http://schemas.microsoft.com/office/drawing/2014/main" id="{C6722B63-B0B4-41F8-A590-F42523D395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5035" y="1106110"/>
              <a:ext cx="316552" cy="315824"/>
            </a:xfrm>
            <a:prstGeom prst="rect">
              <a:avLst/>
            </a:prstGeom>
          </p:spPr>
        </p:pic>
        <p:sp>
          <p:nvSpPr>
            <p:cNvPr id="31" name="Rectangle 30">
              <a:extLst>
                <a:ext uri="{FF2B5EF4-FFF2-40B4-BE49-F238E27FC236}">
                  <a16:creationId xmlns:a16="http://schemas.microsoft.com/office/drawing/2014/main" id="{F26A2F47-470D-492A-332F-F2D1343929B5}"/>
                </a:ext>
              </a:extLst>
            </p:cNvPr>
            <p:cNvSpPr/>
            <p:nvPr/>
          </p:nvSpPr>
          <p:spPr>
            <a:xfrm>
              <a:off x="3826844" y="984713"/>
              <a:ext cx="45719" cy="555216"/>
            </a:xfrm>
            <a:prstGeom prst="rect">
              <a:avLst/>
            </a:prstGeom>
            <a:solidFill>
              <a:srgbClr val="5C5477">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24EE2BB0-E594-71CE-F7F4-542B1A71BE9D}"/>
                </a:ext>
              </a:extLst>
            </p:cNvPr>
            <p:cNvSpPr txBox="1"/>
            <p:nvPr/>
          </p:nvSpPr>
          <p:spPr>
            <a:xfrm>
              <a:off x="372489" y="999536"/>
              <a:ext cx="3487028" cy="535531"/>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People</a:t>
              </a: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resilient, diverse and inclusive UK and global public health workforce fit for the future</a:t>
              </a:r>
            </a:p>
          </p:txBody>
        </p:sp>
        <p:sp>
          <p:nvSpPr>
            <p:cNvPr id="90" name="TextBox 89">
              <a:extLst>
                <a:ext uri="{FF2B5EF4-FFF2-40B4-BE49-F238E27FC236}">
                  <a16:creationId xmlns:a16="http://schemas.microsoft.com/office/drawing/2014/main" id="{368D9499-C3CB-B951-213B-103313A9E9D6}"/>
                </a:ext>
              </a:extLst>
            </p:cNvPr>
            <p:cNvSpPr txBox="1"/>
            <p:nvPr/>
          </p:nvSpPr>
          <p:spPr>
            <a:xfrm>
              <a:off x="4368244" y="866106"/>
              <a:ext cx="4621104" cy="712503"/>
            </a:xfrm>
            <a:prstGeom prst="rect">
              <a:avLst/>
            </a:prstGeom>
            <a:noFill/>
          </p:spPr>
          <p:txBody>
            <a:bodyPr wrap="square" rtlCol="0">
              <a:spAutoFit/>
            </a:bodyPr>
            <a:lstStyle/>
            <a:p>
              <a:pPr marL="109988" marR="0" lvl="0" indent="-109988" algn="l" defTabSz="457200" rtl="0" eaLnBrk="1" fontAlgn="auto" latinLnBrk="0" hangingPunct="1">
                <a:lnSpc>
                  <a:spcPct val="90000"/>
                </a:lnSpc>
                <a:spcBef>
                  <a:spcPts val="0"/>
                </a:spcBef>
                <a:spcAft>
                  <a:spcPts val="300"/>
                </a:spcAft>
                <a:buClrTx/>
                <a:buSzTx/>
                <a:buFont typeface="+mj-lt"/>
                <a:buAutoNum type="arabicPeriod"/>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Support the wellbeing of the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public health workforce </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are facing increasingly complex challenges</a:t>
              </a:r>
            </a:p>
            <a:p>
              <a:pPr marL="109988" marR="0" lvl="0" indent="-109988" algn="l" defTabSz="457200" rtl="0" eaLnBrk="1" fontAlgn="auto" latinLnBrk="0" hangingPunct="1">
                <a:lnSpc>
                  <a:spcPct val="90000"/>
                </a:lnSpc>
                <a:spcBef>
                  <a:spcPts val="0"/>
                </a:spcBef>
                <a:spcAft>
                  <a:spcPts val="600"/>
                </a:spcAft>
                <a:buClrTx/>
                <a:buSzTx/>
                <a:buFont typeface="+mj-lt"/>
                <a:buAutoNum type="arabicPeriod"/>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Work with partners to ensure improved clarity, equity, and experience for public health practitioners across their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career pathway</a:t>
              </a:r>
            </a:p>
          </p:txBody>
        </p:sp>
      </p:grpSp>
      <p:grpSp>
        <p:nvGrpSpPr>
          <p:cNvPr id="3" name="Group 2">
            <a:extLst>
              <a:ext uri="{FF2B5EF4-FFF2-40B4-BE49-F238E27FC236}">
                <a16:creationId xmlns:a16="http://schemas.microsoft.com/office/drawing/2014/main" id="{043D8160-E45A-4BAD-9211-A1AE0757DDBF}"/>
              </a:ext>
            </a:extLst>
          </p:cNvPr>
          <p:cNvGrpSpPr/>
          <p:nvPr/>
        </p:nvGrpSpPr>
        <p:grpSpPr>
          <a:xfrm>
            <a:off x="338483" y="1620437"/>
            <a:ext cx="8636485" cy="658875"/>
            <a:chOff x="338483" y="1620437"/>
            <a:chExt cx="8636485" cy="658875"/>
          </a:xfrm>
        </p:grpSpPr>
        <p:sp>
          <p:nvSpPr>
            <p:cNvPr id="32" name="Rectangle: Rounded Corners 31">
              <a:extLst>
                <a:ext uri="{FF2B5EF4-FFF2-40B4-BE49-F238E27FC236}">
                  <a16:creationId xmlns:a16="http://schemas.microsoft.com/office/drawing/2014/main" id="{7F137A6C-C14D-4F14-0AAF-6E93313E6963}"/>
                </a:ext>
              </a:extLst>
            </p:cNvPr>
            <p:cNvSpPr/>
            <p:nvPr/>
          </p:nvSpPr>
          <p:spPr>
            <a:xfrm>
              <a:off x="3835436" y="1620437"/>
              <a:ext cx="5109801" cy="658875"/>
            </a:xfrm>
            <a:prstGeom prst="roundRect">
              <a:avLst>
                <a:gd name="adj" fmla="val 6451"/>
              </a:avLst>
            </a:prstGeom>
            <a:solidFill>
              <a:srgbClr val="5C5477">
                <a:alpha val="8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Rounded Corners 32">
              <a:extLst>
                <a:ext uri="{FF2B5EF4-FFF2-40B4-BE49-F238E27FC236}">
                  <a16:creationId xmlns:a16="http://schemas.microsoft.com/office/drawing/2014/main" id="{FDCF02BF-13D4-CFEE-28C9-9C058A731A7B}"/>
                </a:ext>
              </a:extLst>
            </p:cNvPr>
            <p:cNvSpPr/>
            <p:nvPr/>
          </p:nvSpPr>
          <p:spPr>
            <a:xfrm>
              <a:off x="338483" y="1691785"/>
              <a:ext cx="3963661" cy="543282"/>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7D260BAC-C504-A80C-849D-E58ECD19F7E1}"/>
                </a:ext>
              </a:extLst>
            </p:cNvPr>
            <p:cNvSpPr/>
            <p:nvPr/>
          </p:nvSpPr>
          <p:spPr>
            <a:xfrm>
              <a:off x="3835126" y="1678195"/>
              <a:ext cx="38072" cy="567222"/>
            </a:xfrm>
            <a:prstGeom prst="rect">
              <a:avLst/>
            </a:prstGeom>
            <a:solidFill>
              <a:srgbClr val="5C547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Graphic 14" descr="Handshake with solid fill">
              <a:extLst>
                <a:ext uri="{FF2B5EF4-FFF2-40B4-BE49-F238E27FC236}">
                  <a16:creationId xmlns:a16="http://schemas.microsoft.com/office/drawing/2014/main" id="{217ECD68-5E11-489F-B369-A5A8E1FB0F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16919" y="1787922"/>
              <a:ext cx="343479" cy="342688"/>
            </a:xfrm>
            <a:prstGeom prst="rect">
              <a:avLst/>
            </a:prstGeom>
          </p:spPr>
        </p:pic>
        <p:sp>
          <p:nvSpPr>
            <p:cNvPr id="86" name="TextBox 85">
              <a:extLst>
                <a:ext uri="{FF2B5EF4-FFF2-40B4-BE49-F238E27FC236}">
                  <a16:creationId xmlns:a16="http://schemas.microsoft.com/office/drawing/2014/main" id="{625F3BCC-F575-FFF6-7744-2D7239F31434}"/>
                </a:ext>
              </a:extLst>
            </p:cNvPr>
            <p:cNvSpPr txBox="1"/>
            <p:nvPr/>
          </p:nvSpPr>
          <p:spPr>
            <a:xfrm>
              <a:off x="338483" y="1723803"/>
              <a:ext cx="3485997" cy="535531"/>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Partnerships</a:t>
              </a: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Effective system leadership to improve the health of the public across all UK nations</a:t>
              </a:r>
            </a:p>
          </p:txBody>
        </p:sp>
        <p:sp>
          <p:nvSpPr>
            <p:cNvPr id="91" name="TextBox 90">
              <a:extLst>
                <a:ext uri="{FF2B5EF4-FFF2-40B4-BE49-F238E27FC236}">
                  <a16:creationId xmlns:a16="http://schemas.microsoft.com/office/drawing/2014/main" id="{A197F580-A2EB-B7D4-A38B-676FC976C46A}"/>
                </a:ext>
              </a:extLst>
            </p:cNvPr>
            <p:cNvSpPr txBox="1"/>
            <p:nvPr/>
          </p:nvSpPr>
          <p:spPr>
            <a:xfrm>
              <a:off x="4334975" y="1728433"/>
              <a:ext cx="4639993" cy="528606"/>
            </a:xfrm>
            <a:prstGeom prst="rect">
              <a:avLst/>
            </a:prstGeom>
            <a:noFill/>
          </p:spPr>
          <p:txBody>
            <a:bodyPr wrap="square" rtlCol="0">
              <a:spAutoFit/>
            </a:bodyPr>
            <a:lstStyle/>
            <a:p>
              <a:pPr marL="109988" marR="0" lvl="0" indent="-109988" algn="l" defTabSz="457200" rtl="0" eaLnBrk="1" fontAlgn="auto" latinLnBrk="0" hangingPunct="1">
                <a:lnSpc>
                  <a:spcPct val="90000"/>
                </a:lnSpc>
                <a:spcBef>
                  <a:spcPts val="0"/>
                </a:spcBef>
                <a:spcAft>
                  <a:spcPts val="0"/>
                </a:spcAft>
                <a:buClrTx/>
                <a:buSzTx/>
                <a:buFont typeface="+mj-lt"/>
                <a:buAutoNum type="arabicPeriod" startAt="3"/>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We will expand formal and informal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relationships</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with allied public health professionals and organisations focussed on improving the public’s health and tackling health inequalities</a:t>
              </a:r>
            </a:p>
          </p:txBody>
        </p:sp>
      </p:grpSp>
      <p:grpSp>
        <p:nvGrpSpPr>
          <p:cNvPr id="6" name="Group 5">
            <a:extLst>
              <a:ext uri="{FF2B5EF4-FFF2-40B4-BE49-F238E27FC236}">
                <a16:creationId xmlns:a16="http://schemas.microsoft.com/office/drawing/2014/main" id="{F4A7F3B2-D6DC-4F2B-8F45-684FDFA15CAE}"/>
              </a:ext>
            </a:extLst>
          </p:cNvPr>
          <p:cNvGrpSpPr/>
          <p:nvPr/>
        </p:nvGrpSpPr>
        <p:grpSpPr>
          <a:xfrm>
            <a:off x="326973" y="2330787"/>
            <a:ext cx="8632207" cy="979255"/>
            <a:chOff x="326973" y="2330787"/>
            <a:chExt cx="8632207" cy="979255"/>
          </a:xfrm>
        </p:grpSpPr>
        <p:sp>
          <p:nvSpPr>
            <p:cNvPr id="48" name="Rectangle: Rounded Corners 47">
              <a:extLst>
                <a:ext uri="{FF2B5EF4-FFF2-40B4-BE49-F238E27FC236}">
                  <a16:creationId xmlns:a16="http://schemas.microsoft.com/office/drawing/2014/main" id="{198E53D9-2D06-A4DF-81E7-6DB1B2E27810}"/>
                </a:ext>
              </a:extLst>
            </p:cNvPr>
            <p:cNvSpPr/>
            <p:nvPr/>
          </p:nvSpPr>
          <p:spPr>
            <a:xfrm>
              <a:off x="3823204" y="2330787"/>
              <a:ext cx="5109801" cy="977307"/>
            </a:xfrm>
            <a:prstGeom prst="roundRect">
              <a:avLst>
                <a:gd name="adj" fmla="val 6451"/>
              </a:avLst>
            </a:prstGeom>
            <a:solidFill>
              <a:srgbClr val="5C5477">
                <a:alpha val="8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id="{9C46B862-174E-5B0E-F9A2-3BCE70002C85}"/>
                </a:ext>
              </a:extLst>
            </p:cNvPr>
            <p:cNvSpPr/>
            <p:nvPr/>
          </p:nvSpPr>
          <p:spPr>
            <a:xfrm>
              <a:off x="326973" y="2391205"/>
              <a:ext cx="3963661" cy="828811"/>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2CAA89C5-80A7-F005-7A11-03F4C6D13A89}"/>
                </a:ext>
              </a:extLst>
            </p:cNvPr>
            <p:cNvSpPr/>
            <p:nvPr/>
          </p:nvSpPr>
          <p:spPr>
            <a:xfrm>
              <a:off x="3831147" y="2364446"/>
              <a:ext cx="45719" cy="888567"/>
            </a:xfrm>
            <a:prstGeom prst="rect">
              <a:avLst/>
            </a:prstGeom>
            <a:solidFill>
              <a:srgbClr val="5C547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pic>
          <p:nvPicPr>
            <p:cNvPr id="28" name="Graphic 16" descr="Scales of justice with solid fill">
              <a:extLst>
                <a:ext uri="{FF2B5EF4-FFF2-40B4-BE49-F238E27FC236}">
                  <a16:creationId xmlns:a16="http://schemas.microsoft.com/office/drawing/2014/main" id="{C304C412-F946-407D-B7BA-7F6782D298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16127" y="2564013"/>
              <a:ext cx="292925" cy="358533"/>
            </a:xfrm>
            <a:prstGeom prst="rect">
              <a:avLst/>
            </a:prstGeom>
          </p:spPr>
        </p:pic>
        <p:sp>
          <p:nvSpPr>
            <p:cNvPr id="87" name="TextBox 86">
              <a:extLst>
                <a:ext uri="{FF2B5EF4-FFF2-40B4-BE49-F238E27FC236}">
                  <a16:creationId xmlns:a16="http://schemas.microsoft.com/office/drawing/2014/main" id="{7DF0F5B8-52B4-E110-421C-4395B12E4FC8}"/>
                </a:ext>
              </a:extLst>
            </p:cNvPr>
            <p:cNvSpPr txBox="1"/>
            <p:nvPr/>
          </p:nvSpPr>
          <p:spPr>
            <a:xfrm>
              <a:off x="326973" y="2380718"/>
              <a:ext cx="3504174" cy="674031"/>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Policies</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clear, unequivocal, and effective champion for health and equity in all policies</a:t>
              </a:r>
            </a:p>
          </p:txBody>
        </p:sp>
        <p:sp>
          <p:nvSpPr>
            <p:cNvPr id="92" name="TextBox 91">
              <a:extLst>
                <a:ext uri="{FF2B5EF4-FFF2-40B4-BE49-F238E27FC236}">
                  <a16:creationId xmlns:a16="http://schemas.microsoft.com/office/drawing/2014/main" id="{3D5FC717-CEF6-9C31-1D54-4AF5E50E2BD2}"/>
                </a:ext>
              </a:extLst>
            </p:cNvPr>
            <p:cNvSpPr txBox="1"/>
            <p:nvPr/>
          </p:nvSpPr>
          <p:spPr>
            <a:xfrm>
              <a:off x="4326482" y="2342790"/>
              <a:ext cx="4632698" cy="967252"/>
            </a:xfrm>
            <a:prstGeom prst="rect">
              <a:avLst/>
            </a:prstGeom>
            <a:noFill/>
          </p:spPr>
          <p:txBody>
            <a:bodyPr wrap="square" rtlCol="0">
              <a:spAutoFit/>
            </a:bodyPr>
            <a:lstStyle/>
            <a:p>
              <a:pPr marL="109988" marR="0" lvl="0" indent="-109988" algn="l" defTabSz="457200" rtl="0" eaLnBrk="1" fontAlgn="auto" latinLnBrk="0" hangingPunct="1">
                <a:lnSpc>
                  <a:spcPct val="110000"/>
                </a:lnSpc>
                <a:spcBef>
                  <a:spcPts val="0"/>
                </a:spcBef>
                <a:spcAft>
                  <a:spcPts val="0"/>
                </a:spcAft>
                <a:buClrTx/>
                <a:buSzTx/>
                <a:buFont typeface="+mj-lt"/>
                <a:buAutoNum type="arabicPeriod" startAt="4"/>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Tackling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poverty</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the cost-of-living crisis</a:t>
              </a:r>
            </a:p>
            <a:p>
              <a:pPr marL="109988" marR="0" lvl="0" indent="-109988" algn="l" defTabSz="457200" rtl="0" eaLnBrk="1" fontAlgn="auto" latinLnBrk="0" hangingPunct="1">
                <a:lnSpc>
                  <a:spcPct val="110000"/>
                </a:lnSpc>
                <a:spcBef>
                  <a:spcPts val="0"/>
                </a:spcBef>
                <a:spcAft>
                  <a:spcPts val="0"/>
                </a:spcAft>
                <a:buClrTx/>
                <a:buSzTx/>
                <a:buFont typeface="+mj-lt"/>
                <a:buAutoNum type="arabicPeriod" startAt="4"/>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Maximising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NHS prevention </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&amp; population health</a:t>
              </a:r>
            </a:p>
            <a:p>
              <a:pPr marL="109988" marR="0" lvl="0" indent="-109988" algn="l" defTabSz="457200" rtl="0" eaLnBrk="1" fontAlgn="auto" latinLnBrk="0" hangingPunct="1">
                <a:lnSpc>
                  <a:spcPct val="110000"/>
                </a:lnSpc>
                <a:spcBef>
                  <a:spcPts val="0"/>
                </a:spcBef>
                <a:spcAft>
                  <a:spcPts val="0"/>
                </a:spcAft>
                <a:buClrTx/>
                <a:buSzTx/>
                <a:buFont typeface="+mj-lt"/>
                <a:buAutoNum type="arabicPeriod" startAt="4"/>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Climate change </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health</a:t>
              </a:r>
            </a:p>
            <a:p>
              <a:pPr marL="109988" marR="0" lvl="0" indent="-109988" algn="l" defTabSz="457200" rtl="0" eaLnBrk="1" fontAlgn="auto" latinLnBrk="0" hangingPunct="1">
                <a:lnSpc>
                  <a:spcPct val="110000"/>
                </a:lnSpc>
                <a:spcBef>
                  <a:spcPts val="0"/>
                </a:spcBef>
                <a:spcAft>
                  <a:spcPts val="0"/>
                </a:spcAft>
                <a:buClrTx/>
                <a:buSzTx/>
                <a:buFont typeface="+mj-lt"/>
                <a:buAutoNum type="arabicPeriod" startAt="4"/>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Tackling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 inequalities </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 public health approach to anti-racism</a:t>
              </a:r>
            </a:p>
            <a:p>
              <a:pPr marL="109988" marR="0" lvl="0" indent="-109988" algn="l" defTabSz="457200" rtl="0" eaLnBrk="1" fontAlgn="auto" latinLnBrk="0" hangingPunct="1">
                <a:lnSpc>
                  <a:spcPct val="110000"/>
                </a:lnSpc>
                <a:spcBef>
                  <a:spcPts val="0"/>
                </a:spcBef>
                <a:spcAft>
                  <a:spcPts val="0"/>
                </a:spcAft>
                <a:buClrTx/>
                <a:buSzTx/>
                <a:buFont typeface="+mj-lt"/>
                <a:buAutoNum type="arabicPeriod" startAt="4"/>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Living healthier for longer </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across the life-course</a:t>
              </a:r>
            </a:p>
          </p:txBody>
        </p:sp>
      </p:grpSp>
      <p:grpSp>
        <p:nvGrpSpPr>
          <p:cNvPr id="7" name="Group 6">
            <a:extLst>
              <a:ext uri="{FF2B5EF4-FFF2-40B4-BE49-F238E27FC236}">
                <a16:creationId xmlns:a16="http://schemas.microsoft.com/office/drawing/2014/main" id="{68B21410-E785-43D9-8B76-7BB6F38C236D}"/>
              </a:ext>
            </a:extLst>
          </p:cNvPr>
          <p:cNvGrpSpPr/>
          <p:nvPr/>
        </p:nvGrpSpPr>
        <p:grpSpPr>
          <a:xfrm>
            <a:off x="319752" y="3361883"/>
            <a:ext cx="8613976" cy="773944"/>
            <a:chOff x="319752" y="3361883"/>
            <a:chExt cx="8613976" cy="773944"/>
          </a:xfrm>
        </p:grpSpPr>
        <p:sp>
          <p:nvSpPr>
            <p:cNvPr id="51" name="Rectangle: Rounded Corners 50">
              <a:extLst>
                <a:ext uri="{FF2B5EF4-FFF2-40B4-BE49-F238E27FC236}">
                  <a16:creationId xmlns:a16="http://schemas.microsoft.com/office/drawing/2014/main" id="{E870E709-2368-9621-8806-79C84DB600DA}"/>
                </a:ext>
              </a:extLst>
            </p:cNvPr>
            <p:cNvSpPr/>
            <p:nvPr/>
          </p:nvSpPr>
          <p:spPr>
            <a:xfrm>
              <a:off x="3824648" y="3361883"/>
              <a:ext cx="5108898" cy="748099"/>
            </a:xfrm>
            <a:prstGeom prst="roundRect">
              <a:avLst>
                <a:gd name="adj" fmla="val 6451"/>
              </a:avLst>
            </a:prstGeom>
            <a:solidFill>
              <a:srgbClr val="5C5477">
                <a:alpha val="8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Rectangle: Rounded Corners 51">
              <a:extLst>
                <a:ext uri="{FF2B5EF4-FFF2-40B4-BE49-F238E27FC236}">
                  <a16:creationId xmlns:a16="http://schemas.microsoft.com/office/drawing/2014/main" id="{369BE2CB-C998-83D9-202D-C673F6BE3DE2}"/>
                </a:ext>
              </a:extLst>
            </p:cNvPr>
            <p:cNvSpPr/>
            <p:nvPr/>
          </p:nvSpPr>
          <p:spPr>
            <a:xfrm>
              <a:off x="327695" y="3427123"/>
              <a:ext cx="3963661" cy="616852"/>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8FFC5F3D-23D8-252C-257F-9442970AC3F3}"/>
                </a:ext>
              </a:extLst>
            </p:cNvPr>
            <p:cNvSpPr/>
            <p:nvPr/>
          </p:nvSpPr>
          <p:spPr>
            <a:xfrm>
              <a:off x="3823926" y="3413063"/>
              <a:ext cx="38072" cy="644035"/>
            </a:xfrm>
            <a:prstGeom prst="rect">
              <a:avLst/>
            </a:prstGeom>
            <a:solidFill>
              <a:srgbClr val="5C547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pic>
          <p:nvPicPr>
            <p:cNvPr id="29" name="Graphic 18" descr="Remote work with solid fill">
              <a:extLst>
                <a:ext uri="{FF2B5EF4-FFF2-40B4-BE49-F238E27FC236}">
                  <a16:creationId xmlns:a16="http://schemas.microsoft.com/office/drawing/2014/main" id="{A4083665-6F32-4BC4-8507-792DA33B91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16849" y="3599364"/>
              <a:ext cx="272998" cy="272369"/>
            </a:xfrm>
            <a:prstGeom prst="rect">
              <a:avLst/>
            </a:prstGeom>
          </p:spPr>
        </p:pic>
        <p:sp>
          <p:nvSpPr>
            <p:cNvPr id="88" name="TextBox 87">
              <a:extLst>
                <a:ext uri="{FF2B5EF4-FFF2-40B4-BE49-F238E27FC236}">
                  <a16:creationId xmlns:a16="http://schemas.microsoft.com/office/drawing/2014/main" id="{478C8020-AC5F-C17E-C22B-7B9DF9EF9357}"/>
                </a:ext>
              </a:extLst>
            </p:cNvPr>
            <p:cNvSpPr txBox="1"/>
            <p:nvPr/>
          </p:nvSpPr>
          <p:spPr>
            <a:xfrm>
              <a:off x="319752" y="3485569"/>
              <a:ext cx="3504174" cy="535531"/>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Programmes</a:t>
              </a: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Promote evidence-informed public health programmes to improve the public’s health</a:t>
              </a:r>
            </a:p>
          </p:txBody>
        </p:sp>
        <p:sp>
          <p:nvSpPr>
            <p:cNvPr id="93" name="TextBox 92">
              <a:extLst>
                <a:ext uri="{FF2B5EF4-FFF2-40B4-BE49-F238E27FC236}">
                  <a16:creationId xmlns:a16="http://schemas.microsoft.com/office/drawing/2014/main" id="{B12EE549-8959-7C28-9DBA-39F876B59D02}"/>
                </a:ext>
              </a:extLst>
            </p:cNvPr>
            <p:cNvSpPr txBox="1"/>
            <p:nvPr/>
          </p:nvSpPr>
          <p:spPr>
            <a:xfrm>
              <a:off x="4340488" y="3384852"/>
              <a:ext cx="4593240" cy="750975"/>
            </a:xfrm>
            <a:prstGeom prst="rect">
              <a:avLst/>
            </a:prstGeom>
            <a:noFill/>
          </p:spPr>
          <p:txBody>
            <a:bodyPr wrap="square" rtlCol="0">
              <a:spAutoFit/>
            </a:bodyPr>
            <a:lstStyle/>
            <a:p>
              <a:pPr marL="109988" marR="0" lvl="0" indent="-109988" algn="l" defTabSz="457200" rtl="0" eaLnBrk="1" fontAlgn="auto" latinLnBrk="0" hangingPunct="1">
                <a:lnSpc>
                  <a:spcPct val="90000"/>
                </a:lnSpc>
                <a:spcBef>
                  <a:spcPts val="0"/>
                </a:spcBef>
                <a:spcAft>
                  <a:spcPts val="600"/>
                </a:spcAft>
                <a:buClrTx/>
                <a:buSzTx/>
                <a:buFont typeface="+mj-lt"/>
                <a:buAutoNum type="arabicPeriod" startAt="9"/>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Public Health? </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Ensuring the FPH is the lead voice for defining our profession, the PH system engaging members</a:t>
              </a:r>
            </a:p>
            <a:p>
              <a:pPr marL="109988" marR="0" lvl="0" indent="-109988" algn="l" defTabSz="457200" rtl="0" eaLnBrk="1" fontAlgn="auto" latinLnBrk="0" hangingPunct="1">
                <a:lnSpc>
                  <a:spcPct val="90000"/>
                </a:lnSpc>
                <a:spcBef>
                  <a:spcPts val="0"/>
                </a:spcBef>
                <a:spcAft>
                  <a:spcPts val="600"/>
                </a:spcAft>
                <a:buClrTx/>
                <a:buSzTx/>
                <a:buFont typeface="+mj-lt"/>
                <a:buAutoNum type="arabicPeriod" startAt="9"/>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Future Public Health: </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Building upon the COVID-19 pandemic to steer the future of public health practice, training, and workforce.</a:t>
              </a:r>
            </a:p>
          </p:txBody>
        </p:sp>
      </p:grpSp>
      <p:grpSp>
        <p:nvGrpSpPr>
          <p:cNvPr id="8" name="Group 7">
            <a:extLst>
              <a:ext uri="{FF2B5EF4-FFF2-40B4-BE49-F238E27FC236}">
                <a16:creationId xmlns:a16="http://schemas.microsoft.com/office/drawing/2014/main" id="{6A6F902E-1A94-4A9A-9AB2-E670FBF350D9}"/>
              </a:ext>
            </a:extLst>
          </p:cNvPr>
          <p:cNvGrpSpPr/>
          <p:nvPr/>
        </p:nvGrpSpPr>
        <p:grpSpPr>
          <a:xfrm>
            <a:off x="326973" y="4170326"/>
            <a:ext cx="8632207" cy="748099"/>
            <a:chOff x="326973" y="4170326"/>
            <a:chExt cx="8632207" cy="748099"/>
          </a:xfrm>
        </p:grpSpPr>
        <p:sp>
          <p:nvSpPr>
            <p:cNvPr id="56" name="Rectangle: Rounded Corners 55">
              <a:extLst>
                <a:ext uri="{FF2B5EF4-FFF2-40B4-BE49-F238E27FC236}">
                  <a16:creationId xmlns:a16="http://schemas.microsoft.com/office/drawing/2014/main" id="{65D8AA94-ABB0-4886-FEF0-04E4AB20EB16}"/>
                </a:ext>
              </a:extLst>
            </p:cNvPr>
            <p:cNvSpPr/>
            <p:nvPr/>
          </p:nvSpPr>
          <p:spPr>
            <a:xfrm>
              <a:off x="3823927" y="4170326"/>
              <a:ext cx="5135253" cy="748099"/>
            </a:xfrm>
            <a:prstGeom prst="roundRect">
              <a:avLst>
                <a:gd name="adj" fmla="val 6451"/>
              </a:avLst>
            </a:prstGeom>
            <a:solidFill>
              <a:srgbClr val="5C5477">
                <a:alpha val="8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Rounded Corners 56">
              <a:extLst>
                <a:ext uri="{FF2B5EF4-FFF2-40B4-BE49-F238E27FC236}">
                  <a16:creationId xmlns:a16="http://schemas.microsoft.com/office/drawing/2014/main" id="{78CB8438-9694-74EB-CA4A-366C873274CF}"/>
                </a:ext>
              </a:extLst>
            </p:cNvPr>
            <p:cNvSpPr/>
            <p:nvPr/>
          </p:nvSpPr>
          <p:spPr>
            <a:xfrm>
              <a:off x="326973" y="4241675"/>
              <a:ext cx="3963661" cy="616852"/>
            </a:xfrm>
            <a:prstGeom prst="roundRect">
              <a:avLst>
                <a:gd name="adj" fmla="val 19055"/>
              </a:avLst>
            </a:prstGeom>
            <a:solidFill>
              <a:srgbClr val="2727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E15394D6-9652-AF5E-86FF-256655303A93}"/>
                </a:ext>
              </a:extLst>
            </p:cNvPr>
            <p:cNvSpPr/>
            <p:nvPr/>
          </p:nvSpPr>
          <p:spPr>
            <a:xfrm>
              <a:off x="3823205" y="4236780"/>
              <a:ext cx="38072" cy="644035"/>
            </a:xfrm>
            <a:prstGeom prst="rect">
              <a:avLst/>
            </a:prstGeom>
            <a:solidFill>
              <a:srgbClr val="5C547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Graphic 12" descr="Earth globe: Africa and Europe with solid fill">
              <a:extLst>
                <a:ext uri="{FF2B5EF4-FFF2-40B4-BE49-F238E27FC236}">
                  <a16:creationId xmlns:a16="http://schemas.microsoft.com/office/drawing/2014/main" id="{859B0B20-81BF-4436-B8AB-356AAC7DA4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98511" y="4374135"/>
              <a:ext cx="323078" cy="322025"/>
            </a:xfrm>
            <a:prstGeom prst="rect">
              <a:avLst/>
            </a:prstGeom>
          </p:spPr>
        </p:pic>
        <p:sp>
          <p:nvSpPr>
            <p:cNvPr id="89" name="TextBox 88">
              <a:extLst>
                <a:ext uri="{FF2B5EF4-FFF2-40B4-BE49-F238E27FC236}">
                  <a16:creationId xmlns:a16="http://schemas.microsoft.com/office/drawing/2014/main" id="{DC13FB20-027A-B305-2EC7-82C9E5AB2826}"/>
                </a:ext>
              </a:extLst>
            </p:cNvPr>
            <p:cNvSpPr txBox="1"/>
            <p:nvPr/>
          </p:nvSpPr>
          <p:spPr>
            <a:xfrm>
              <a:off x="348408" y="4286498"/>
              <a:ext cx="3496231" cy="535531"/>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Global Impact</a:t>
              </a: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Promoting and enabling members to contribute to improvements in global health</a:t>
              </a:r>
            </a:p>
          </p:txBody>
        </p:sp>
        <p:sp>
          <p:nvSpPr>
            <p:cNvPr id="95" name="TextBox 94">
              <a:extLst>
                <a:ext uri="{FF2B5EF4-FFF2-40B4-BE49-F238E27FC236}">
                  <a16:creationId xmlns:a16="http://schemas.microsoft.com/office/drawing/2014/main" id="{D0A9DDEC-BF7A-2F91-5B75-FF60222630CD}"/>
                </a:ext>
              </a:extLst>
            </p:cNvPr>
            <p:cNvSpPr txBox="1"/>
            <p:nvPr/>
          </p:nvSpPr>
          <p:spPr>
            <a:xfrm>
              <a:off x="4345568" y="4265159"/>
              <a:ext cx="4612774" cy="528606"/>
            </a:xfrm>
            <a:prstGeom prst="rect">
              <a:avLst/>
            </a:prstGeom>
            <a:noFill/>
          </p:spPr>
          <p:txBody>
            <a:bodyPr wrap="square" rtlCol="0">
              <a:spAutoFit/>
            </a:bodyPr>
            <a:lstStyle/>
            <a:p>
              <a:pPr marL="109988" marR="0" lvl="0" indent="-109988" algn="l" defTabSz="457200" rtl="0" eaLnBrk="1" fontAlgn="auto" latinLnBrk="0" hangingPunct="1">
                <a:lnSpc>
                  <a:spcPct val="90000"/>
                </a:lnSpc>
                <a:spcBef>
                  <a:spcPts val="0"/>
                </a:spcBef>
                <a:spcAft>
                  <a:spcPts val="0"/>
                </a:spcAft>
                <a:buClrTx/>
                <a:buSzTx/>
                <a:buFont typeface="+mj-lt"/>
                <a:buAutoNum type="arabicPeriod" startAt="11"/>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Continue to deliver on our role as </a:t>
              </a: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global leaders </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training, development and support for the public health workforce and deliver critical policy agendas in partnership with other key global stakeholders </a:t>
              </a:r>
            </a:p>
          </p:txBody>
        </p:sp>
      </p:grpSp>
      <p:sp>
        <p:nvSpPr>
          <p:cNvPr id="44" name="Rectangle 43">
            <a:extLst>
              <a:ext uri="{FF2B5EF4-FFF2-40B4-BE49-F238E27FC236}">
                <a16:creationId xmlns:a16="http://schemas.microsoft.com/office/drawing/2014/main" id="{F971C4D1-86BF-4339-81BE-7C4535818BE7}"/>
              </a:ext>
            </a:extLst>
          </p:cNvPr>
          <p:cNvSpPr/>
          <p:nvPr/>
        </p:nvSpPr>
        <p:spPr>
          <a:xfrm>
            <a:off x="-52041" y="-5357"/>
            <a:ext cx="9527792" cy="791463"/>
          </a:xfrm>
          <a:prstGeom prst="rect">
            <a:avLst/>
          </a:prstGeom>
          <a:solidFill>
            <a:srgbClr val="272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19855DCF-9A97-4347-8944-0E71D6B9391D}"/>
              </a:ext>
            </a:extLst>
          </p:cNvPr>
          <p:cNvSpPr txBox="1"/>
          <p:nvPr/>
        </p:nvSpPr>
        <p:spPr>
          <a:xfrm>
            <a:off x="825719" y="-41237"/>
            <a:ext cx="727437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rutiger LT Pro 55 Roman" panose="020B0602020204020204" pitchFamily="34" charset="0"/>
                <a:ea typeface="+mn-ea"/>
                <a:cs typeface="+mn-cs"/>
              </a:rPr>
              <a:t>Faculty of Public Health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Frutiger LT Pro 55 Roman" panose="020B0602020204020204" pitchFamily="34" charset="0"/>
                <a:ea typeface="+mn-ea"/>
                <a:cs typeface="+mn-cs"/>
              </a:rPr>
              <a:t>Board Focus Areas</a:t>
            </a:r>
          </a:p>
        </p:txBody>
      </p:sp>
      <p:pic>
        <p:nvPicPr>
          <p:cNvPr id="46" name="Picture 45" descr="Logo, company name&#10;&#10;Description automatically generated">
            <a:extLst>
              <a:ext uri="{FF2B5EF4-FFF2-40B4-BE49-F238E27FC236}">
                <a16:creationId xmlns:a16="http://schemas.microsoft.com/office/drawing/2014/main" id="{C42EBE59-BED4-437B-B456-28D196886F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41345" y="107779"/>
            <a:ext cx="392383" cy="486913"/>
          </a:xfrm>
          <a:prstGeom prst="rect">
            <a:avLst/>
          </a:prstGeom>
        </p:spPr>
      </p:pic>
    </p:spTree>
    <p:extLst>
      <p:ext uri="{BB962C8B-B14F-4D97-AF65-F5344CB8AC3E}">
        <p14:creationId xmlns:p14="http://schemas.microsoft.com/office/powerpoint/2010/main" val="2111833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BB31-8BC0-445A-8F62-9C28FF5F3B0C}"/>
              </a:ext>
            </a:extLst>
          </p:cNvPr>
          <p:cNvSpPr>
            <a:spLocks noGrp="1"/>
          </p:cNvSpPr>
          <p:nvPr>
            <p:ph type="title"/>
          </p:nvPr>
        </p:nvSpPr>
        <p:spPr/>
        <p:txBody>
          <a:bodyPr/>
          <a:lstStyle/>
          <a:p>
            <a:r>
              <a:rPr lang="en-GB" dirty="0"/>
              <a:t>Get involved with the work of the Faculty</a:t>
            </a:r>
          </a:p>
        </p:txBody>
      </p:sp>
      <p:sp>
        <p:nvSpPr>
          <p:cNvPr id="3" name="Content Placeholder 2">
            <a:extLst>
              <a:ext uri="{FF2B5EF4-FFF2-40B4-BE49-F238E27FC236}">
                <a16:creationId xmlns:a16="http://schemas.microsoft.com/office/drawing/2014/main" id="{05E465BC-B39D-484E-A722-15E200BA319F}"/>
              </a:ext>
            </a:extLst>
          </p:cNvPr>
          <p:cNvSpPr>
            <a:spLocks noGrp="1"/>
          </p:cNvSpPr>
          <p:nvPr>
            <p:ph idx="1"/>
          </p:nvPr>
        </p:nvSpPr>
        <p:spPr>
          <a:xfrm>
            <a:off x="385715" y="1252350"/>
            <a:ext cx="8229600" cy="3394472"/>
          </a:xfrm>
        </p:spPr>
        <p:txBody>
          <a:bodyPr>
            <a:normAutofit/>
          </a:bodyPr>
          <a:lstStyle/>
          <a:p>
            <a:r>
              <a:rPr lang="en-GB" sz="1300" dirty="0"/>
              <a:t>There are so many different ways to get involved with the work of the Faculty – each a valuable contribution to your own professional development and to the PH Specialty</a:t>
            </a:r>
          </a:p>
        </p:txBody>
      </p:sp>
      <p:sp>
        <p:nvSpPr>
          <p:cNvPr id="4" name="Date Placeholder 3">
            <a:extLst>
              <a:ext uri="{FF2B5EF4-FFF2-40B4-BE49-F238E27FC236}">
                <a16:creationId xmlns:a16="http://schemas.microsoft.com/office/drawing/2014/main" id="{1692C3DD-9C59-4A22-8CCC-B4AABA4D646E}"/>
              </a:ext>
            </a:extLst>
          </p:cNvPr>
          <p:cNvSpPr>
            <a:spLocks noGrp="1"/>
          </p:cNvSpPr>
          <p:nvPr>
            <p:ph type="dt" sz="half" idx="10"/>
          </p:nvPr>
        </p:nvSpPr>
        <p:spPr/>
        <p:txBody>
          <a:bodyPr/>
          <a:lstStyle/>
          <a:p>
            <a:fld id="{77584810-455B-8741-8C2D-D4D392C26BB8}" type="datetime1">
              <a:rPr lang="en-GB" smtClean="0"/>
              <a:t>11/03/2024</a:t>
            </a:fld>
            <a:endParaRPr lang="en-US"/>
          </a:p>
        </p:txBody>
      </p:sp>
      <p:sp>
        <p:nvSpPr>
          <p:cNvPr id="5" name="Slide Number Placeholder 4">
            <a:extLst>
              <a:ext uri="{FF2B5EF4-FFF2-40B4-BE49-F238E27FC236}">
                <a16:creationId xmlns:a16="http://schemas.microsoft.com/office/drawing/2014/main" id="{6FBA5B95-8202-426C-B1C3-4A420348E72D}"/>
              </a:ext>
            </a:extLst>
          </p:cNvPr>
          <p:cNvSpPr>
            <a:spLocks noGrp="1"/>
          </p:cNvSpPr>
          <p:nvPr>
            <p:ph type="sldNum" sz="quarter" idx="12"/>
          </p:nvPr>
        </p:nvSpPr>
        <p:spPr/>
        <p:txBody>
          <a:bodyPr/>
          <a:lstStyle/>
          <a:p>
            <a:fld id="{34AFA7FE-CD8C-F049-A609-816E200170F9}" type="slidenum">
              <a:rPr lang="en-US" smtClean="0"/>
              <a:t>20</a:t>
            </a:fld>
            <a:endParaRPr lang="en-US"/>
          </a:p>
        </p:txBody>
      </p:sp>
      <p:pic>
        <p:nvPicPr>
          <p:cNvPr id="9" name="Picture 8">
            <a:extLst>
              <a:ext uri="{FF2B5EF4-FFF2-40B4-BE49-F238E27FC236}">
                <a16:creationId xmlns:a16="http://schemas.microsoft.com/office/drawing/2014/main" id="{A94DFD9A-F041-4C03-99B2-BD917AC80309}"/>
              </a:ext>
            </a:extLst>
          </p:cNvPr>
          <p:cNvPicPr>
            <a:picLocks noChangeAspect="1"/>
          </p:cNvPicPr>
          <p:nvPr/>
        </p:nvPicPr>
        <p:blipFill rotWithShape="1">
          <a:blip r:embed="rId2"/>
          <a:srcRect l="1022" r="1256"/>
          <a:stretch/>
        </p:blipFill>
        <p:spPr>
          <a:xfrm>
            <a:off x="385715" y="1989148"/>
            <a:ext cx="8144543" cy="2447925"/>
          </a:xfrm>
          <a:prstGeom prst="rect">
            <a:avLst/>
          </a:prstGeom>
        </p:spPr>
      </p:pic>
      <p:pic>
        <p:nvPicPr>
          <p:cNvPr id="11" name="Picture 10" descr="Logo, company name&#10;&#10;Description automatically generated">
            <a:extLst>
              <a:ext uri="{FF2B5EF4-FFF2-40B4-BE49-F238E27FC236}">
                <a16:creationId xmlns:a16="http://schemas.microsoft.com/office/drawing/2014/main" id="{8A17C00C-359C-480F-ACCE-2AD0BB3EF834}"/>
              </a:ext>
            </a:extLst>
          </p:cNvPr>
          <p:cNvPicPr>
            <a:picLocks noChangeAspect="1"/>
          </p:cNvPicPr>
          <p:nvPr/>
        </p:nvPicPr>
        <p:blipFill>
          <a:blip r:embed="rId3"/>
          <a:stretch>
            <a:fillRect/>
          </a:stretch>
        </p:blipFill>
        <p:spPr>
          <a:xfrm>
            <a:off x="853973" y="2315102"/>
            <a:ext cx="1467615" cy="1821184"/>
          </a:xfrm>
          <a:prstGeom prst="rect">
            <a:avLst/>
          </a:prstGeom>
        </p:spPr>
      </p:pic>
      <p:sp>
        <p:nvSpPr>
          <p:cNvPr id="16" name="TextBox 15">
            <a:extLst>
              <a:ext uri="{FF2B5EF4-FFF2-40B4-BE49-F238E27FC236}">
                <a16:creationId xmlns:a16="http://schemas.microsoft.com/office/drawing/2014/main" id="{88D2935A-9319-479D-A96A-5A7E99FD81B3}"/>
              </a:ext>
            </a:extLst>
          </p:cNvPr>
          <p:cNvSpPr txBox="1"/>
          <p:nvPr/>
        </p:nvSpPr>
        <p:spPr>
          <a:xfrm>
            <a:off x="2947303" y="2312270"/>
            <a:ext cx="5223083" cy="2031325"/>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Board members</a:t>
            </a:r>
          </a:p>
          <a:p>
            <a:r>
              <a:rPr lang="en-GB" b="1" dirty="0">
                <a:solidFill>
                  <a:schemeClr val="bg1"/>
                </a:solidFill>
                <a:latin typeface="Arial" panose="020B0604020202020204" pitchFamily="34" charset="0"/>
                <a:cs typeface="Arial" panose="020B0604020202020204" pitchFamily="34" charset="0"/>
              </a:rPr>
              <a:t>Faculty SIGs</a:t>
            </a:r>
          </a:p>
          <a:p>
            <a:r>
              <a:rPr lang="en-GB" b="1" dirty="0">
                <a:solidFill>
                  <a:schemeClr val="bg1"/>
                </a:solidFill>
                <a:latin typeface="Arial" panose="020B0604020202020204" pitchFamily="34" charset="0"/>
                <a:cs typeface="Arial" panose="020B0604020202020204" pitchFamily="34" charset="0"/>
              </a:rPr>
              <a:t>Committee members</a:t>
            </a:r>
          </a:p>
          <a:p>
            <a:r>
              <a:rPr lang="en-GB" b="1" dirty="0">
                <a:solidFill>
                  <a:schemeClr val="bg1"/>
                </a:solidFill>
                <a:latin typeface="Arial" panose="020B0604020202020204" pitchFamily="34" charset="0"/>
                <a:cs typeface="Arial" panose="020B0604020202020204" pitchFamily="34" charset="0"/>
              </a:rPr>
              <a:t>CPD Advisers</a:t>
            </a:r>
          </a:p>
          <a:p>
            <a:r>
              <a:rPr lang="en-GB" b="1" dirty="0">
                <a:solidFill>
                  <a:schemeClr val="bg1"/>
                </a:solidFill>
                <a:latin typeface="Arial" panose="020B0604020202020204" pitchFamily="34" charset="0"/>
                <a:cs typeface="Arial" panose="020B0604020202020204" pitchFamily="34" charset="0"/>
              </a:rPr>
              <a:t>Advisory Appointment Committees</a:t>
            </a:r>
          </a:p>
          <a:p>
            <a:r>
              <a:rPr lang="en-GB" b="1" dirty="0">
                <a:solidFill>
                  <a:schemeClr val="bg1"/>
                </a:solidFill>
                <a:latin typeface="Arial" panose="020B0604020202020204" pitchFamily="34" charset="0"/>
                <a:cs typeface="Arial" panose="020B0604020202020204" pitchFamily="34" charset="0"/>
              </a:rPr>
              <a:t>Examiners</a:t>
            </a:r>
          </a:p>
          <a:p>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677187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C162C03D-4BFF-1946-868A-A4F94791D83A}" type="datetime1">
              <a:rPr lang="en-GB" smtClean="0"/>
              <a:t>11/03/2024</a:t>
            </a:fld>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21</a:t>
            </a:fld>
            <a:endParaRPr lang="en-US"/>
          </a:p>
        </p:txBody>
      </p:sp>
    </p:spTree>
    <p:extLst>
      <p:ext uri="{BB962C8B-B14F-4D97-AF65-F5344CB8AC3E}">
        <p14:creationId xmlns:p14="http://schemas.microsoft.com/office/powerpoint/2010/main" val="322685881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500-8940-DDD8-8F65-DDB6DBA0D73F}"/>
              </a:ext>
            </a:extLst>
          </p:cNvPr>
          <p:cNvSpPr>
            <a:spLocks noGrp="1"/>
          </p:cNvSpPr>
          <p:nvPr>
            <p:ph type="title"/>
          </p:nvPr>
        </p:nvSpPr>
        <p:spPr/>
        <p:txBody>
          <a:bodyPr>
            <a:normAutofit/>
          </a:bodyPr>
          <a:lstStyle/>
          <a:p>
            <a:r>
              <a:rPr lang="en-GB" dirty="0"/>
              <a:t>2024: Complex times for health</a:t>
            </a:r>
          </a:p>
        </p:txBody>
      </p:sp>
      <p:sp>
        <p:nvSpPr>
          <p:cNvPr id="3" name="Content Placeholder 2">
            <a:extLst>
              <a:ext uri="{FF2B5EF4-FFF2-40B4-BE49-F238E27FC236}">
                <a16:creationId xmlns:a16="http://schemas.microsoft.com/office/drawing/2014/main" id="{353205BF-58A1-753D-20F6-8D8B51C18F83}"/>
              </a:ext>
            </a:extLst>
          </p:cNvPr>
          <p:cNvSpPr>
            <a:spLocks noGrp="1"/>
          </p:cNvSpPr>
          <p:nvPr>
            <p:ph idx="1"/>
          </p:nvPr>
        </p:nvSpPr>
        <p:spPr/>
        <p:txBody>
          <a:bodyPr>
            <a:noAutofit/>
          </a:bodyPr>
          <a:lstStyle/>
          <a:p>
            <a:pPr marL="0" indent="0">
              <a:spcBef>
                <a:spcPts val="1000"/>
              </a:spcBef>
              <a:buNone/>
            </a:pPr>
            <a:r>
              <a:rPr lang="en-GB" b="1" dirty="0">
                <a:solidFill>
                  <a:schemeClr val="tx1">
                    <a:lumMod val="75000"/>
                    <a:lumOff val="25000"/>
                  </a:schemeClr>
                </a:solidFill>
              </a:rPr>
              <a:t>Health challenges</a:t>
            </a:r>
          </a:p>
          <a:p>
            <a:pPr>
              <a:spcBef>
                <a:spcPts val="1000"/>
              </a:spcBef>
            </a:pPr>
            <a:r>
              <a:rPr lang="en-GB" sz="1500" dirty="0">
                <a:solidFill>
                  <a:schemeClr val="tx1">
                    <a:lumMod val="75000"/>
                    <a:lumOff val="25000"/>
                  </a:schemeClr>
                </a:solidFill>
              </a:rPr>
              <a:t>Life expectancy is </a:t>
            </a:r>
            <a:r>
              <a:rPr lang="en-GB" sz="1500" b="1" dirty="0">
                <a:solidFill>
                  <a:schemeClr val="tx1">
                    <a:lumMod val="75000"/>
                    <a:lumOff val="25000"/>
                  </a:schemeClr>
                </a:solidFill>
              </a:rPr>
              <a:t>stalling across the UK </a:t>
            </a:r>
            <a:r>
              <a:rPr lang="en-GB" sz="1500" dirty="0">
                <a:solidFill>
                  <a:schemeClr val="tx1">
                    <a:lumMod val="75000"/>
                    <a:lumOff val="25000"/>
                  </a:schemeClr>
                </a:solidFill>
              </a:rPr>
              <a:t>for the first time in a century, and even falling in some areas.</a:t>
            </a:r>
          </a:p>
          <a:p>
            <a:pPr>
              <a:spcBef>
                <a:spcPts val="1000"/>
              </a:spcBef>
            </a:pPr>
            <a:r>
              <a:rPr lang="en-GB" sz="1500" dirty="0">
                <a:solidFill>
                  <a:schemeClr val="tx1">
                    <a:lumMod val="75000"/>
                    <a:lumOff val="25000"/>
                  </a:schemeClr>
                </a:solidFill>
              </a:rPr>
              <a:t>More people are living with </a:t>
            </a:r>
            <a:r>
              <a:rPr lang="en-GB" sz="1500" b="1" dirty="0">
                <a:solidFill>
                  <a:schemeClr val="tx1">
                    <a:lumMod val="75000"/>
                    <a:lumOff val="25000"/>
                  </a:schemeClr>
                </a:solidFill>
              </a:rPr>
              <a:t>chronic, major health conditions.</a:t>
            </a:r>
          </a:p>
          <a:p>
            <a:pPr lvl="1">
              <a:spcBef>
                <a:spcPts val="1000"/>
              </a:spcBef>
              <a:buFont typeface="Courier New" panose="02070309020205020404" pitchFamily="49" charset="0"/>
              <a:buChar char="o"/>
            </a:pPr>
            <a:r>
              <a:rPr lang="en-GB" sz="1500" dirty="0">
                <a:solidFill>
                  <a:schemeClr val="tx1">
                    <a:lumMod val="75000"/>
                    <a:lumOff val="25000"/>
                  </a:schemeClr>
                </a:solidFill>
              </a:rPr>
              <a:t>By 2040, almost 1 in 5 of the adult population in England are projected to be living with major illness.</a:t>
            </a:r>
          </a:p>
          <a:p>
            <a:pPr>
              <a:spcBef>
                <a:spcPts val="1000"/>
              </a:spcBef>
            </a:pPr>
            <a:r>
              <a:rPr lang="en-GB" sz="1500" dirty="0">
                <a:solidFill>
                  <a:schemeClr val="tx1">
                    <a:lumMod val="75000"/>
                    <a:lumOff val="25000"/>
                  </a:schemeClr>
                </a:solidFill>
              </a:rPr>
              <a:t>Tackling </a:t>
            </a:r>
            <a:r>
              <a:rPr lang="en-GB" sz="1500" b="1" dirty="0">
                <a:solidFill>
                  <a:schemeClr val="tx1">
                    <a:lumMod val="75000"/>
                    <a:lumOff val="25000"/>
                  </a:schemeClr>
                </a:solidFill>
              </a:rPr>
              <a:t>widening health inequalities</a:t>
            </a:r>
            <a:r>
              <a:rPr lang="en-GB" sz="1500" dirty="0">
                <a:solidFill>
                  <a:schemeClr val="tx1">
                    <a:lumMod val="75000"/>
                    <a:lumOff val="25000"/>
                  </a:schemeClr>
                </a:solidFill>
              </a:rPr>
              <a:t> including the social and structural drivers which exacerbate risks of morbidity and mortality.</a:t>
            </a:r>
          </a:p>
          <a:p>
            <a:pPr lvl="1">
              <a:spcBef>
                <a:spcPts val="1000"/>
              </a:spcBef>
              <a:buFont typeface="Courier New" panose="02070309020205020404" pitchFamily="49" charset="0"/>
              <a:buChar char="o"/>
            </a:pPr>
            <a:r>
              <a:rPr lang="en-GB" sz="1500" dirty="0">
                <a:solidFill>
                  <a:schemeClr val="tx1">
                    <a:lumMod val="75000"/>
                    <a:lumOff val="25000"/>
                  </a:schemeClr>
                </a:solidFill>
              </a:rPr>
              <a:t>Those in the least deprived areas of the UK can expect to live 70 years in good health, compared to 50 years for the most deprived.</a:t>
            </a:r>
          </a:p>
          <a:p>
            <a:pPr>
              <a:spcBef>
                <a:spcPts val="1000"/>
              </a:spcBef>
            </a:pPr>
            <a:r>
              <a:rPr lang="en-GB" sz="1500" dirty="0">
                <a:solidFill>
                  <a:schemeClr val="tx1">
                    <a:lumMod val="75000"/>
                    <a:lumOff val="25000"/>
                  </a:schemeClr>
                </a:solidFill>
              </a:rPr>
              <a:t>The ongoing threat of </a:t>
            </a:r>
            <a:r>
              <a:rPr lang="en-GB" sz="1500" b="1" dirty="0">
                <a:solidFill>
                  <a:schemeClr val="tx1">
                    <a:lumMod val="75000"/>
                    <a:lumOff val="25000"/>
                  </a:schemeClr>
                </a:solidFill>
              </a:rPr>
              <a:t>communicable diseases </a:t>
            </a:r>
            <a:r>
              <a:rPr lang="en-GB" sz="1500" dirty="0">
                <a:solidFill>
                  <a:schemeClr val="tx1">
                    <a:lumMod val="75000"/>
                    <a:lumOff val="25000"/>
                  </a:schemeClr>
                </a:solidFill>
              </a:rPr>
              <a:t>including MMR as childhood vaccination rates fall.</a:t>
            </a:r>
          </a:p>
          <a:p>
            <a:pPr marL="0" indent="0">
              <a:spcBef>
                <a:spcPts val="1000"/>
              </a:spcBef>
              <a:buNone/>
            </a:pPr>
            <a:endParaRPr lang="en-GB" sz="1500" b="1"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010BF140-66F9-F3B0-334E-B6BA090B25B5}"/>
              </a:ext>
            </a:extLst>
          </p:cNvPr>
          <p:cNvSpPr>
            <a:spLocks noGrp="1"/>
          </p:cNvSpPr>
          <p:nvPr>
            <p:ph type="sldNum" sz="quarter" idx="12"/>
          </p:nvPr>
        </p:nvSpPr>
        <p:spPr/>
        <p:txBody>
          <a:bodyPr/>
          <a:lstStyle/>
          <a:p>
            <a:fld id="{34AFA7FE-CD8C-F049-A609-816E200170F9}" type="slidenum">
              <a:rPr lang="en-US" smtClean="0"/>
              <a:t>2</a:t>
            </a:fld>
            <a:endParaRPr lang="en-US"/>
          </a:p>
        </p:txBody>
      </p:sp>
    </p:spTree>
    <p:extLst>
      <p:ext uri="{BB962C8B-B14F-4D97-AF65-F5344CB8AC3E}">
        <p14:creationId xmlns:p14="http://schemas.microsoft.com/office/powerpoint/2010/main" val="11462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AD53B4D-5E8C-4272-9C14-9DDA83FE698D}"/>
              </a:ext>
            </a:extLst>
          </p:cNvPr>
          <p:cNvSpPr/>
          <p:nvPr/>
        </p:nvSpPr>
        <p:spPr>
          <a:xfrm>
            <a:off x="413132" y="1362914"/>
            <a:ext cx="4158867" cy="366048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342900">
              <a:defRPr/>
            </a:pPr>
            <a:endParaRPr lang="en-GB" sz="1200">
              <a:solidFill>
                <a:srgbClr val="005EB8"/>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E608FA3A-0412-497B-9107-76D998B9FEEA}"/>
              </a:ext>
            </a:extLst>
          </p:cNvPr>
          <p:cNvSpPr txBox="1">
            <a:spLocks/>
          </p:cNvSpPr>
          <p:nvPr/>
        </p:nvSpPr>
        <p:spPr>
          <a:xfrm>
            <a:off x="413134" y="335585"/>
            <a:ext cx="7622654" cy="4563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defTabSz="685800">
              <a:defRPr/>
            </a:pPr>
            <a:endParaRPr lang="en-GB" sz="2100" dirty="0">
              <a:solidFill>
                <a:srgbClr val="272788"/>
              </a:solidFill>
              <a:highlight>
                <a:srgbClr val="FFFF00"/>
              </a:highlight>
              <a:latin typeface="Arial"/>
              <a:cs typeface="Arial"/>
            </a:endParaRPr>
          </a:p>
        </p:txBody>
      </p:sp>
      <p:pic>
        <p:nvPicPr>
          <p:cNvPr id="19" name="Picture 18">
            <a:extLst>
              <a:ext uri="{FF2B5EF4-FFF2-40B4-BE49-F238E27FC236}">
                <a16:creationId xmlns:a16="http://schemas.microsoft.com/office/drawing/2014/main" id="{ED7E082D-0C74-4A32-A6D2-2C5B24F00A6B}"/>
              </a:ext>
            </a:extLst>
          </p:cNvPr>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29238" y="1881162"/>
            <a:ext cx="3326656" cy="1862940"/>
          </a:xfrm>
          <a:prstGeom prst="rect">
            <a:avLst/>
          </a:prstGeom>
        </p:spPr>
      </p:pic>
      <p:sp>
        <p:nvSpPr>
          <p:cNvPr id="21" name="Rectangle 20">
            <a:extLst>
              <a:ext uri="{FF2B5EF4-FFF2-40B4-BE49-F238E27FC236}">
                <a16:creationId xmlns:a16="http://schemas.microsoft.com/office/drawing/2014/main" id="{B2C7A326-82B6-4C36-9ABA-D4FF709057FB}"/>
              </a:ext>
            </a:extLst>
          </p:cNvPr>
          <p:cNvSpPr/>
          <p:nvPr/>
        </p:nvSpPr>
        <p:spPr>
          <a:xfrm>
            <a:off x="4572000" y="1362914"/>
            <a:ext cx="4306128" cy="366048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342900">
              <a:defRPr/>
            </a:pPr>
            <a:endParaRPr lang="en-GB" sz="1200">
              <a:solidFill>
                <a:srgbClr val="005EB8"/>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EF2E11C-FC37-48CA-9169-93D662E17CCD}"/>
              </a:ext>
            </a:extLst>
          </p:cNvPr>
          <p:cNvSpPr txBox="1"/>
          <p:nvPr/>
        </p:nvSpPr>
        <p:spPr>
          <a:xfrm>
            <a:off x="617214" y="1478696"/>
            <a:ext cx="3828391" cy="401777"/>
          </a:xfrm>
          <a:prstGeom prst="rect">
            <a:avLst/>
          </a:prstGeom>
          <a:noFill/>
        </p:spPr>
        <p:txBody>
          <a:bodyPr wrap="square">
            <a:spAutoFit/>
          </a:bodyPr>
          <a:lstStyle/>
          <a:p>
            <a:pPr algn="ctr" defTabSz="342900">
              <a:lnSpc>
                <a:spcPct val="107000"/>
              </a:lnSpc>
              <a:spcAft>
                <a:spcPts val="600"/>
              </a:spcAft>
              <a:defRPr/>
            </a:pPr>
            <a:r>
              <a:rPr lang="en-GB" sz="975" b="1" dirty="0">
                <a:solidFill>
                  <a:prstClr val="black"/>
                </a:solidFill>
                <a:latin typeface="Arial" panose="020B0604020202020204" pitchFamily="34" charset="0"/>
                <a:cs typeface="Times New Roman" panose="02020603050405020304" pitchFamily="18" charset="0"/>
              </a:rPr>
              <a:t>Life expectancy (LE) at birth for males and females in England 2001-03 to 2018-20</a:t>
            </a:r>
          </a:p>
        </p:txBody>
      </p:sp>
      <p:sp>
        <p:nvSpPr>
          <p:cNvPr id="24" name="TextBox 23">
            <a:extLst>
              <a:ext uri="{FF2B5EF4-FFF2-40B4-BE49-F238E27FC236}">
                <a16:creationId xmlns:a16="http://schemas.microsoft.com/office/drawing/2014/main" id="{8D1CEBD4-B5B3-4AE3-B3DB-35E99C5CDC67}"/>
              </a:ext>
            </a:extLst>
          </p:cNvPr>
          <p:cNvSpPr txBox="1"/>
          <p:nvPr/>
        </p:nvSpPr>
        <p:spPr>
          <a:xfrm>
            <a:off x="539527" y="4010291"/>
            <a:ext cx="3906078" cy="1002839"/>
          </a:xfrm>
          <a:prstGeom prst="rect">
            <a:avLst/>
          </a:prstGeom>
          <a:noFill/>
        </p:spPr>
        <p:txBody>
          <a:bodyPr wrap="square">
            <a:spAutoFit/>
          </a:bodyPr>
          <a:lstStyle/>
          <a:p>
            <a:pPr marL="214313" indent="-214313" defTabSz="685800">
              <a:spcAft>
                <a:spcPts val="750"/>
              </a:spcAft>
              <a:buFont typeface="Arial" panose="020B0604020202020204" pitchFamily="34" charset="0"/>
              <a:buChar char="•"/>
              <a:defRPr/>
            </a:pPr>
            <a:r>
              <a:rPr lang="en-GB" sz="1050" dirty="0">
                <a:solidFill>
                  <a:prstClr val="black"/>
                </a:solidFill>
                <a:latin typeface="Arial" panose="020B0604020202020204" pitchFamily="34" charset="0"/>
                <a:cs typeface="Arial" panose="020B0604020202020204" pitchFamily="34" charset="0"/>
              </a:rPr>
              <a:t>Upward trend in LE in England seen in the 20</a:t>
            </a:r>
            <a:r>
              <a:rPr lang="en-GB" sz="1050" baseline="30000" dirty="0">
                <a:solidFill>
                  <a:prstClr val="black"/>
                </a:solidFill>
                <a:latin typeface="Arial" panose="020B0604020202020204" pitchFamily="34" charset="0"/>
                <a:cs typeface="Arial" panose="020B0604020202020204" pitchFamily="34" charset="0"/>
              </a:rPr>
              <a:t>th</a:t>
            </a:r>
            <a:r>
              <a:rPr lang="en-GB" sz="1050" dirty="0">
                <a:solidFill>
                  <a:prstClr val="black"/>
                </a:solidFill>
                <a:latin typeface="Arial" panose="020B0604020202020204" pitchFamily="34" charset="0"/>
                <a:cs typeface="Arial" panose="020B0604020202020204" pitchFamily="34" charset="0"/>
              </a:rPr>
              <a:t> Century has stalled and is now declining in older adults living in poorer areas.  </a:t>
            </a:r>
          </a:p>
          <a:p>
            <a:pPr marL="214313" indent="-214313" defTabSz="685800">
              <a:buFont typeface="Arial" panose="020B0604020202020204" pitchFamily="34" charset="0"/>
              <a:buChar char="•"/>
              <a:defRPr/>
            </a:pPr>
            <a:r>
              <a:rPr lang="en-GB" sz="1050" dirty="0">
                <a:solidFill>
                  <a:prstClr val="black"/>
                </a:solidFill>
                <a:latin typeface="Arial" panose="020B0604020202020204" pitchFamily="34" charset="0"/>
                <a:cs typeface="Arial" panose="020B0604020202020204" pitchFamily="34" charset="0"/>
              </a:rPr>
              <a:t>Following the pandemic, LE fell by 1.3 years for males and 1.0 year for females in 2020.</a:t>
            </a:r>
          </a:p>
        </p:txBody>
      </p:sp>
      <p:sp>
        <p:nvSpPr>
          <p:cNvPr id="27" name="Rectangle 26">
            <a:extLst>
              <a:ext uri="{FF2B5EF4-FFF2-40B4-BE49-F238E27FC236}">
                <a16:creationId xmlns:a16="http://schemas.microsoft.com/office/drawing/2014/main" id="{CB3467D7-E5DC-40FF-B970-84C5301C41A4}"/>
              </a:ext>
            </a:extLst>
          </p:cNvPr>
          <p:cNvSpPr/>
          <p:nvPr/>
        </p:nvSpPr>
        <p:spPr>
          <a:xfrm>
            <a:off x="960570" y="3744102"/>
            <a:ext cx="850835" cy="323165"/>
          </a:xfrm>
          <a:prstGeom prst="rect">
            <a:avLst/>
          </a:prstGeom>
        </p:spPr>
        <p:txBody>
          <a:bodyPr wrap="square">
            <a:spAutoFit/>
          </a:bodyPr>
          <a:lstStyle/>
          <a:p>
            <a:pPr defTabSz="685800">
              <a:defRPr/>
            </a:pPr>
            <a:r>
              <a:rPr lang="en-GB" sz="750" i="1">
                <a:solidFill>
                  <a:prstClr val="black"/>
                </a:solidFill>
                <a:latin typeface="Calibri" panose="020F0502020204030204"/>
              </a:rPr>
              <a:t>Source: ONS, 2022</a:t>
            </a:r>
          </a:p>
        </p:txBody>
      </p:sp>
      <p:sp>
        <p:nvSpPr>
          <p:cNvPr id="13" name="TextBox 12">
            <a:extLst>
              <a:ext uri="{FF2B5EF4-FFF2-40B4-BE49-F238E27FC236}">
                <a16:creationId xmlns:a16="http://schemas.microsoft.com/office/drawing/2014/main" id="{2B787001-E10A-4B24-A680-ADB5A1F516AE}"/>
              </a:ext>
            </a:extLst>
          </p:cNvPr>
          <p:cNvSpPr txBox="1"/>
          <p:nvPr/>
        </p:nvSpPr>
        <p:spPr>
          <a:xfrm>
            <a:off x="4821455" y="1478695"/>
            <a:ext cx="3828391" cy="219291"/>
          </a:xfrm>
          <a:prstGeom prst="rect">
            <a:avLst/>
          </a:prstGeom>
          <a:noFill/>
        </p:spPr>
        <p:txBody>
          <a:bodyPr wrap="square" lIns="68580" tIns="34290" rIns="68580" bIns="34290" anchor="t">
            <a:spAutoFit/>
          </a:bodyPr>
          <a:lstStyle/>
          <a:p>
            <a:pPr defTabSz="342900">
              <a:defRPr/>
            </a:pPr>
            <a:r>
              <a:rPr lang="en-GB" sz="975" b="1" dirty="0">
                <a:solidFill>
                  <a:prstClr val="black"/>
                </a:solidFill>
                <a:latin typeface="Arial" panose="020B0604020202020204" pitchFamily="34" charset="0"/>
                <a:cs typeface="Arial" panose="020B0604020202020204" pitchFamily="34" charset="0"/>
              </a:rPr>
              <a:t>Life expectancy for males – by deprivation deciles, 2001-2019</a:t>
            </a:r>
          </a:p>
        </p:txBody>
      </p:sp>
      <p:sp>
        <p:nvSpPr>
          <p:cNvPr id="15" name="TextBox 14">
            <a:extLst>
              <a:ext uri="{FF2B5EF4-FFF2-40B4-BE49-F238E27FC236}">
                <a16:creationId xmlns:a16="http://schemas.microsoft.com/office/drawing/2014/main" id="{2EF001B2-4476-4294-A7AE-D7CFB14BDBAA}"/>
              </a:ext>
            </a:extLst>
          </p:cNvPr>
          <p:cNvSpPr txBox="1"/>
          <p:nvPr/>
        </p:nvSpPr>
        <p:spPr>
          <a:xfrm>
            <a:off x="4743767" y="4010291"/>
            <a:ext cx="3906078" cy="415498"/>
          </a:xfrm>
          <a:prstGeom prst="rect">
            <a:avLst/>
          </a:prstGeom>
          <a:noFill/>
        </p:spPr>
        <p:txBody>
          <a:bodyPr wrap="square">
            <a:spAutoFit/>
          </a:bodyPr>
          <a:lstStyle/>
          <a:p>
            <a:pPr marL="214313" indent="-214313" defTabSz="685800">
              <a:spcAft>
                <a:spcPts val="750"/>
              </a:spcAft>
              <a:buFont typeface="Arial" panose="020B0604020202020204" pitchFamily="34" charset="0"/>
              <a:buChar char="•"/>
              <a:defRPr/>
            </a:pPr>
            <a:r>
              <a:rPr lang="en-GB" sz="1050" dirty="0">
                <a:solidFill>
                  <a:prstClr val="black"/>
                </a:solidFill>
                <a:latin typeface="Arial" panose="020B0604020202020204" pitchFamily="34" charset="0"/>
                <a:cs typeface="Arial" panose="020B0604020202020204" pitchFamily="34" charset="0"/>
              </a:rPr>
              <a:t>The rise in life expectancy is slowing and the deprivation gap is widening</a:t>
            </a:r>
          </a:p>
        </p:txBody>
      </p:sp>
      <p:sp>
        <p:nvSpPr>
          <p:cNvPr id="16" name="Rectangle 15">
            <a:extLst>
              <a:ext uri="{FF2B5EF4-FFF2-40B4-BE49-F238E27FC236}">
                <a16:creationId xmlns:a16="http://schemas.microsoft.com/office/drawing/2014/main" id="{6C9B8E67-24F1-43A1-9875-35CC861BD7E5}"/>
              </a:ext>
            </a:extLst>
          </p:cNvPr>
          <p:cNvSpPr/>
          <p:nvPr/>
        </p:nvSpPr>
        <p:spPr>
          <a:xfrm>
            <a:off x="5164810" y="3744103"/>
            <a:ext cx="3435003" cy="210379"/>
          </a:xfrm>
          <a:prstGeom prst="rect">
            <a:avLst/>
          </a:prstGeom>
        </p:spPr>
        <p:txBody>
          <a:bodyPr wrap="square">
            <a:spAutoFit/>
          </a:bodyPr>
          <a:lstStyle/>
          <a:p>
            <a:pPr defTabSz="342900">
              <a:lnSpc>
                <a:spcPct val="107000"/>
              </a:lnSpc>
              <a:defRPr/>
            </a:pPr>
            <a:r>
              <a:rPr lang="en-GB" sz="750" i="1">
                <a:solidFill>
                  <a:prstClr val="black"/>
                </a:solidFill>
                <a:latin typeface="Calibri" panose="020F0502020204030204"/>
                <a:ea typeface="Calibri" panose="020F0502020204030204" pitchFamily="34" charset="0"/>
                <a:cs typeface="Times New Roman" panose="02020603050405020304" pitchFamily="18" charset="0"/>
              </a:rPr>
              <a:t>Source: British Heart Foundation. 2022. UK Factsheet. BHF UK CVD Factsheet.</a:t>
            </a:r>
          </a:p>
        </p:txBody>
      </p:sp>
      <p:grpSp>
        <p:nvGrpSpPr>
          <p:cNvPr id="2" name="Group 1">
            <a:extLst>
              <a:ext uri="{FF2B5EF4-FFF2-40B4-BE49-F238E27FC236}">
                <a16:creationId xmlns:a16="http://schemas.microsoft.com/office/drawing/2014/main" id="{A888D388-04A8-CC10-2EA9-B5018532AE6A}"/>
              </a:ext>
            </a:extLst>
          </p:cNvPr>
          <p:cNvGrpSpPr/>
          <p:nvPr/>
        </p:nvGrpSpPr>
        <p:grpSpPr>
          <a:xfrm>
            <a:off x="4680169" y="1716496"/>
            <a:ext cx="3919644" cy="2237096"/>
            <a:chOff x="6523395" y="4356348"/>
            <a:chExt cx="4699307" cy="2605045"/>
          </a:xfrm>
        </p:grpSpPr>
        <p:pic>
          <p:nvPicPr>
            <p:cNvPr id="3" name="Picture 2">
              <a:extLst>
                <a:ext uri="{FF2B5EF4-FFF2-40B4-BE49-F238E27FC236}">
                  <a16:creationId xmlns:a16="http://schemas.microsoft.com/office/drawing/2014/main" id="{B6F56332-2A0A-C5C1-3B10-39C61FB753DC}"/>
                </a:ext>
              </a:extLst>
            </p:cNvPr>
            <p:cNvPicPr>
              <a:picLocks noChangeAspect="1"/>
            </p:cNvPicPr>
            <p:nvPr/>
          </p:nvPicPr>
          <p:blipFill rotWithShape="1">
            <a:blip r:embed="rId4"/>
            <a:srcRect l="-833" t="9499" r="833" b="-35"/>
            <a:stretch/>
          </p:blipFill>
          <p:spPr>
            <a:xfrm>
              <a:off x="6523395" y="4481573"/>
              <a:ext cx="4699307" cy="2479820"/>
            </a:xfrm>
            <a:prstGeom prst="rect">
              <a:avLst/>
            </a:prstGeom>
            <a:ln>
              <a:noFill/>
            </a:ln>
          </p:spPr>
        </p:pic>
        <p:sp>
          <p:nvSpPr>
            <p:cNvPr id="4" name="Rectangle 3">
              <a:extLst>
                <a:ext uri="{FF2B5EF4-FFF2-40B4-BE49-F238E27FC236}">
                  <a16:creationId xmlns:a16="http://schemas.microsoft.com/office/drawing/2014/main" id="{4F03869A-8309-BA77-AC46-EA8DAA8E75EC}"/>
                </a:ext>
              </a:extLst>
            </p:cNvPr>
            <p:cNvSpPr/>
            <p:nvPr/>
          </p:nvSpPr>
          <p:spPr>
            <a:xfrm>
              <a:off x="7186241" y="4356348"/>
              <a:ext cx="3213463" cy="228480"/>
            </a:xfrm>
            <a:prstGeom prst="rect">
              <a:avLst/>
            </a:prstGeom>
            <a:ln>
              <a:noFill/>
            </a:ln>
          </p:spPr>
          <p:txBody>
            <a:bodyPr wrap="square">
              <a:spAutoFit/>
            </a:bodyPr>
            <a:lstStyle/>
            <a:p>
              <a:pPr defTabSz="342900">
                <a:defRPr/>
              </a:pPr>
              <a:endParaRPr lang="en-GB" sz="675" b="1">
                <a:solidFill>
                  <a:prstClr val="black"/>
                </a:solidFill>
                <a:latin typeface="Arial" panose="020B0604020202020204" pitchFamily="34" charset="0"/>
                <a:cs typeface="Arial" panose="020B0604020202020204" pitchFamily="34" charset="0"/>
              </a:endParaRPr>
            </a:p>
          </p:txBody>
        </p:sp>
      </p:grpSp>
      <p:sp>
        <p:nvSpPr>
          <p:cNvPr id="5" name="Title 4">
            <a:extLst>
              <a:ext uri="{FF2B5EF4-FFF2-40B4-BE49-F238E27FC236}">
                <a16:creationId xmlns:a16="http://schemas.microsoft.com/office/drawing/2014/main" id="{3E824ADE-54BC-F276-9715-14AA681561A9}"/>
              </a:ext>
            </a:extLst>
          </p:cNvPr>
          <p:cNvSpPr>
            <a:spLocks noGrp="1"/>
          </p:cNvSpPr>
          <p:nvPr>
            <p:ph type="title"/>
          </p:nvPr>
        </p:nvSpPr>
        <p:spPr>
          <a:xfrm>
            <a:off x="457200" y="205979"/>
            <a:ext cx="7391400" cy="857250"/>
          </a:xfrm>
        </p:spPr>
        <p:txBody>
          <a:bodyPr>
            <a:normAutofit fontScale="90000"/>
          </a:bodyPr>
          <a:lstStyle/>
          <a:p>
            <a:r>
              <a:rPr lang="en-GB" dirty="0"/>
              <a:t>Improvements in life expectancy have stalled and the gap in life expectancy is widening</a:t>
            </a:r>
          </a:p>
        </p:txBody>
      </p:sp>
    </p:spTree>
    <p:extLst>
      <p:ext uri="{BB962C8B-B14F-4D97-AF65-F5344CB8AC3E}">
        <p14:creationId xmlns:p14="http://schemas.microsoft.com/office/powerpoint/2010/main" val="200381995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2C7A326-82B6-4C36-9ABA-D4FF709057FB}"/>
              </a:ext>
            </a:extLst>
          </p:cNvPr>
          <p:cNvSpPr/>
          <p:nvPr/>
        </p:nvSpPr>
        <p:spPr>
          <a:xfrm>
            <a:off x="4502274" y="1335945"/>
            <a:ext cx="4104028" cy="3377003"/>
          </a:xfrm>
          <a:prstGeom prst="rect">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342900">
              <a:defRPr/>
            </a:pPr>
            <a:endParaRPr lang="en-GB" sz="1200">
              <a:solidFill>
                <a:srgbClr val="005EB8"/>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AD53B4D-5E8C-4272-9C14-9DDA83FE698D}"/>
              </a:ext>
            </a:extLst>
          </p:cNvPr>
          <p:cNvSpPr/>
          <p:nvPr/>
        </p:nvSpPr>
        <p:spPr>
          <a:xfrm>
            <a:off x="398246" y="1335947"/>
            <a:ext cx="4104028" cy="3377001"/>
          </a:xfrm>
          <a:prstGeom prst="rect">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342900">
              <a:defRPr/>
            </a:pPr>
            <a:endParaRPr lang="en-GB" sz="1200">
              <a:solidFill>
                <a:srgbClr val="005EB8"/>
              </a:solidFill>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C0AC7994-160A-4652-B20B-B523F78ABFC4}"/>
              </a:ext>
            </a:extLst>
          </p:cNvPr>
          <p:cNvSpPr txBox="1">
            <a:spLocks/>
          </p:cNvSpPr>
          <p:nvPr/>
        </p:nvSpPr>
        <p:spPr>
          <a:xfrm>
            <a:off x="335901" y="334430"/>
            <a:ext cx="7694339" cy="4563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defTabSz="685800">
              <a:defRPr/>
            </a:pPr>
            <a:endParaRPr lang="en-GB" sz="2100" dirty="0">
              <a:solidFill>
                <a:srgbClr val="272788"/>
              </a:solidFill>
              <a:latin typeface="Arial"/>
              <a:cs typeface="Arial"/>
            </a:endParaRPr>
          </a:p>
        </p:txBody>
      </p:sp>
      <p:sp>
        <p:nvSpPr>
          <p:cNvPr id="14" name="TextBox 13">
            <a:extLst>
              <a:ext uri="{FF2B5EF4-FFF2-40B4-BE49-F238E27FC236}">
                <a16:creationId xmlns:a16="http://schemas.microsoft.com/office/drawing/2014/main" id="{FC5ECE25-923E-40E8-AEBF-3747C60D7349}"/>
              </a:ext>
            </a:extLst>
          </p:cNvPr>
          <p:cNvSpPr txBox="1"/>
          <p:nvPr/>
        </p:nvSpPr>
        <p:spPr>
          <a:xfrm>
            <a:off x="494611" y="2492315"/>
            <a:ext cx="3939539" cy="354264"/>
          </a:xfrm>
          <a:prstGeom prst="rect">
            <a:avLst/>
          </a:prstGeom>
          <a:noFill/>
        </p:spPr>
        <p:txBody>
          <a:bodyPr wrap="square">
            <a:spAutoFit/>
          </a:bodyPr>
          <a:lstStyle/>
          <a:p>
            <a:pPr defTabSz="685800">
              <a:lnSpc>
                <a:spcPct val="107000"/>
              </a:lnSpc>
              <a:spcAft>
                <a:spcPts val="600"/>
              </a:spcAft>
              <a:defRPr/>
            </a:pPr>
            <a:r>
              <a:rPr lang="en-GB" sz="825" b="1" i="1" dirty="0">
                <a:solidFill>
                  <a:prstClr val="black"/>
                </a:solidFill>
                <a:latin typeface="Arial" panose="020B0604020202020204" pitchFamily="34" charset="0"/>
                <a:cs typeface="Times New Roman" panose="02020603050405020304" pitchFamily="18" charset="0"/>
              </a:rPr>
              <a:t>Expectations of life spent in good and poorer states of health for females in the most and least deprived areas in England</a:t>
            </a:r>
          </a:p>
        </p:txBody>
      </p:sp>
      <p:sp>
        <p:nvSpPr>
          <p:cNvPr id="16" name="TextBox 15">
            <a:extLst>
              <a:ext uri="{FF2B5EF4-FFF2-40B4-BE49-F238E27FC236}">
                <a16:creationId xmlns:a16="http://schemas.microsoft.com/office/drawing/2014/main" id="{AAECBB49-618C-461A-9903-62BD2401868A}"/>
              </a:ext>
            </a:extLst>
          </p:cNvPr>
          <p:cNvSpPr txBox="1"/>
          <p:nvPr/>
        </p:nvSpPr>
        <p:spPr>
          <a:xfrm>
            <a:off x="416568" y="1342201"/>
            <a:ext cx="4104027" cy="1118255"/>
          </a:xfrm>
          <a:prstGeom prst="rect">
            <a:avLst/>
          </a:prstGeom>
          <a:noFill/>
        </p:spPr>
        <p:txBody>
          <a:bodyPr wrap="square">
            <a:spAutoFit/>
          </a:bodyPr>
          <a:lstStyle/>
          <a:p>
            <a:pPr marL="128588" indent="-128588" defTabSz="685800">
              <a:spcAft>
                <a:spcPts val="750"/>
              </a:spcAft>
              <a:buFont typeface="Arial" panose="020B0604020202020204" pitchFamily="34" charset="0"/>
              <a:buChar char="•"/>
              <a:defRPr/>
            </a:pPr>
            <a:r>
              <a:rPr lang="en-GB" sz="1200" dirty="0">
                <a:solidFill>
                  <a:prstClr val="black"/>
                </a:solidFill>
                <a:latin typeface="Arial" panose="020B0604020202020204" pitchFamily="34" charset="0"/>
                <a:ea typeface="Calibri" panose="020F0502020204030204" pitchFamily="34" charset="0"/>
              </a:rPr>
              <a:t>Healthy life expectancy (HLE - the average years of life </a:t>
            </a:r>
            <a:r>
              <a:rPr lang="en-GB" sz="1200" dirty="0">
                <a:solidFill>
                  <a:prstClr val="black"/>
                </a:solidFill>
                <a:latin typeface="Arial" panose="020B0604020202020204" pitchFamily="34" charset="0"/>
              </a:rPr>
              <a:t>lived in good health) is not improving in England.</a:t>
            </a:r>
          </a:p>
          <a:p>
            <a:pPr marL="128588" indent="-128588" defTabSz="685800">
              <a:spcAft>
                <a:spcPts val="450"/>
              </a:spcAft>
              <a:buFont typeface="Arial" panose="020B0604020202020204" pitchFamily="34" charset="0"/>
              <a:buChar char="•"/>
              <a:defRPr/>
            </a:pPr>
            <a:r>
              <a:rPr lang="en-GB" sz="1200" dirty="0">
                <a:solidFill>
                  <a:prstClr val="black"/>
                </a:solidFill>
                <a:latin typeface="Arial" panose="020B0604020202020204" pitchFamily="34" charset="0"/>
              </a:rPr>
              <a:t>Stark disparities in the number of years people can expect to live in good health between deprivation groups.</a:t>
            </a:r>
          </a:p>
        </p:txBody>
      </p:sp>
      <p:pic>
        <p:nvPicPr>
          <p:cNvPr id="3" name="Picture 5" descr="Timeline&#10;&#10;Description automatically generated">
            <a:extLst>
              <a:ext uri="{FF2B5EF4-FFF2-40B4-BE49-F238E27FC236}">
                <a16:creationId xmlns:a16="http://schemas.microsoft.com/office/drawing/2014/main" id="{C8CC6F03-AC08-ADE4-3657-56302D9F6A72}"/>
              </a:ext>
            </a:extLst>
          </p:cNvPr>
          <p:cNvPicPr>
            <a:picLocks noChangeAspect="1"/>
          </p:cNvPicPr>
          <p:nvPr/>
        </p:nvPicPr>
        <p:blipFill>
          <a:blip r:embed="rId3"/>
          <a:stretch>
            <a:fillRect/>
          </a:stretch>
        </p:blipFill>
        <p:spPr>
          <a:xfrm>
            <a:off x="457897" y="2806619"/>
            <a:ext cx="3941766" cy="1806067"/>
          </a:xfrm>
          <a:prstGeom prst="rect">
            <a:avLst/>
          </a:prstGeom>
        </p:spPr>
      </p:pic>
      <p:pic>
        <p:nvPicPr>
          <p:cNvPr id="2" name="Picture 1">
            <a:extLst>
              <a:ext uri="{FF2B5EF4-FFF2-40B4-BE49-F238E27FC236}">
                <a16:creationId xmlns:a16="http://schemas.microsoft.com/office/drawing/2014/main" id="{256C1811-9200-5E29-7A98-41B1919632C9}"/>
              </a:ext>
            </a:extLst>
          </p:cNvPr>
          <p:cNvPicPr>
            <a:picLocks noChangeAspect="1"/>
          </p:cNvPicPr>
          <p:nvPr/>
        </p:nvPicPr>
        <p:blipFill>
          <a:blip r:embed="rId4"/>
          <a:stretch>
            <a:fillRect/>
          </a:stretch>
        </p:blipFill>
        <p:spPr>
          <a:xfrm>
            <a:off x="4580246" y="1793454"/>
            <a:ext cx="3944351" cy="2776958"/>
          </a:xfrm>
          <a:prstGeom prst="rect">
            <a:avLst/>
          </a:prstGeom>
        </p:spPr>
      </p:pic>
      <p:pic>
        <p:nvPicPr>
          <p:cNvPr id="6" name="Picture 5">
            <a:extLst>
              <a:ext uri="{FF2B5EF4-FFF2-40B4-BE49-F238E27FC236}">
                <a16:creationId xmlns:a16="http://schemas.microsoft.com/office/drawing/2014/main" id="{A1826DF3-C62F-9F6E-4F92-CDED8D5BD2A7}"/>
              </a:ext>
            </a:extLst>
          </p:cNvPr>
          <p:cNvPicPr>
            <a:picLocks noChangeAspect="1"/>
          </p:cNvPicPr>
          <p:nvPr/>
        </p:nvPicPr>
        <p:blipFill>
          <a:blip r:embed="rId5"/>
          <a:stretch>
            <a:fillRect/>
          </a:stretch>
        </p:blipFill>
        <p:spPr>
          <a:xfrm>
            <a:off x="7613796" y="3464519"/>
            <a:ext cx="838307" cy="325556"/>
          </a:xfrm>
          <a:prstGeom prst="rect">
            <a:avLst/>
          </a:prstGeom>
        </p:spPr>
      </p:pic>
      <p:sp>
        <p:nvSpPr>
          <p:cNvPr id="9" name="Content Placeholder 2">
            <a:extLst>
              <a:ext uri="{FF2B5EF4-FFF2-40B4-BE49-F238E27FC236}">
                <a16:creationId xmlns:a16="http://schemas.microsoft.com/office/drawing/2014/main" id="{0CEBC224-F92F-2DE7-D17D-004386AB0BA4}"/>
              </a:ext>
            </a:extLst>
          </p:cNvPr>
          <p:cNvSpPr txBox="1">
            <a:spLocks/>
          </p:cNvSpPr>
          <p:nvPr/>
        </p:nvSpPr>
        <p:spPr>
          <a:xfrm>
            <a:off x="4695697" y="4502089"/>
            <a:ext cx="2785651" cy="1481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GB" sz="750" dirty="0">
                <a:solidFill>
                  <a:prstClr val="black"/>
                </a:solidFill>
              </a:rPr>
              <a:t>Source: </a:t>
            </a:r>
            <a:r>
              <a:rPr lang="en-GB" sz="750" dirty="0">
                <a:solidFill>
                  <a:prstClr val="black"/>
                </a:solidFill>
                <a:hlinkClick r:id="rId6"/>
              </a:rPr>
              <a:t>Global Burden of Disease 2019</a:t>
            </a:r>
            <a:endParaRPr lang="en-GB" sz="750" dirty="0">
              <a:solidFill>
                <a:prstClr val="black"/>
              </a:solidFill>
            </a:endParaRPr>
          </a:p>
        </p:txBody>
      </p:sp>
      <p:sp>
        <p:nvSpPr>
          <p:cNvPr id="10" name="Text Placeholder 2">
            <a:extLst>
              <a:ext uri="{FF2B5EF4-FFF2-40B4-BE49-F238E27FC236}">
                <a16:creationId xmlns:a16="http://schemas.microsoft.com/office/drawing/2014/main" id="{09C47264-73F1-8164-FC25-8C5546D60079}"/>
              </a:ext>
            </a:extLst>
          </p:cNvPr>
          <p:cNvSpPr txBox="1">
            <a:spLocks/>
          </p:cNvSpPr>
          <p:nvPr/>
        </p:nvSpPr>
        <p:spPr>
          <a:xfrm>
            <a:off x="4570398" y="1397887"/>
            <a:ext cx="3999190" cy="67751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GB" sz="1200" dirty="0">
                <a:solidFill>
                  <a:prstClr val="black"/>
                </a:solidFill>
              </a:rPr>
              <a:t>There are good public policy reasons to refocus our longer-term efforts on tackling morbidity and not just mortality.</a:t>
            </a:r>
          </a:p>
        </p:txBody>
      </p:sp>
      <p:sp>
        <p:nvSpPr>
          <p:cNvPr id="11" name="Title 10">
            <a:extLst>
              <a:ext uri="{FF2B5EF4-FFF2-40B4-BE49-F238E27FC236}">
                <a16:creationId xmlns:a16="http://schemas.microsoft.com/office/drawing/2014/main" id="{DD2DC635-7FC4-3497-7944-177265431478}"/>
              </a:ext>
            </a:extLst>
          </p:cNvPr>
          <p:cNvSpPr>
            <a:spLocks noGrp="1"/>
          </p:cNvSpPr>
          <p:nvPr>
            <p:ph type="title"/>
          </p:nvPr>
        </p:nvSpPr>
        <p:spPr>
          <a:xfrm>
            <a:off x="335901" y="212762"/>
            <a:ext cx="7994903" cy="857250"/>
          </a:xfrm>
        </p:spPr>
        <p:txBody>
          <a:bodyPr>
            <a:normAutofit/>
          </a:bodyPr>
          <a:lstStyle/>
          <a:p>
            <a:r>
              <a:rPr lang="en-GB" sz="2400" dirty="0">
                <a:solidFill>
                  <a:srgbClr val="272788"/>
                </a:solidFill>
                <a:latin typeface="Arial"/>
                <a:cs typeface="Arial"/>
              </a:rPr>
              <a:t>Disparities in healthy life expectancy are even more acute</a:t>
            </a:r>
            <a:endParaRPr lang="en-GB" sz="2400" dirty="0"/>
          </a:p>
        </p:txBody>
      </p:sp>
    </p:spTree>
    <p:extLst>
      <p:ext uri="{BB962C8B-B14F-4D97-AF65-F5344CB8AC3E}">
        <p14:creationId xmlns:p14="http://schemas.microsoft.com/office/powerpoint/2010/main" val="20056244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500-8940-DDD8-8F65-DDB6DBA0D73F}"/>
              </a:ext>
            </a:extLst>
          </p:cNvPr>
          <p:cNvSpPr>
            <a:spLocks noGrp="1"/>
          </p:cNvSpPr>
          <p:nvPr>
            <p:ph type="title"/>
          </p:nvPr>
        </p:nvSpPr>
        <p:spPr/>
        <p:txBody>
          <a:bodyPr>
            <a:normAutofit/>
          </a:bodyPr>
          <a:lstStyle/>
          <a:p>
            <a:r>
              <a:rPr lang="en-GB" dirty="0"/>
              <a:t>2024: Complex times for health</a:t>
            </a:r>
          </a:p>
        </p:txBody>
      </p:sp>
      <p:sp>
        <p:nvSpPr>
          <p:cNvPr id="3" name="Content Placeholder 2">
            <a:extLst>
              <a:ext uri="{FF2B5EF4-FFF2-40B4-BE49-F238E27FC236}">
                <a16:creationId xmlns:a16="http://schemas.microsoft.com/office/drawing/2014/main" id="{353205BF-58A1-753D-20F6-8D8B51C18F83}"/>
              </a:ext>
            </a:extLst>
          </p:cNvPr>
          <p:cNvSpPr>
            <a:spLocks noGrp="1"/>
          </p:cNvSpPr>
          <p:nvPr>
            <p:ph idx="1"/>
          </p:nvPr>
        </p:nvSpPr>
        <p:spPr/>
        <p:txBody>
          <a:bodyPr>
            <a:noAutofit/>
          </a:bodyPr>
          <a:lstStyle/>
          <a:p>
            <a:pPr marL="0" indent="0">
              <a:spcBef>
                <a:spcPts val="1000"/>
              </a:spcBef>
              <a:buNone/>
            </a:pPr>
            <a:r>
              <a:rPr lang="en-GB" b="1" dirty="0">
                <a:solidFill>
                  <a:schemeClr val="tx1">
                    <a:lumMod val="75000"/>
                    <a:lumOff val="25000"/>
                  </a:schemeClr>
                </a:solidFill>
              </a:rPr>
              <a:t>Economic challenges</a:t>
            </a:r>
          </a:p>
          <a:p>
            <a:pPr>
              <a:spcBef>
                <a:spcPts val="1000"/>
              </a:spcBef>
            </a:pPr>
            <a:r>
              <a:rPr lang="en-GB" sz="1500" b="1" dirty="0">
                <a:solidFill>
                  <a:schemeClr val="tx1">
                    <a:lumMod val="75000"/>
                    <a:lumOff val="25000"/>
                  </a:schemeClr>
                </a:solidFill>
              </a:rPr>
              <a:t>Cost-of-living crisis </a:t>
            </a:r>
            <a:r>
              <a:rPr lang="en-GB" sz="1500" dirty="0">
                <a:solidFill>
                  <a:schemeClr val="tx1">
                    <a:lumMod val="75000"/>
                    <a:lumOff val="25000"/>
                  </a:schemeClr>
                </a:solidFill>
              </a:rPr>
              <a:t>impacting vulnerable communities across the UK with families struggling to heat homes, access healthy food, and facing declining mental and physical health.</a:t>
            </a:r>
          </a:p>
          <a:p>
            <a:pPr>
              <a:spcBef>
                <a:spcPts val="1000"/>
              </a:spcBef>
            </a:pPr>
            <a:r>
              <a:rPr lang="en-GB" sz="1500" b="1" dirty="0">
                <a:solidFill>
                  <a:schemeClr val="tx1">
                    <a:lumMod val="75000"/>
                    <a:lumOff val="25000"/>
                  </a:schemeClr>
                </a:solidFill>
              </a:rPr>
              <a:t>Declining economic productivity </a:t>
            </a:r>
            <a:r>
              <a:rPr lang="en-GB" sz="1500" dirty="0">
                <a:solidFill>
                  <a:schemeClr val="tx1">
                    <a:lumMod val="75000"/>
                    <a:lumOff val="25000"/>
                  </a:schemeClr>
                </a:solidFill>
              </a:rPr>
              <a:t>leading to increasing unemployment, wage stagnation, and underinvestment in health and social services.</a:t>
            </a:r>
          </a:p>
          <a:p>
            <a:pPr>
              <a:spcBef>
                <a:spcPts val="1000"/>
              </a:spcBef>
            </a:pPr>
            <a:r>
              <a:rPr lang="en-GB" sz="1500" b="1" dirty="0">
                <a:solidFill>
                  <a:schemeClr val="tx1">
                    <a:lumMod val="75000"/>
                    <a:lumOff val="25000"/>
                  </a:schemeClr>
                </a:solidFill>
              </a:rPr>
              <a:t>Rising rates of child poverty</a:t>
            </a:r>
            <a:r>
              <a:rPr lang="en-GB" sz="1500" dirty="0">
                <a:solidFill>
                  <a:schemeClr val="tx1">
                    <a:lumMod val="75000"/>
                    <a:lumOff val="25000"/>
                  </a:schemeClr>
                </a:solidFill>
              </a:rPr>
              <a:t>, with 4.2 million children (29% of all UK children) in poverty, up from 3.6 million in 2010-11.</a:t>
            </a:r>
          </a:p>
          <a:p>
            <a:pPr lvl="1">
              <a:spcBef>
                <a:spcPts val="1000"/>
              </a:spcBef>
              <a:buFont typeface="Courier New" panose="02070309020205020404" pitchFamily="49" charset="0"/>
              <a:buChar char="o"/>
            </a:pPr>
            <a:r>
              <a:rPr lang="en-GB" sz="1500" dirty="0">
                <a:solidFill>
                  <a:schemeClr val="tx1">
                    <a:lumMod val="75000"/>
                    <a:lumOff val="25000"/>
                  </a:schemeClr>
                </a:solidFill>
              </a:rPr>
              <a:t>62% of Bangladeshi, 59% of Pakistani and 53% of Black children live below the poverty line.</a:t>
            </a:r>
          </a:p>
        </p:txBody>
      </p:sp>
      <p:sp>
        <p:nvSpPr>
          <p:cNvPr id="5" name="Slide Number Placeholder 4">
            <a:extLst>
              <a:ext uri="{FF2B5EF4-FFF2-40B4-BE49-F238E27FC236}">
                <a16:creationId xmlns:a16="http://schemas.microsoft.com/office/drawing/2014/main" id="{010BF140-66F9-F3B0-334E-B6BA090B25B5}"/>
              </a:ext>
            </a:extLst>
          </p:cNvPr>
          <p:cNvSpPr>
            <a:spLocks noGrp="1"/>
          </p:cNvSpPr>
          <p:nvPr>
            <p:ph type="sldNum" sz="quarter" idx="12"/>
          </p:nvPr>
        </p:nvSpPr>
        <p:spPr/>
        <p:txBody>
          <a:bodyPr/>
          <a:lstStyle/>
          <a:p>
            <a:fld id="{34AFA7FE-CD8C-F049-A609-816E200170F9}" type="slidenum">
              <a:rPr lang="en-US" smtClean="0"/>
              <a:t>5</a:t>
            </a:fld>
            <a:endParaRPr lang="en-US"/>
          </a:p>
        </p:txBody>
      </p:sp>
    </p:spTree>
    <p:extLst>
      <p:ext uri="{BB962C8B-B14F-4D97-AF65-F5344CB8AC3E}">
        <p14:creationId xmlns:p14="http://schemas.microsoft.com/office/powerpoint/2010/main" val="145314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500-8940-DDD8-8F65-DDB6DBA0D73F}"/>
              </a:ext>
            </a:extLst>
          </p:cNvPr>
          <p:cNvSpPr>
            <a:spLocks noGrp="1"/>
          </p:cNvSpPr>
          <p:nvPr>
            <p:ph type="title"/>
          </p:nvPr>
        </p:nvSpPr>
        <p:spPr/>
        <p:txBody>
          <a:bodyPr>
            <a:normAutofit/>
          </a:bodyPr>
          <a:lstStyle/>
          <a:p>
            <a:r>
              <a:rPr lang="en-GB" dirty="0"/>
              <a:t>2024: Complex times for health</a:t>
            </a:r>
          </a:p>
        </p:txBody>
      </p:sp>
      <p:sp>
        <p:nvSpPr>
          <p:cNvPr id="3" name="Content Placeholder 2">
            <a:extLst>
              <a:ext uri="{FF2B5EF4-FFF2-40B4-BE49-F238E27FC236}">
                <a16:creationId xmlns:a16="http://schemas.microsoft.com/office/drawing/2014/main" id="{353205BF-58A1-753D-20F6-8D8B51C18F83}"/>
              </a:ext>
            </a:extLst>
          </p:cNvPr>
          <p:cNvSpPr>
            <a:spLocks noGrp="1"/>
          </p:cNvSpPr>
          <p:nvPr>
            <p:ph idx="1"/>
          </p:nvPr>
        </p:nvSpPr>
        <p:spPr>
          <a:xfrm>
            <a:off x="457199" y="1200151"/>
            <a:ext cx="4895943" cy="3394472"/>
          </a:xfrm>
        </p:spPr>
        <p:txBody>
          <a:bodyPr>
            <a:noAutofit/>
          </a:bodyPr>
          <a:lstStyle/>
          <a:p>
            <a:pPr marL="0" indent="0">
              <a:spcBef>
                <a:spcPts val="1000"/>
              </a:spcBef>
              <a:buNone/>
            </a:pPr>
            <a:r>
              <a:rPr lang="en-GB" b="1" dirty="0">
                <a:solidFill>
                  <a:schemeClr val="tx1">
                    <a:lumMod val="75000"/>
                    <a:lumOff val="25000"/>
                  </a:schemeClr>
                </a:solidFill>
              </a:rPr>
              <a:t>Structural and political challenges</a:t>
            </a:r>
          </a:p>
          <a:p>
            <a:pPr>
              <a:spcBef>
                <a:spcPts val="1000"/>
              </a:spcBef>
            </a:pPr>
            <a:r>
              <a:rPr lang="en-GB" sz="1500" b="1" dirty="0">
                <a:solidFill>
                  <a:schemeClr val="tx1">
                    <a:lumMod val="75000"/>
                    <a:lumOff val="25000"/>
                  </a:schemeClr>
                </a:solidFill>
              </a:rPr>
              <a:t>Structural racism </a:t>
            </a:r>
            <a:r>
              <a:rPr lang="en-GB" sz="1500" dirty="0">
                <a:solidFill>
                  <a:schemeClr val="tx1">
                    <a:lumMod val="75000"/>
                    <a:lumOff val="25000"/>
                  </a:schemeClr>
                </a:solidFill>
              </a:rPr>
              <a:t>continues to impact the health of minority ethnic communities across the UK.</a:t>
            </a:r>
          </a:p>
          <a:p>
            <a:pPr marL="685800" lvl="1">
              <a:spcBef>
                <a:spcPts val="1000"/>
              </a:spcBef>
              <a:buFont typeface="Courier New" panose="02070309020205020404" pitchFamily="49" charset="0"/>
              <a:buChar char="o"/>
            </a:pPr>
            <a:r>
              <a:rPr lang="en-GB" sz="1500" dirty="0">
                <a:solidFill>
                  <a:schemeClr val="tx1">
                    <a:lumMod val="75000"/>
                    <a:lumOff val="25000"/>
                  </a:schemeClr>
                </a:solidFill>
              </a:rPr>
              <a:t>Black women in the UK are 4x more likely to die during pregnancy or childbirth.</a:t>
            </a:r>
          </a:p>
          <a:p>
            <a:pPr marL="685800" lvl="1">
              <a:spcBef>
                <a:spcPts val="1000"/>
              </a:spcBef>
              <a:buFont typeface="Courier New" panose="02070309020205020404" pitchFamily="49" charset="0"/>
              <a:buChar char="o"/>
            </a:pPr>
            <a:r>
              <a:rPr lang="en-GB" sz="1500" dirty="0">
                <a:solidFill>
                  <a:schemeClr val="tx1">
                    <a:lumMod val="75000"/>
                    <a:lumOff val="25000"/>
                  </a:schemeClr>
                </a:solidFill>
              </a:rPr>
              <a:t>South Asian people have a 40% higher death rate from coronary heart disease.</a:t>
            </a:r>
          </a:p>
          <a:p>
            <a:pPr>
              <a:spcBef>
                <a:spcPts val="1000"/>
              </a:spcBef>
            </a:pPr>
            <a:r>
              <a:rPr lang="en-GB" sz="1500" b="1" dirty="0">
                <a:solidFill>
                  <a:schemeClr val="tx1">
                    <a:lumMod val="75000"/>
                    <a:lumOff val="25000"/>
                  </a:schemeClr>
                </a:solidFill>
              </a:rPr>
              <a:t>Global conflict </a:t>
            </a:r>
            <a:r>
              <a:rPr lang="en-GB" sz="1500" dirty="0">
                <a:solidFill>
                  <a:schemeClr val="tx1">
                    <a:lumMod val="75000"/>
                    <a:lumOff val="25000"/>
                  </a:schemeClr>
                </a:solidFill>
              </a:rPr>
              <a:t>and the direct and indirect impact on the health of communities across the UK.</a:t>
            </a:r>
          </a:p>
          <a:p>
            <a:pPr>
              <a:spcBef>
                <a:spcPts val="1000"/>
              </a:spcBef>
            </a:pPr>
            <a:r>
              <a:rPr lang="en-GB" sz="1500" dirty="0">
                <a:solidFill>
                  <a:schemeClr val="tx1">
                    <a:lumMod val="75000"/>
                    <a:lumOff val="25000"/>
                  </a:schemeClr>
                </a:solidFill>
              </a:rPr>
              <a:t>A global ‘</a:t>
            </a:r>
            <a:r>
              <a:rPr lang="en-GB" sz="1500" b="1" dirty="0">
                <a:solidFill>
                  <a:schemeClr val="tx1">
                    <a:lumMod val="75000"/>
                    <a:lumOff val="25000"/>
                  </a:schemeClr>
                </a:solidFill>
              </a:rPr>
              <a:t>year of elections</a:t>
            </a:r>
            <a:r>
              <a:rPr lang="en-GB" sz="1500" dirty="0">
                <a:solidFill>
                  <a:schemeClr val="tx1">
                    <a:lumMod val="75000"/>
                    <a:lumOff val="25000"/>
                  </a:schemeClr>
                </a:solidFill>
              </a:rPr>
              <a:t>’ with shifting priorities at home and abroad.</a:t>
            </a:r>
            <a:endParaRPr lang="en-GB" sz="1500" b="1"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010BF140-66F9-F3B0-334E-B6BA090B25B5}"/>
              </a:ext>
            </a:extLst>
          </p:cNvPr>
          <p:cNvSpPr>
            <a:spLocks noGrp="1"/>
          </p:cNvSpPr>
          <p:nvPr>
            <p:ph type="sldNum" sz="quarter" idx="12"/>
          </p:nvPr>
        </p:nvSpPr>
        <p:spPr/>
        <p:txBody>
          <a:bodyPr/>
          <a:lstStyle/>
          <a:p>
            <a:fld id="{34AFA7FE-CD8C-F049-A609-816E200170F9}" type="slidenum">
              <a:rPr lang="en-US" smtClean="0"/>
              <a:t>6</a:t>
            </a:fld>
            <a:endParaRPr lang="en-US"/>
          </a:p>
        </p:txBody>
      </p:sp>
      <p:pic>
        <p:nvPicPr>
          <p:cNvPr id="7" name="Picture 6" descr="A poster with text and images of health inequalities in the uk&#10;&#10;Description automatically generated">
            <a:extLst>
              <a:ext uri="{FF2B5EF4-FFF2-40B4-BE49-F238E27FC236}">
                <a16:creationId xmlns:a16="http://schemas.microsoft.com/office/drawing/2014/main" id="{05432CFC-5415-3A83-372B-0AD382F84394}"/>
              </a:ext>
            </a:extLst>
          </p:cNvPr>
          <p:cNvPicPr>
            <a:picLocks noChangeAspect="1"/>
          </p:cNvPicPr>
          <p:nvPr/>
        </p:nvPicPr>
        <p:blipFill rotWithShape="1">
          <a:blip r:embed="rId3"/>
          <a:srcRect l="11687" t="8445" r="6800" b="14963"/>
          <a:stretch/>
        </p:blipFill>
        <p:spPr>
          <a:xfrm>
            <a:off x="5512977" y="1266001"/>
            <a:ext cx="3013989" cy="3736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712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500-8940-DDD8-8F65-DDB6DBA0D73F}"/>
              </a:ext>
            </a:extLst>
          </p:cNvPr>
          <p:cNvSpPr>
            <a:spLocks noGrp="1"/>
          </p:cNvSpPr>
          <p:nvPr>
            <p:ph type="title"/>
          </p:nvPr>
        </p:nvSpPr>
        <p:spPr/>
        <p:txBody>
          <a:bodyPr>
            <a:normAutofit/>
          </a:bodyPr>
          <a:lstStyle/>
          <a:p>
            <a:r>
              <a:rPr lang="en-GB" dirty="0"/>
              <a:t>2024: Our landscape in public health</a:t>
            </a:r>
          </a:p>
        </p:txBody>
      </p:sp>
      <p:sp>
        <p:nvSpPr>
          <p:cNvPr id="3" name="Content Placeholder 2">
            <a:extLst>
              <a:ext uri="{FF2B5EF4-FFF2-40B4-BE49-F238E27FC236}">
                <a16:creationId xmlns:a16="http://schemas.microsoft.com/office/drawing/2014/main" id="{353205BF-58A1-753D-20F6-8D8B51C18F83}"/>
              </a:ext>
            </a:extLst>
          </p:cNvPr>
          <p:cNvSpPr>
            <a:spLocks noGrp="1"/>
          </p:cNvSpPr>
          <p:nvPr>
            <p:ph idx="1"/>
          </p:nvPr>
        </p:nvSpPr>
        <p:spPr>
          <a:xfrm>
            <a:off x="457200" y="1200151"/>
            <a:ext cx="5021768" cy="3394472"/>
          </a:xfrm>
        </p:spPr>
        <p:txBody>
          <a:bodyPr>
            <a:noAutofit/>
          </a:bodyPr>
          <a:lstStyle/>
          <a:p>
            <a:pPr marL="0" indent="0">
              <a:spcBef>
                <a:spcPts val="1000"/>
              </a:spcBef>
              <a:buNone/>
            </a:pPr>
            <a:r>
              <a:rPr lang="en-GB" sz="1500" b="1" dirty="0">
                <a:solidFill>
                  <a:schemeClr val="tx1">
                    <a:lumMod val="75000"/>
                    <a:lumOff val="25000"/>
                  </a:schemeClr>
                </a:solidFill>
              </a:rPr>
              <a:t>As we face these increasing, complex challenges we do so with diminishing resources.</a:t>
            </a:r>
          </a:p>
          <a:p>
            <a:pPr>
              <a:spcBef>
                <a:spcPts val="1000"/>
              </a:spcBef>
            </a:pPr>
            <a:r>
              <a:rPr lang="en-GB" sz="1500" dirty="0">
                <a:solidFill>
                  <a:schemeClr val="tx1">
                    <a:lumMod val="75000"/>
                    <a:lumOff val="25000"/>
                  </a:schemeClr>
                </a:solidFill>
              </a:rPr>
              <a:t>The public health workforce has faced budget cuts, staff shortages, and frequent reorganisation as we grapple with these mounting challenges.</a:t>
            </a:r>
          </a:p>
          <a:p>
            <a:pPr lvl="1">
              <a:spcBef>
                <a:spcPts val="1000"/>
              </a:spcBef>
              <a:buFont typeface="Courier New" panose="02070309020205020404" pitchFamily="49" charset="0"/>
              <a:buChar char="o"/>
            </a:pPr>
            <a:r>
              <a:rPr lang="en-GB" sz="1500" dirty="0">
                <a:solidFill>
                  <a:schemeClr val="tx1">
                    <a:lumMod val="75000"/>
                    <a:lumOff val="25000"/>
                  </a:schemeClr>
                </a:solidFill>
              </a:rPr>
              <a:t>The number of public health specialists has declined from 22.2 per million population in 2004 to 18.6 per million population in 2020.</a:t>
            </a:r>
          </a:p>
          <a:p>
            <a:pPr>
              <a:spcBef>
                <a:spcPts val="1000"/>
              </a:spcBef>
              <a:buFont typeface="Arial" panose="020B0604020202020204" pitchFamily="34" charset="0"/>
              <a:buChar char="•"/>
            </a:pPr>
            <a:r>
              <a:rPr lang="en-GB" sz="1500" dirty="0">
                <a:solidFill>
                  <a:schemeClr val="tx1">
                    <a:lumMod val="75000"/>
                    <a:lumOff val="25000"/>
                  </a:schemeClr>
                </a:solidFill>
              </a:rPr>
              <a:t>In England, the public health grant has faced a real-terms per person cut of 26% since 2015/6, hitting the most deprived areas hardest.</a:t>
            </a:r>
          </a:p>
          <a:p>
            <a:pPr>
              <a:spcBef>
                <a:spcPts val="1000"/>
              </a:spcBef>
              <a:buFont typeface="Arial" panose="020B0604020202020204" pitchFamily="34" charset="0"/>
              <a:buChar char="•"/>
            </a:pPr>
            <a:r>
              <a:rPr lang="en-GB" sz="1500" dirty="0">
                <a:solidFill>
                  <a:schemeClr val="tx1">
                    <a:lumMod val="75000"/>
                    <a:lumOff val="25000"/>
                  </a:schemeClr>
                </a:solidFill>
              </a:rPr>
              <a:t>We are facing difficult conversations about prioritisation and the reality of ‘doing less with less’ as budgets shrink.</a:t>
            </a:r>
          </a:p>
          <a:p>
            <a:pPr>
              <a:spcBef>
                <a:spcPts val="1000"/>
              </a:spcBef>
              <a:buFont typeface="Arial" panose="020B0604020202020204" pitchFamily="34" charset="0"/>
              <a:buChar char="•"/>
            </a:pPr>
            <a:endParaRPr lang="en-GB" sz="1500"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010BF140-66F9-F3B0-334E-B6BA090B25B5}"/>
              </a:ext>
            </a:extLst>
          </p:cNvPr>
          <p:cNvSpPr>
            <a:spLocks noGrp="1"/>
          </p:cNvSpPr>
          <p:nvPr>
            <p:ph type="sldNum" sz="quarter" idx="12"/>
          </p:nvPr>
        </p:nvSpPr>
        <p:spPr/>
        <p:txBody>
          <a:bodyPr/>
          <a:lstStyle/>
          <a:p>
            <a:fld id="{34AFA7FE-CD8C-F049-A609-816E200170F9}" type="slidenum">
              <a:rPr lang="en-US" smtClean="0"/>
              <a:t>7</a:t>
            </a:fld>
            <a:endParaRPr lang="en-US"/>
          </a:p>
        </p:txBody>
      </p:sp>
      <p:pic>
        <p:nvPicPr>
          <p:cNvPr id="1026" name="Picture 2" descr="Investing in the public health grant">
            <a:extLst>
              <a:ext uri="{FF2B5EF4-FFF2-40B4-BE49-F238E27FC236}">
                <a16:creationId xmlns:a16="http://schemas.microsoft.com/office/drawing/2014/main" id="{46A61EF1-0169-44E0-591C-96D755455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914" y="1915328"/>
            <a:ext cx="3382537" cy="2155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09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500-8940-DDD8-8F65-DDB6DBA0D73F}"/>
              </a:ext>
            </a:extLst>
          </p:cNvPr>
          <p:cNvSpPr>
            <a:spLocks noGrp="1"/>
          </p:cNvSpPr>
          <p:nvPr>
            <p:ph type="title"/>
          </p:nvPr>
        </p:nvSpPr>
        <p:spPr/>
        <p:txBody>
          <a:bodyPr>
            <a:normAutofit/>
          </a:bodyPr>
          <a:lstStyle/>
          <a:p>
            <a:r>
              <a:rPr lang="en-GB" dirty="0"/>
              <a:t>Our leadership values in this context</a:t>
            </a:r>
          </a:p>
        </p:txBody>
      </p:sp>
      <p:sp>
        <p:nvSpPr>
          <p:cNvPr id="3" name="Content Placeholder 2">
            <a:extLst>
              <a:ext uri="{FF2B5EF4-FFF2-40B4-BE49-F238E27FC236}">
                <a16:creationId xmlns:a16="http://schemas.microsoft.com/office/drawing/2014/main" id="{353205BF-58A1-753D-20F6-8D8B51C18F83}"/>
              </a:ext>
            </a:extLst>
          </p:cNvPr>
          <p:cNvSpPr>
            <a:spLocks noGrp="1"/>
          </p:cNvSpPr>
          <p:nvPr>
            <p:ph idx="1"/>
          </p:nvPr>
        </p:nvSpPr>
        <p:spPr>
          <a:xfrm>
            <a:off x="457200" y="1200151"/>
            <a:ext cx="8389434" cy="3737370"/>
          </a:xfrm>
        </p:spPr>
        <p:txBody>
          <a:bodyPr>
            <a:noAutofit/>
          </a:bodyPr>
          <a:lstStyle/>
          <a:p>
            <a:pPr>
              <a:lnSpc>
                <a:spcPct val="107000"/>
              </a:lnSpc>
              <a:buFont typeface="Symbol" panose="05050102010706020507" pitchFamily="18" charset="2"/>
              <a:buChar char=""/>
            </a:pPr>
            <a:r>
              <a:rPr lang="en-GB" sz="1500" dirty="0">
                <a:solidFill>
                  <a:schemeClr val="tx1">
                    <a:lumMod val="75000"/>
                    <a:lumOff val="25000"/>
                  </a:schemeClr>
                </a:solidFill>
              </a:rPr>
              <a:t>A </a:t>
            </a:r>
            <a:r>
              <a:rPr lang="en-GB" sz="1500" b="1" dirty="0">
                <a:solidFill>
                  <a:schemeClr val="tx1">
                    <a:lumMod val="75000"/>
                    <a:lumOff val="25000"/>
                  </a:schemeClr>
                </a:solidFill>
              </a:rPr>
              <a:t>new paradigm for public health leadership </a:t>
            </a:r>
            <a:r>
              <a:rPr lang="en-GB" sz="1500" dirty="0">
                <a:solidFill>
                  <a:schemeClr val="tx1">
                    <a:lumMod val="75000"/>
                    <a:lumOff val="25000"/>
                  </a:schemeClr>
                </a:solidFill>
              </a:rPr>
              <a:t>– an agile approach to working which transcends traditional models and embraces the intricate realities of our time.</a:t>
            </a:r>
          </a:p>
          <a:p>
            <a:pPr lvl="1">
              <a:lnSpc>
                <a:spcPct val="107000"/>
              </a:lnSpc>
              <a:buFont typeface="Symbol" panose="05050102010706020507" pitchFamily="18" charset="2"/>
              <a:buChar char=""/>
            </a:pPr>
            <a:r>
              <a:rPr lang="en-GB" sz="1500" dirty="0">
                <a:solidFill>
                  <a:schemeClr val="tx1">
                    <a:lumMod val="75000"/>
                    <a:lumOff val="25000"/>
                  </a:schemeClr>
                </a:solidFill>
              </a:rPr>
              <a:t>Requires us to abandon simplistic narratives and </a:t>
            </a:r>
            <a:r>
              <a:rPr lang="en-GB" sz="1500" b="1" dirty="0">
                <a:solidFill>
                  <a:schemeClr val="tx1">
                    <a:lumMod val="75000"/>
                    <a:lumOff val="25000"/>
                  </a:schemeClr>
                </a:solidFill>
              </a:rPr>
              <a:t>embrace the inherent complexity of our systems. </a:t>
            </a:r>
          </a:p>
          <a:p>
            <a:pPr lvl="1">
              <a:lnSpc>
                <a:spcPct val="107000"/>
              </a:lnSpc>
              <a:buFont typeface="Symbol" panose="05050102010706020507" pitchFamily="18" charset="2"/>
              <a:buChar char=""/>
            </a:pPr>
            <a:r>
              <a:rPr lang="en-GB" sz="1500" dirty="0">
                <a:solidFill>
                  <a:schemeClr val="tx1">
                    <a:lumMod val="75000"/>
                    <a:lumOff val="25000"/>
                  </a:schemeClr>
                </a:solidFill>
              </a:rPr>
              <a:t>We must </a:t>
            </a:r>
            <a:r>
              <a:rPr lang="en-GB" sz="1500" b="1" dirty="0">
                <a:solidFill>
                  <a:schemeClr val="tx1">
                    <a:lumMod val="75000"/>
                    <a:lumOff val="25000"/>
                  </a:schemeClr>
                </a:solidFill>
              </a:rPr>
              <a:t>collaborate across sectors</a:t>
            </a:r>
            <a:r>
              <a:rPr lang="en-GB" sz="1500" dirty="0">
                <a:solidFill>
                  <a:schemeClr val="tx1">
                    <a:lumMod val="75000"/>
                    <a:lumOff val="25000"/>
                  </a:schemeClr>
                </a:solidFill>
              </a:rPr>
              <a:t>, including within ICS structures. Practitioners, clinicians, researchers, and community leaders all hold fragments of the solution.</a:t>
            </a:r>
          </a:p>
          <a:p>
            <a:pPr lvl="1">
              <a:lnSpc>
                <a:spcPct val="107000"/>
              </a:lnSpc>
              <a:buFont typeface="Symbol" panose="05050102010706020507" pitchFamily="18" charset="2"/>
              <a:buChar char=""/>
            </a:pPr>
            <a:r>
              <a:rPr lang="en-GB" sz="1500" dirty="0">
                <a:solidFill>
                  <a:schemeClr val="tx1">
                    <a:lumMod val="75000"/>
                    <a:lumOff val="25000"/>
                  </a:schemeClr>
                </a:solidFill>
              </a:rPr>
              <a:t>Critical thinking, and a systems-level perspective, with a </a:t>
            </a:r>
            <a:r>
              <a:rPr lang="en-GB" sz="1500" b="1" dirty="0">
                <a:solidFill>
                  <a:schemeClr val="tx1">
                    <a:lumMod val="75000"/>
                    <a:lumOff val="25000"/>
                  </a:schemeClr>
                </a:solidFill>
              </a:rPr>
              <a:t>relentless focus on principles of equity and justice</a:t>
            </a:r>
            <a:r>
              <a:rPr lang="en-GB" sz="1500" dirty="0">
                <a:solidFill>
                  <a:schemeClr val="tx1">
                    <a:lumMod val="75000"/>
                    <a:lumOff val="25000"/>
                  </a:schemeClr>
                </a:solidFill>
              </a:rPr>
              <a:t>. </a:t>
            </a:r>
          </a:p>
          <a:p>
            <a:pPr lvl="1">
              <a:lnSpc>
                <a:spcPct val="107000"/>
              </a:lnSpc>
              <a:buFont typeface="Symbol" panose="05050102010706020507" pitchFamily="18" charset="2"/>
              <a:buChar char=""/>
            </a:pPr>
            <a:r>
              <a:rPr lang="en-GB" sz="1500" dirty="0">
                <a:solidFill>
                  <a:schemeClr val="tx1">
                    <a:lumMod val="75000"/>
                    <a:lumOff val="25000"/>
                  </a:schemeClr>
                </a:solidFill>
              </a:rPr>
              <a:t>We must understand the interconnected web of factors shaping our challenges and address the root causes, </a:t>
            </a:r>
            <a:r>
              <a:rPr lang="en-GB" sz="1500" b="1" dirty="0">
                <a:solidFill>
                  <a:schemeClr val="tx1">
                    <a:lumMod val="75000"/>
                    <a:lumOff val="25000"/>
                  </a:schemeClr>
                </a:solidFill>
              </a:rPr>
              <a:t>leading visibly with courage and compassion</a:t>
            </a:r>
            <a:r>
              <a:rPr lang="en-GB" sz="1500" dirty="0">
                <a:solidFill>
                  <a:schemeClr val="tx1">
                    <a:lumMod val="75000"/>
                    <a:lumOff val="25000"/>
                  </a:schemeClr>
                </a:solidFill>
              </a:rPr>
              <a:t>. </a:t>
            </a:r>
          </a:p>
          <a:p>
            <a:pPr lvl="1">
              <a:lnSpc>
                <a:spcPct val="107000"/>
              </a:lnSpc>
              <a:buFont typeface="Symbol" panose="05050102010706020507" pitchFamily="18" charset="2"/>
              <a:buChar char=""/>
            </a:pPr>
            <a:r>
              <a:rPr lang="en-GB" sz="1500" dirty="0">
                <a:solidFill>
                  <a:schemeClr val="tx1">
                    <a:lumMod val="75000"/>
                    <a:lumOff val="25000"/>
                  </a:schemeClr>
                </a:solidFill>
              </a:rPr>
              <a:t>We must foster trust amongst communities, tackle inequalities, and </a:t>
            </a:r>
            <a:r>
              <a:rPr lang="en-GB" sz="1500" b="1" dirty="0">
                <a:solidFill>
                  <a:schemeClr val="tx1">
                    <a:lumMod val="75000"/>
                    <a:lumOff val="25000"/>
                  </a:schemeClr>
                </a:solidFill>
              </a:rPr>
              <a:t>learn from the Legacies of the COVID-19 pandemic</a:t>
            </a:r>
          </a:p>
          <a:p>
            <a:pPr marL="342900" lvl="0" indent="-342900">
              <a:lnSpc>
                <a:spcPct val="107000"/>
              </a:lnSpc>
              <a:buFont typeface="Symbol" panose="05050102010706020507" pitchFamily="18" charset="2"/>
              <a:buChar char=""/>
            </a:pPr>
            <a:endParaRPr lang="en-GB" sz="1500" dirty="0">
              <a:solidFill>
                <a:schemeClr val="tx1">
                  <a:lumMod val="75000"/>
                  <a:lumOff val="25000"/>
                </a:schemeClr>
              </a:solidFill>
            </a:endParaRPr>
          </a:p>
          <a:p>
            <a:pPr marL="342900" lvl="0" indent="-342900">
              <a:lnSpc>
                <a:spcPct val="107000"/>
              </a:lnSpc>
              <a:buFont typeface="Symbol" panose="05050102010706020507" pitchFamily="18" charset="2"/>
              <a:buChar char=""/>
            </a:pPr>
            <a:endParaRPr lang="en-GB" sz="1500"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010BF140-66F9-F3B0-334E-B6BA090B25B5}"/>
              </a:ext>
            </a:extLst>
          </p:cNvPr>
          <p:cNvSpPr>
            <a:spLocks noGrp="1"/>
          </p:cNvSpPr>
          <p:nvPr>
            <p:ph type="sldNum" sz="quarter" idx="12"/>
          </p:nvPr>
        </p:nvSpPr>
        <p:spPr/>
        <p:txBody>
          <a:bodyPr/>
          <a:lstStyle/>
          <a:p>
            <a:fld id="{34AFA7FE-CD8C-F049-A609-816E200170F9}" type="slidenum">
              <a:rPr lang="en-US" smtClean="0"/>
              <a:t>8</a:t>
            </a:fld>
            <a:endParaRPr lang="en-US"/>
          </a:p>
        </p:txBody>
      </p:sp>
    </p:spTree>
    <p:extLst>
      <p:ext uri="{BB962C8B-B14F-4D97-AF65-F5344CB8AC3E}">
        <p14:creationId xmlns:p14="http://schemas.microsoft.com/office/powerpoint/2010/main" val="250043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50th Anniversary FPH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50th Anniversary FPH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17492</TotalTime>
  <Words>2567</Words>
  <Application>Microsoft Office PowerPoint</Application>
  <PresentationFormat>On-screen Show (16:9)</PresentationFormat>
  <Paragraphs>255</Paragraphs>
  <Slides>22</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Courier New</vt:lpstr>
      <vt:lpstr>Frutiger LT Pro 55 Roman</vt:lpstr>
      <vt:lpstr>Symbol</vt:lpstr>
      <vt:lpstr>50th Anniversary FPH theme</vt:lpstr>
      <vt:lpstr>1_50th Anniversary FPH theme</vt:lpstr>
      <vt:lpstr>PowerPoint Presentation</vt:lpstr>
      <vt:lpstr>Leading in Complexity – Public Health’s Challenge</vt:lpstr>
      <vt:lpstr>2024: Complex times for health</vt:lpstr>
      <vt:lpstr>Improvements in life expectancy have stalled and the gap in life expectancy is widening</vt:lpstr>
      <vt:lpstr>Disparities in healthy life expectancy are even more acute</vt:lpstr>
      <vt:lpstr>2024: Complex times for health</vt:lpstr>
      <vt:lpstr>2024: Complex times for health</vt:lpstr>
      <vt:lpstr>2024: Our landscape in public health</vt:lpstr>
      <vt:lpstr>Our leadership values in this context</vt:lpstr>
      <vt:lpstr>COVID-19: Learning and legacy for Health Equity</vt:lpstr>
      <vt:lpstr>A relentless focus on equity</vt:lpstr>
      <vt:lpstr>Working cross-system with NHS partners</vt:lpstr>
      <vt:lpstr> Focus on what we know works </vt:lpstr>
      <vt:lpstr>A Vision for the Public’s Health</vt:lpstr>
      <vt:lpstr>Empower and support people and communities to take control of their health and wellbeing (1)</vt:lpstr>
      <vt:lpstr>Empower and support people and communities to take control of their health and wellbeing (2)</vt:lpstr>
      <vt:lpstr>Tackle poverty to ensure everyone has the chance to live a long and healthy life</vt:lpstr>
      <vt:lpstr>Protect the nation from infectious diseases and prepare for health threats and emergencies</vt:lpstr>
      <vt:lpstr>Increase investment in public health and prevention</vt:lpstr>
      <vt:lpstr>PowerPoint Presentation</vt:lpstr>
      <vt:lpstr>Get involved with the work of the Faculty</vt:lpstr>
      <vt:lpstr>PowerPoint Presentation</vt:lpstr>
    </vt:vector>
  </TitlesOfParts>
  <Company>McGregor Creative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McGregor</dc:creator>
  <cp:lastModifiedBy>Fenton, Kevin</cp:lastModifiedBy>
  <cp:revision>398</cp:revision>
  <cp:lastPrinted>2022-06-07T14:59:24Z</cp:lastPrinted>
  <dcterms:created xsi:type="dcterms:W3CDTF">2018-03-13T10:34:35Z</dcterms:created>
  <dcterms:modified xsi:type="dcterms:W3CDTF">2024-03-11T20:07:14Z</dcterms:modified>
</cp:coreProperties>
</file>