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8" r:id="rId4"/>
    <p:sldMasterId id="2147483667" r:id="rId5"/>
    <p:sldMasterId id="214748367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iIa7lHbUxTr5tBbxFVicnsJfjO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46" Type="http://schemas.openxmlformats.org/officeDocument/2006/relationships/slide" Target="slides/slide39.xml"/><Relationship Id="rId23" Type="http://schemas.openxmlformats.org/officeDocument/2006/relationships/slide" Target="slides/slide16.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Font typeface="Calibri"/>
              <a:buNone/>
            </a:pPr>
            <a:r>
              <a:rPr b="1" lang="en-GB" sz="2000">
                <a:solidFill>
                  <a:schemeClr val="dk1"/>
                </a:solidFill>
              </a:rPr>
              <a:t>Recommendations on HPS overall:</a:t>
            </a:r>
            <a:endParaRPr/>
          </a:p>
          <a:p>
            <a:pPr indent="0" lvl="0" marL="0" rtl="0" algn="l">
              <a:spcBef>
                <a:spcPts val="0"/>
              </a:spcBef>
              <a:spcAft>
                <a:spcPts val="0"/>
              </a:spcAft>
              <a:buClr>
                <a:schemeClr val="dk1"/>
              </a:buClr>
              <a:buSzPts val="900"/>
              <a:buFont typeface="Calibri"/>
              <a:buNone/>
            </a:pPr>
            <a:r>
              <a:t/>
            </a:r>
            <a:endParaRPr b="1" sz="900">
              <a:solidFill>
                <a:schemeClr val="dk1"/>
              </a:solidFill>
            </a:endParaRPr>
          </a:p>
          <a:p>
            <a:pPr indent="0" lvl="0" marL="0" rtl="0" algn="l">
              <a:lnSpc>
                <a:spcPct val="100000"/>
              </a:lnSpc>
              <a:spcBef>
                <a:spcPts val="0"/>
              </a:spcBef>
              <a:spcAft>
                <a:spcPts val="0"/>
              </a:spcAft>
              <a:buNone/>
            </a:pPr>
            <a:r>
              <a:rPr lang="en-GB" sz="1400">
                <a:solidFill>
                  <a:schemeClr val="dk1"/>
                </a:solidFill>
              </a:rPr>
              <a:t>HPS should continue to be supported to develop its potential to improve health and decrease inequalities in Oxfordshire, both as a programme and as an approach</a:t>
            </a:r>
            <a:endParaRPr/>
          </a:p>
          <a:p>
            <a:pPr indent="0" lvl="0" marL="0" rtl="0" algn="l">
              <a:lnSpc>
                <a:spcPct val="100000"/>
              </a:lnSpc>
              <a:spcBef>
                <a:spcPts val="600"/>
              </a:spcBef>
              <a:spcAft>
                <a:spcPts val="0"/>
              </a:spcAft>
              <a:buNone/>
            </a:pPr>
            <a:r>
              <a:rPr lang="en-GB" sz="1400">
                <a:solidFill>
                  <a:schemeClr val="dk1"/>
                </a:solidFill>
              </a:rPr>
              <a:t>HPS should focus on the 10 most deprived areas across Oxfordshire to tackle inequalities</a:t>
            </a:r>
            <a:endParaRPr/>
          </a:p>
          <a:p>
            <a:pPr indent="0" lvl="0" marL="0" rtl="0" algn="l">
              <a:spcBef>
                <a:spcPts val="600"/>
              </a:spcBef>
              <a:spcAft>
                <a:spcPts val="0"/>
              </a:spcAft>
              <a:buNone/>
            </a:pPr>
            <a:r>
              <a:rPr lang="en-GB" sz="1400">
                <a:solidFill>
                  <a:schemeClr val="dk1"/>
                </a:solidFill>
              </a:rPr>
              <a:t>HPS should retain the focus on its 3 workstreams</a:t>
            </a:r>
            <a:endParaRPr/>
          </a:p>
          <a:p>
            <a:pPr indent="0" lvl="1" marL="457200" rtl="0" algn="l">
              <a:spcBef>
                <a:spcPts val="600"/>
              </a:spcBef>
              <a:spcAft>
                <a:spcPts val="0"/>
              </a:spcAft>
              <a:buNone/>
            </a:pPr>
            <a:r>
              <a:rPr lang="en-GB">
                <a:solidFill>
                  <a:schemeClr val="dk1"/>
                </a:solidFill>
              </a:rPr>
              <a:t>Built environment</a:t>
            </a:r>
            <a:endParaRPr/>
          </a:p>
          <a:p>
            <a:pPr indent="0" lvl="1" marL="457200" rtl="0" algn="l">
              <a:spcBef>
                <a:spcPts val="0"/>
              </a:spcBef>
              <a:spcAft>
                <a:spcPts val="0"/>
              </a:spcAft>
              <a:buNone/>
            </a:pPr>
            <a:r>
              <a:rPr lang="en-GB">
                <a:solidFill>
                  <a:schemeClr val="dk1"/>
                </a:solidFill>
              </a:rPr>
              <a:t>Community activation</a:t>
            </a:r>
            <a:endParaRPr/>
          </a:p>
          <a:p>
            <a:pPr indent="0" lvl="1" marL="457200" rtl="0" algn="l">
              <a:spcBef>
                <a:spcPts val="0"/>
              </a:spcBef>
              <a:spcAft>
                <a:spcPts val="0"/>
              </a:spcAft>
              <a:buNone/>
            </a:pPr>
            <a:r>
              <a:rPr lang="en-GB">
                <a:solidFill>
                  <a:schemeClr val="dk1"/>
                </a:solidFill>
              </a:rPr>
              <a:t>New models of care</a:t>
            </a:r>
            <a:endParaRPr/>
          </a:p>
          <a:p>
            <a:pPr indent="0" lvl="1" marL="457200" rtl="0" algn="l">
              <a:spcBef>
                <a:spcPts val="0"/>
              </a:spcBef>
              <a:spcAft>
                <a:spcPts val="0"/>
              </a:spcAft>
              <a:buClr>
                <a:schemeClr val="dk1"/>
              </a:buClr>
              <a:buSzPts val="1200"/>
              <a:buFont typeface="Calibri"/>
              <a:buNone/>
            </a:pPr>
            <a:r>
              <a:t/>
            </a:r>
            <a:endParaRPr>
              <a:solidFill>
                <a:schemeClr val="dk1"/>
              </a:solidFill>
            </a:endParaRPr>
          </a:p>
          <a:p>
            <a:pPr indent="0" lvl="1" marL="457200" rtl="0" algn="l">
              <a:spcBef>
                <a:spcPts val="0"/>
              </a:spcBef>
              <a:spcAft>
                <a:spcPts val="0"/>
              </a:spcAft>
              <a:buNone/>
            </a:pPr>
            <a:r>
              <a:t/>
            </a:r>
            <a:endParaRPr sz="100">
              <a:solidFill>
                <a:schemeClr val="dk1"/>
              </a:solidFill>
            </a:endParaRPr>
          </a:p>
          <a:p>
            <a:pPr indent="0" lvl="0" marL="0" rtl="0" algn="l">
              <a:lnSpc>
                <a:spcPct val="110000"/>
              </a:lnSpc>
              <a:spcBef>
                <a:spcPts val="0"/>
              </a:spcBef>
              <a:spcAft>
                <a:spcPts val="0"/>
              </a:spcAft>
              <a:buNone/>
            </a:pPr>
            <a:r>
              <a:rPr lang="en-GB" sz="1400">
                <a:solidFill>
                  <a:schemeClr val="dk1"/>
                </a:solidFill>
              </a:rPr>
              <a:t>HPS should specifically recognise cross cutting activities including high level strategic partnerships</a:t>
            </a:r>
            <a:endParaRPr/>
          </a:p>
          <a:p>
            <a:pPr indent="0" lvl="0" marL="0" rtl="0" algn="l">
              <a:lnSpc>
                <a:spcPct val="110000"/>
              </a:lnSpc>
              <a:spcBef>
                <a:spcPts val="600"/>
              </a:spcBef>
              <a:spcAft>
                <a:spcPts val="0"/>
              </a:spcAft>
              <a:buNone/>
            </a:pPr>
            <a:r>
              <a:rPr lang="en-GB" sz="1400">
                <a:solidFill>
                  <a:schemeClr val="dk1"/>
                </a:solidFill>
              </a:rPr>
              <a:t>HPS should ensure that the broader health and well-being principles that underpin HPS are considered at a strategic level and within all organisations’ strategies and policies</a:t>
            </a:r>
            <a:r>
              <a:rPr lang="en-GB" sz="1400" strike="sngStrike">
                <a:solidFill>
                  <a:schemeClr val="dk1"/>
                </a:solidFill>
              </a:rPr>
              <a:t> </a:t>
            </a:r>
            <a:r>
              <a:rPr lang="en-GB" sz="1400">
                <a:solidFill>
                  <a:schemeClr val="dk1"/>
                </a:solidFill>
              </a:rPr>
              <a:t>as well as applying  across the 3 workstreams.</a:t>
            </a:r>
            <a:endParaRPr/>
          </a:p>
          <a:p>
            <a:pPr indent="0" lvl="0" marL="0" rtl="0" algn="l">
              <a:lnSpc>
                <a:spcPct val="100000"/>
              </a:lnSpc>
              <a:spcBef>
                <a:spcPts val="600"/>
              </a:spcBef>
              <a:spcAft>
                <a:spcPts val="0"/>
              </a:spcAft>
              <a:buNone/>
            </a:pPr>
            <a:r>
              <a:rPr lang="en-GB" sz="1400">
                <a:solidFill>
                  <a:schemeClr val="dk1"/>
                </a:solidFill>
              </a:rPr>
              <a:t>HPS should extend its collaborations / partnerships with wider partners and particularly with the NHS, using the opportunities that arise from primary care and PCNs as well as from both the ICS and Anchor Institutions.</a:t>
            </a:r>
            <a:endParaRPr/>
          </a:p>
          <a:p>
            <a:pPr indent="0" lvl="0" marL="0" rtl="0" algn="l">
              <a:spcBef>
                <a:spcPts val="600"/>
              </a:spcBef>
              <a:spcAft>
                <a:spcPts val="0"/>
              </a:spcAft>
              <a:buNone/>
            </a:pPr>
            <a:r>
              <a:t/>
            </a:r>
            <a:endParaRPr/>
          </a:p>
        </p:txBody>
      </p:sp>
      <p:sp>
        <p:nvSpPr>
          <p:cNvPr id="354" name="Google Shape;354;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GB" sz="2000">
                <a:solidFill>
                  <a:schemeClr val="dk1"/>
                </a:solidFill>
              </a:rPr>
              <a:t>PHAST explored the following themes with them: </a:t>
            </a:r>
            <a:endParaRPr/>
          </a:p>
          <a:p>
            <a:pPr indent="0" lvl="1" marL="457200" rtl="0" algn="l">
              <a:lnSpc>
                <a:spcPct val="100000"/>
              </a:lnSpc>
              <a:spcBef>
                <a:spcPts val="0"/>
              </a:spcBef>
              <a:spcAft>
                <a:spcPts val="0"/>
              </a:spcAft>
              <a:buNone/>
            </a:pPr>
            <a:r>
              <a:t/>
            </a:r>
            <a:endParaRPr sz="1800">
              <a:solidFill>
                <a:schemeClr val="dk1"/>
              </a:solidFill>
            </a:endParaRPr>
          </a:p>
          <a:p>
            <a:pPr indent="-342900" lvl="1" marL="800100" rtl="0" algn="l">
              <a:lnSpc>
                <a:spcPct val="100000"/>
              </a:lnSpc>
              <a:spcBef>
                <a:spcPts val="0"/>
              </a:spcBef>
              <a:spcAft>
                <a:spcPts val="0"/>
              </a:spcAft>
              <a:buClr>
                <a:schemeClr val="dk1"/>
              </a:buClr>
              <a:buSzPts val="1800"/>
              <a:buFont typeface="Arial"/>
              <a:buChar char="•"/>
            </a:pPr>
            <a:r>
              <a:rPr lang="en-GB" sz="1800">
                <a:solidFill>
                  <a:schemeClr val="dk1"/>
                </a:solidFill>
              </a:rPr>
              <a:t>Their current role and involvement with HPS</a:t>
            </a:r>
            <a:endParaRPr/>
          </a:p>
          <a:p>
            <a:pPr indent="-342900" lvl="1" marL="800100" rtl="0" algn="l">
              <a:lnSpc>
                <a:spcPct val="100000"/>
              </a:lnSpc>
              <a:spcBef>
                <a:spcPts val="0"/>
              </a:spcBef>
              <a:spcAft>
                <a:spcPts val="0"/>
              </a:spcAft>
              <a:buClr>
                <a:schemeClr val="dk1"/>
              </a:buClr>
              <a:buSzPts val="1800"/>
              <a:buFont typeface="Arial"/>
              <a:buChar char="•"/>
            </a:pPr>
            <a:r>
              <a:rPr lang="en-GB" sz="1800">
                <a:solidFill>
                  <a:schemeClr val="dk1"/>
                </a:solidFill>
              </a:rPr>
              <a:t>Their knowledge about HPS</a:t>
            </a:r>
            <a:endParaRPr/>
          </a:p>
          <a:p>
            <a:pPr indent="-342900" lvl="1" marL="800100" rtl="0" algn="l">
              <a:lnSpc>
                <a:spcPct val="100000"/>
              </a:lnSpc>
              <a:spcBef>
                <a:spcPts val="0"/>
              </a:spcBef>
              <a:spcAft>
                <a:spcPts val="0"/>
              </a:spcAft>
              <a:buClr>
                <a:schemeClr val="dk1"/>
              </a:buClr>
              <a:buSzPts val="1800"/>
              <a:buFont typeface="Arial"/>
              <a:buChar char="•"/>
            </a:pPr>
            <a:r>
              <a:rPr lang="en-GB" sz="1800">
                <a:solidFill>
                  <a:schemeClr val="dk1"/>
                </a:solidFill>
              </a:rPr>
              <a:t>How they would like to see HPS develop in the future </a:t>
            </a:r>
            <a:endParaRPr/>
          </a:p>
          <a:p>
            <a:pPr indent="-342900" lvl="1" marL="800100" rtl="0" algn="l">
              <a:lnSpc>
                <a:spcPct val="100000"/>
              </a:lnSpc>
              <a:spcBef>
                <a:spcPts val="0"/>
              </a:spcBef>
              <a:spcAft>
                <a:spcPts val="0"/>
              </a:spcAft>
              <a:buClr>
                <a:schemeClr val="dk1"/>
              </a:buClr>
              <a:buSzPts val="1800"/>
              <a:buFont typeface="Arial"/>
              <a:buChar char="•"/>
            </a:pPr>
            <a:r>
              <a:rPr lang="en-GB" sz="1800">
                <a:solidFill>
                  <a:schemeClr val="dk1"/>
                </a:solidFill>
              </a:rPr>
              <a:t>What they saw as the key priorities for HPS if resources were limited.</a:t>
            </a:r>
            <a:endParaRPr/>
          </a:p>
          <a:p>
            <a:pPr indent="0" lvl="0" marL="0" rtl="0" algn="l">
              <a:spcBef>
                <a:spcPts val="0"/>
              </a:spcBef>
              <a:spcAft>
                <a:spcPts val="0"/>
              </a:spcAft>
              <a:buNone/>
            </a:pPr>
            <a:r>
              <a:t/>
            </a:r>
            <a:endParaRPr/>
          </a:p>
        </p:txBody>
      </p:sp>
      <p:sp>
        <p:nvSpPr>
          <p:cNvPr id="371" name="Google Shape;371;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c1b93cbc19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c1b93cbc19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g2c1b93cbc19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c1b93cbc19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c1b93cbc19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g2c1b93cbc19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30" name="Google Shape;430;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c1b93cbc1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c1b93cbc1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g2c1b93cbc1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6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3600"/>
              <a:buFont typeface="Verdana"/>
              <a:buNone/>
              <a:defRPr b="0" sz="3600">
                <a:solidFill>
                  <a:srgbClr val="7F7F7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6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rgbClr val="595959"/>
              </a:buClr>
              <a:buSzPts val="2400"/>
              <a:buChar char="•"/>
              <a:defRPr sz="2400">
                <a:solidFill>
                  <a:srgbClr val="595959"/>
                </a:solidFill>
                <a:latin typeface="Verdana"/>
                <a:ea typeface="Verdana"/>
                <a:cs typeface="Verdana"/>
                <a:sym typeface="Verdana"/>
              </a:defRPr>
            </a:lvl1pPr>
            <a:lvl2pPr indent="-355600" lvl="1" marL="914400" algn="l">
              <a:spcBef>
                <a:spcPts val="400"/>
              </a:spcBef>
              <a:spcAft>
                <a:spcPts val="0"/>
              </a:spcAft>
              <a:buClr>
                <a:srgbClr val="595959"/>
              </a:buClr>
              <a:buSzPts val="2000"/>
              <a:buChar char="–"/>
              <a:defRPr sz="2000">
                <a:solidFill>
                  <a:srgbClr val="595959"/>
                </a:solidFill>
                <a:latin typeface="Verdana"/>
                <a:ea typeface="Verdana"/>
                <a:cs typeface="Verdana"/>
                <a:sym typeface="Verdana"/>
              </a:defRPr>
            </a:lvl2pPr>
            <a:lvl3pPr indent="-342900" lvl="2" marL="1371600" algn="l">
              <a:spcBef>
                <a:spcPts val="360"/>
              </a:spcBef>
              <a:spcAft>
                <a:spcPts val="0"/>
              </a:spcAft>
              <a:buClr>
                <a:srgbClr val="595959"/>
              </a:buClr>
              <a:buSzPts val="1800"/>
              <a:buChar char="•"/>
              <a:defRPr sz="1800">
                <a:solidFill>
                  <a:srgbClr val="595959"/>
                </a:solidFill>
                <a:latin typeface="Verdana"/>
                <a:ea typeface="Verdana"/>
                <a:cs typeface="Verdana"/>
                <a:sym typeface="Verdana"/>
              </a:defRPr>
            </a:lvl3pPr>
            <a:lvl4pPr indent="-330200" lvl="3" marL="1828800" algn="l">
              <a:spcBef>
                <a:spcPts val="320"/>
              </a:spcBef>
              <a:spcAft>
                <a:spcPts val="0"/>
              </a:spcAft>
              <a:buClr>
                <a:srgbClr val="595959"/>
              </a:buClr>
              <a:buSzPts val="1600"/>
              <a:buChar char="–"/>
              <a:defRPr sz="1600">
                <a:solidFill>
                  <a:srgbClr val="595959"/>
                </a:solidFill>
                <a:latin typeface="Verdana"/>
                <a:ea typeface="Verdana"/>
                <a:cs typeface="Verdana"/>
                <a:sym typeface="Verdana"/>
              </a:defRPr>
            </a:lvl4pPr>
            <a:lvl5pPr indent="-330200" lvl="4" marL="2286000" algn="l">
              <a:spcBef>
                <a:spcPts val="320"/>
              </a:spcBef>
              <a:spcAft>
                <a:spcPts val="0"/>
              </a:spcAft>
              <a:buClr>
                <a:srgbClr val="595959"/>
              </a:buClr>
              <a:buSzPts val="1600"/>
              <a:buChar char="»"/>
              <a:defRPr sz="1600">
                <a:solidFill>
                  <a:srgbClr val="595959"/>
                </a:solidFill>
                <a:latin typeface="Verdana"/>
                <a:ea typeface="Verdana"/>
                <a:cs typeface="Verdana"/>
                <a:sym typeface="Verdan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5" name="Shape 55"/>
        <p:cNvGrpSpPr/>
        <p:nvPr/>
      </p:nvGrpSpPr>
      <p:grpSpPr>
        <a:xfrm>
          <a:off x="0" y="0"/>
          <a:ext cx="0" cy="0"/>
          <a:chOff x="0" y="0"/>
          <a:chExt cx="0" cy="0"/>
        </a:xfrm>
      </p:grpSpPr>
      <p:pic>
        <p:nvPicPr>
          <p:cNvPr descr="Z:\phast_hofe_ppt_cover.jpg" id="56" name="Google Shape;56;p64"/>
          <p:cNvPicPr preferRelativeResize="0"/>
          <p:nvPr/>
        </p:nvPicPr>
        <p:blipFill rotWithShape="1">
          <a:blip r:embed="rId2">
            <a:alphaModFix/>
          </a:blip>
          <a:srcRect b="0" l="0" r="0" t="0"/>
          <a:stretch/>
        </p:blipFill>
        <p:spPr>
          <a:xfrm>
            <a:off x="-23905" y="-196"/>
            <a:ext cx="12215905" cy="6871448"/>
          </a:xfrm>
          <a:prstGeom prst="rect">
            <a:avLst/>
          </a:prstGeom>
          <a:noFill/>
          <a:ln>
            <a:noFill/>
          </a:ln>
        </p:spPr>
      </p:pic>
      <p:sp>
        <p:nvSpPr>
          <p:cNvPr id="57" name="Google Shape;57;p64"/>
          <p:cNvSpPr txBox="1"/>
          <p:nvPr>
            <p:ph idx="1" type="body"/>
          </p:nvPr>
        </p:nvSpPr>
        <p:spPr>
          <a:xfrm>
            <a:off x="719667" y="2202434"/>
            <a:ext cx="5369984" cy="866527"/>
          </a:xfrm>
          <a:prstGeom prst="rect">
            <a:avLst/>
          </a:prstGeom>
          <a:noFill/>
          <a:ln>
            <a:noFill/>
          </a:ln>
        </p:spPr>
        <p:txBody>
          <a:bodyPr anchorCtr="0" anchor="t" bIns="45700" lIns="91425" spcFirstLastPara="1" rIns="91425" wrap="square" tIns="45700">
            <a:normAutofit/>
          </a:bodyPr>
          <a:lstStyle>
            <a:lvl1pPr indent="-228600" lvl="0" marL="457200" algn="l">
              <a:spcBef>
                <a:spcPts val="1080"/>
              </a:spcBef>
              <a:spcAft>
                <a:spcPts val="0"/>
              </a:spcAft>
              <a:buClr>
                <a:schemeClr val="lt1"/>
              </a:buClr>
              <a:buSzPts val="5400"/>
              <a:buNone/>
              <a:defRPr sz="5400">
                <a:solidFill>
                  <a:schemeClr val="lt1"/>
                </a:solidFill>
                <a:latin typeface="Verdana"/>
                <a:ea typeface="Verdana"/>
                <a:cs typeface="Verdana"/>
                <a:sym typeface="Verdan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 name="Google Shape;58;p64"/>
          <p:cNvSpPr txBox="1"/>
          <p:nvPr>
            <p:ph idx="2" type="body"/>
          </p:nvPr>
        </p:nvSpPr>
        <p:spPr>
          <a:xfrm>
            <a:off x="792410" y="3068961"/>
            <a:ext cx="5783644" cy="504055"/>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chemeClr val="lt1"/>
              </a:buClr>
              <a:buSzPts val="2000"/>
              <a:buNone/>
              <a:defRPr b="1" sz="2000">
                <a:solidFill>
                  <a:schemeClr val="lt1"/>
                </a:solidFill>
                <a:latin typeface="Verdana"/>
                <a:ea typeface="Verdana"/>
                <a:cs typeface="Verdana"/>
                <a:sym typeface="Verdan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6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3600"/>
              <a:buFont typeface="Verdana"/>
              <a:buNone/>
              <a:defRPr b="0" sz="3600">
                <a:solidFill>
                  <a:srgbClr val="7F7F7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6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rgbClr val="595959"/>
              </a:buClr>
              <a:buSzPts val="2400"/>
              <a:buChar char="•"/>
              <a:defRPr sz="2400">
                <a:solidFill>
                  <a:srgbClr val="595959"/>
                </a:solidFill>
                <a:latin typeface="Verdana"/>
                <a:ea typeface="Verdana"/>
                <a:cs typeface="Verdana"/>
                <a:sym typeface="Verdana"/>
              </a:defRPr>
            </a:lvl1pPr>
            <a:lvl2pPr indent="-355600" lvl="1" marL="914400" algn="l">
              <a:spcBef>
                <a:spcPts val="400"/>
              </a:spcBef>
              <a:spcAft>
                <a:spcPts val="0"/>
              </a:spcAft>
              <a:buClr>
                <a:srgbClr val="595959"/>
              </a:buClr>
              <a:buSzPts val="2000"/>
              <a:buChar char="–"/>
              <a:defRPr sz="2000">
                <a:solidFill>
                  <a:srgbClr val="595959"/>
                </a:solidFill>
                <a:latin typeface="Verdana"/>
                <a:ea typeface="Verdana"/>
                <a:cs typeface="Verdana"/>
                <a:sym typeface="Verdana"/>
              </a:defRPr>
            </a:lvl2pPr>
            <a:lvl3pPr indent="-342900" lvl="2" marL="1371600" algn="l">
              <a:spcBef>
                <a:spcPts val="360"/>
              </a:spcBef>
              <a:spcAft>
                <a:spcPts val="0"/>
              </a:spcAft>
              <a:buClr>
                <a:srgbClr val="595959"/>
              </a:buClr>
              <a:buSzPts val="1800"/>
              <a:buChar char="•"/>
              <a:defRPr sz="1800">
                <a:solidFill>
                  <a:srgbClr val="595959"/>
                </a:solidFill>
                <a:latin typeface="Verdana"/>
                <a:ea typeface="Verdana"/>
                <a:cs typeface="Verdana"/>
                <a:sym typeface="Verdana"/>
              </a:defRPr>
            </a:lvl3pPr>
            <a:lvl4pPr indent="-330200" lvl="3" marL="1828800" algn="l">
              <a:spcBef>
                <a:spcPts val="320"/>
              </a:spcBef>
              <a:spcAft>
                <a:spcPts val="0"/>
              </a:spcAft>
              <a:buClr>
                <a:srgbClr val="595959"/>
              </a:buClr>
              <a:buSzPts val="1600"/>
              <a:buChar char="–"/>
              <a:defRPr sz="1600">
                <a:solidFill>
                  <a:srgbClr val="595959"/>
                </a:solidFill>
                <a:latin typeface="Verdana"/>
                <a:ea typeface="Verdana"/>
                <a:cs typeface="Verdana"/>
                <a:sym typeface="Verdana"/>
              </a:defRPr>
            </a:lvl4pPr>
            <a:lvl5pPr indent="-330200" lvl="4" marL="2286000" algn="l">
              <a:spcBef>
                <a:spcPts val="320"/>
              </a:spcBef>
              <a:spcAft>
                <a:spcPts val="0"/>
              </a:spcAft>
              <a:buClr>
                <a:srgbClr val="595959"/>
              </a:buClr>
              <a:buSzPts val="1600"/>
              <a:buChar char="»"/>
              <a:defRPr sz="1600">
                <a:solidFill>
                  <a:srgbClr val="595959"/>
                </a:solidFill>
                <a:latin typeface="Verdana"/>
                <a:ea typeface="Verdana"/>
                <a:cs typeface="Verdana"/>
                <a:sym typeface="Verdan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 name="Shape 62"/>
        <p:cNvGrpSpPr/>
        <p:nvPr/>
      </p:nvGrpSpPr>
      <p:grpSpPr>
        <a:xfrm>
          <a:off x="0" y="0"/>
          <a:ext cx="0" cy="0"/>
          <a:chOff x="0" y="0"/>
          <a:chExt cx="0" cy="0"/>
        </a:xfrm>
      </p:grpSpPr>
      <p:sp>
        <p:nvSpPr>
          <p:cNvPr id="63" name="Google Shape;63;p7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95959"/>
              </a:buClr>
              <a:buSzPts val="3600"/>
              <a:buFont typeface="Verdana"/>
              <a:buNone/>
              <a:defRPr b="0" sz="3600">
                <a:solidFill>
                  <a:srgbClr val="59595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7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rgbClr val="595959"/>
              </a:buClr>
              <a:buSzPts val="2000"/>
              <a:buChar char="•"/>
              <a:defRPr sz="2000">
                <a:solidFill>
                  <a:srgbClr val="595959"/>
                </a:solidFill>
                <a:latin typeface="Verdana"/>
                <a:ea typeface="Verdana"/>
                <a:cs typeface="Verdana"/>
                <a:sym typeface="Verdana"/>
              </a:defRPr>
            </a:lvl1pPr>
            <a:lvl2pPr indent="-342900" lvl="1" marL="914400" algn="l">
              <a:spcBef>
                <a:spcPts val="360"/>
              </a:spcBef>
              <a:spcAft>
                <a:spcPts val="0"/>
              </a:spcAft>
              <a:buClr>
                <a:srgbClr val="595959"/>
              </a:buClr>
              <a:buSzPts val="1800"/>
              <a:buChar char="–"/>
              <a:defRPr sz="1800">
                <a:solidFill>
                  <a:srgbClr val="595959"/>
                </a:solidFill>
                <a:latin typeface="Verdana"/>
                <a:ea typeface="Verdana"/>
                <a:cs typeface="Verdana"/>
                <a:sym typeface="Verdana"/>
              </a:defRPr>
            </a:lvl2pPr>
            <a:lvl3pPr indent="-330200" lvl="2" marL="1371600" algn="l">
              <a:spcBef>
                <a:spcPts val="320"/>
              </a:spcBef>
              <a:spcAft>
                <a:spcPts val="0"/>
              </a:spcAft>
              <a:buClr>
                <a:srgbClr val="595959"/>
              </a:buClr>
              <a:buSzPts val="1600"/>
              <a:buChar char="•"/>
              <a:defRPr sz="1600">
                <a:solidFill>
                  <a:srgbClr val="595959"/>
                </a:solidFill>
                <a:latin typeface="Verdana"/>
                <a:ea typeface="Verdana"/>
                <a:cs typeface="Verdana"/>
                <a:sym typeface="Verdana"/>
              </a:defRPr>
            </a:lvl3pPr>
            <a:lvl4pPr indent="-317500" lvl="3" marL="1828800" algn="l">
              <a:spcBef>
                <a:spcPts val="280"/>
              </a:spcBef>
              <a:spcAft>
                <a:spcPts val="0"/>
              </a:spcAft>
              <a:buClr>
                <a:srgbClr val="595959"/>
              </a:buClr>
              <a:buSzPts val="1400"/>
              <a:buChar char="–"/>
              <a:defRPr sz="1400">
                <a:solidFill>
                  <a:srgbClr val="595959"/>
                </a:solidFill>
                <a:latin typeface="Verdana"/>
                <a:ea typeface="Verdana"/>
                <a:cs typeface="Verdana"/>
                <a:sym typeface="Verdana"/>
              </a:defRPr>
            </a:lvl4pPr>
            <a:lvl5pPr indent="-317500" lvl="4" marL="2286000" algn="l">
              <a:spcBef>
                <a:spcPts val="280"/>
              </a:spcBef>
              <a:spcAft>
                <a:spcPts val="0"/>
              </a:spcAft>
              <a:buClr>
                <a:srgbClr val="595959"/>
              </a:buClr>
              <a:buSzPts val="1400"/>
              <a:buChar char="»"/>
              <a:defRPr sz="1400">
                <a:solidFill>
                  <a:srgbClr val="595959"/>
                </a:solidFill>
                <a:latin typeface="Verdana"/>
                <a:ea typeface="Verdana"/>
                <a:cs typeface="Verdana"/>
                <a:sym typeface="Verdana"/>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5" name="Google Shape;65;p7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rgbClr val="595959"/>
              </a:buClr>
              <a:buSzPts val="2000"/>
              <a:buChar char="•"/>
              <a:defRPr sz="2000">
                <a:solidFill>
                  <a:srgbClr val="595959"/>
                </a:solidFill>
                <a:latin typeface="Verdana"/>
                <a:ea typeface="Verdana"/>
                <a:cs typeface="Verdana"/>
                <a:sym typeface="Verdana"/>
              </a:defRPr>
            </a:lvl1pPr>
            <a:lvl2pPr indent="-342900" lvl="1" marL="914400" algn="l">
              <a:spcBef>
                <a:spcPts val="360"/>
              </a:spcBef>
              <a:spcAft>
                <a:spcPts val="0"/>
              </a:spcAft>
              <a:buClr>
                <a:srgbClr val="595959"/>
              </a:buClr>
              <a:buSzPts val="1800"/>
              <a:buChar char="–"/>
              <a:defRPr sz="1800">
                <a:solidFill>
                  <a:srgbClr val="595959"/>
                </a:solidFill>
                <a:latin typeface="Verdana"/>
                <a:ea typeface="Verdana"/>
                <a:cs typeface="Verdana"/>
                <a:sym typeface="Verdana"/>
              </a:defRPr>
            </a:lvl2pPr>
            <a:lvl3pPr indent="-330200" lvl="2" marL="1371600" algn="l">
              <a:spcBef>
                <a:spcPts val="320"/>
              </a:spcBef>
              <a:spcAft>
                <a:spcPts val="0"/>
              </a:spcAft>
              <a:buClr>
                <a:srgbClr val="595959"/>
              </a:buClr>
              <a:buSzPts val="1600"/>
              <a:buChar char="•"/>
              <a:defRPr sz="1600">
                <a:solidFill>
                  <a:srgbClr val="595959"/>
                </a:solidFill>
                <a:latin typeface="Verdana"/>
                <a:ea typeface="Verdana"/>
                <a:cs typeface="Verdana"/>
                <a:sym typeface="Verdana"/>
              </a:defRPr>
            </a:lvl3pPr>
            <a:lvl4pPr indent="-317500" lvl="3" marL="1828800" algn="l">
              <a:spcBef>
                <a:spcPts val="280"/>
              </a:spcBef>
              <a:spcAft>
                <a:spcPts val="0"/>
              </a:spcAft>
              <a:buClr>
                <a:srgbClr val="595959"/>
              </a:buClr>
              <a:buSzPts val="1400"/>
              <a:buChar char="–"/>
              <a:defRPr sz="1400">
                <a:solidFill>
                  <a:srgbClr val="595959"/>
                </a:solidFill>
                <a:latin typeface="Verdana"/>
                <a:ea typeface="Verdana"/>
                <a:cs typeface="Verdana"/>
                <a:sym typeface="Verdana"/>
              </a:defRPr>
            </a:lvl4pPr>
            <a:lvl5pPr indent="-317500" lvl="4" marL="2286000" algn="l">
              <a:spcBef>
                <a:spcPts val="280"/>
              </a:spcBef>
              <a:spcAft>
                <a:spcPts val="0"/>
              </a:spcAft>
              <a:buClr>
                <a:srgbClr val="595959"/>
              </a:buClr>
              <a:buSzPts val="1400"/>
              <a:buChar char="»"/>
              <a:defRPr sz="1400">
                <a:solidFill>
                  <a:srgbClr val="595959"/>
                </a:solidFill>
                <a:latin typeface="Verdana"/>
                <a:ea typeface="Verdana"/>
                <a:cs typeface="Verdana"/>
                <a:sym typeface="Verdana"/>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66" name="Shape 66"/>
        <p:cNvGrpSpPr/>
        <p:nvPr/>
      </p:nvGrpSpPr>
      <p:grpSpPr>
        <a:xfrm>
          <a:off x="0" y="0"/>
          <a:ext cx="0" cy="0"/>
          <a:chOff x="0" y="0"/>
          <a:chExt cx="0" cy="0"/>
        </a:xfrm>
      </p:grpSpPr>
      <p:pic>
        <p:nvPicPr>
          <p:cNvPr descr="Z:\phast_hofe_ppt_cover.jpg" id="67" name="Google Shape;67;p87"/>
          <p:cNvPicPr preferRelativeResize="0"/>
          <p:nvPr/>
        </p:nvPicPr>
        <p:blipFill rotWithShape="1">
          <a:blip r:embed="rId2">
            <a:alphaModFix/>
          </a:blip>
          <a:srcRect b="0" l="0" r="0" t="0"/>
          <a:stretch/>
        </p:blipFill>
        <p:spPr>
          <a:xfrm>
            <a:off x="-23905" y="-196"/>
            <a:ext cx="12215905" cy="6871448"/>
          </a:xfrm>
          <a:prstGeom prst="rect">
            <a:avLst/>
          </a:prstGeom>
          <a:noFill/>
          <a:ln>
            <a:noFill/>
          </a:ln>
        </p:spPr>
      </p:pic>
      <p:sp>
        <p:nvSpPr>
          <p:cNvPr id="68" name="Google Shape;68;p87"/>
          <p:cNvSpPr txBox="1"/>
          <p:nvPr>
            <p:ph idx="1" type="body"/>
          </p:nvPr>
        </p:nvSpPr>
        <p:spPr>
          <a:xfrm>
            <a:off x="624417" y="2060849"/>
            <a:ext cx="6144683" cy="4247877"/>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lt1"/>
              </a:buClr>
              <a:buSzPts val="2400"/>
              <a:buFont typeface="Verdana"/>
              <a:buAutoNum type="arabicPeriod"/>
              <a:defRPr sz="2400">
                <a:solidFill>
                  <a:schemeClr val="lt1"/>
                </a:solidFill>
              </a:defRPr>
            </a:lvl1pPr>
            <a:lvl2pPr indent="-406400" lvl="1" marL="914400" algn="l">
              <a:spcBef>
                <a:spcPts val="560"/>
              </a:spcBef>
              <a:spcAft>
                <a:spcPts val="0"/>
              </a:spcAft>
              <a:buClr>
                <a:srgbClr val="595959"/>
              </a:buClr>
              <a:buSzPts val="2800"/>
              <a:buChar char="–"/>
              <a:defRPr>
                <a:solidFill>
                  <a:srgbClr val="595959"/>
                </a:solidFill>
              </a:defRPr>
            </a:lvl2pPr>
            <a:lvl3pPr indent="-381000" lvl="2" marL="1371600" algn="l">
              <a:spcBef>
                <a:spcPts val="480"/>
              </a:spcBef>
              <a:spcAft>
                <a:spcPts val="0"/>
              </a:spcAft>
              <a:buClr>
                <a:srgbClr val="595959"/>
              </a:buClr>
              <a:buSzPts val="2400"/>
              <a:buChar char="•"/>
              <a:defRPr>
                <a:solidFill>
                  <a:srgbClr val="595959"/>
                </a:solidFill>
              </a:defRPr>
            </a:lvl3pPr>
            <a:lvl4pPr indent="-355600" lvl="3" marL="1828800" algn="l">
              <a:spcBef>
                <a:spcPts val="400"/>
              </a:spcBef>
              <a:spcAft>
                <a:spcPts val="0"/>
              </a:spcAft>
              <a:buClr>
                <a:srgbClr val="595959"/>
              </a:buClr>
              <a:buSzPts val="2000"/>
              <a:buChar char="–"/>
              <a:defRPr>
                <a:solidFill>
                  <a:srgbClr val="595959"/>
                </a:solidFill>
              </a:defRPr>
            </a:lvl4pPr>
            <a:lvl5pPr indent="-355600" lvl="4" marL="2286000" algn="l">
              <a:spcBef>
                <a:spcPts val="400"/>
              </a:spcBef>
              <a:spcAft>
                <a:spcPts val="0"/>
              </a:spcAft>
              <a:buClr>
                <a:srgbClr val="595959"/>
              </a:buClr>
              <a:buSzPts val="2000"/>
              <a:buChar char="»"/>
              <a:defRPr>
                <a:solidFill>
                  <a:srgbClr val="595959"/>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9" name="Google Shape;69;p87"/>
          <p:cNvSpPr txBox="1"/>
          <p:nvPr>
            <p:ph idx="2" type="body"/>
          </p:nvPr>
        </p:nvSpPr>
        <p:spPr>
          <a:xfrm>
            <a:off x="623393" y="1125539"/>
            <a:ext cx="6240959" cy="790575"/>
          </a:xfrm>
          <a:prstGeom prst="rect">
            <a:avLst/>
          </a:prstGeom>
          <a:noFill/>
          <a:ln>
            <a:noFill/>
          </a:ln>
        </p:spPr>
        <p:txBody>
          <a:bodyPr anchorCtr="0" anchor="t" bIns="45700" lIns="91425" spcFirstLastPara="1" rIns="91425" wrap="square" tIns="45700">
            <a:normAutofit/>
          </a:bodyPr>
          <a:lstStyle>
            <a:lvl1pPr indent="-228600" lvl="0" marL="457200" algn="l">
              <a:spcBef>
                <a:spcPts val="720"/>
              </a:spcBef>
              <a:spcAft>
                <a:spcPts val="0"/>
              </a:spcAft>
              <a:buClr>
                <a:schemeClr val="lt1"/>
              </a:buClr>
              <a:buSzPts val="3600"/>
              <a:buNone/>
              <a:defRPr sz="36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70" name="Shape 70"/>
        <p:cNvGrpSpPr/>
        <p:nvPr/>
      </p:nvGrpSpPr>
      <p:grpSpPr>
        <a:xfrm>
          <a:off x="0" y="0"/>
          <a:ext cx="0" cy="0"/>
          <a:chOff x="0" y="0"/>
          <a:chExt cx="0" cy="0"/>
        </a:xfrm>
      </p:grpSpPr>
      <p:pic>
        <p:nvPicPr>
          <p:cNvPr descr="Z:\phast_hofe_ppt_cover.jpg" id="71" name="Google Shape;71;p88"/>
          <p:cNvPicPr preferRelativeResize="0"/>
          <p:nvPr/>
        </p:nvPicPr>
        <p:blipFill rotWithShape="1">
          <a:blip r:embed="rId2">
            <a:alphaModFix/>
          </a:blip>
          <a:srcRect b="0" l="0" r="0" t="0"/>
          <a:stretch/>
        </p:blipFill>
        <p:spPr>
          <a:xfrm>
            <a:off x="-23905" y="-196"/>
            <a:ext cx="12215905" cy="6871448"/>
          </a:xfrm>
          <a:prstGeom prst="rect">
            <a:avLst/>
          </a:prstGeom>
          <a:noFill/>
          <a:ln>
            <a:noFill/>
          </a:ln>
        </p:spPr>
      </p:pic>
      <p:sp>
        <p:nvSpPr>
          <p:cNvPr id="72" name="Google Shape;72;p88"/>
          <p:cNvSpPr txBox="1"/>
          <p:nvPr>
            <p:ph idx="1" type="body"/>
          </p:nvPr>
        </p:nvSpPr>
        <p:spPr>
          <a:xfrm>
            <a:off x="719667" y="2202434"/>
            <a:ext cx="5369984" cy="866527"/>
          </a:xfrm>
          <a:prstGeom prst="rect">
            <a:avLst/>
          </a:prstGeom>
          <a:noFill/>
          <a:ln>
            <a:noFill/>
          </a:ln>
        </p:spPr>
        <p:txBody>
          <a:bodyPr anchorCtr="0" anchor="t" bIns="45700" lIns="91425" spcFirstLastPara="1" rIns="91425" wrap="square" tIns="45700">
            <a:normAutofit/>
          </a:bodyPr>
          <a:lstStyle>
            <a:lvl1pPr indent="-228600" lvl="0" marL="457200" algn="l">
              <a:spcBef>
                <a:spcPts val="1080"/>
              </a:spcBef>
              <a:spcAft>
                <a:spcPts val="0"/>
              </a:spcAft>
              <a:buClr>
                <a:schemeClr val="lt1"/>
              </a:buClr>
              <a:buSzPts val="5400"/>
              <a:buNone/>
              <a:defRPr sz="5400">
                <a:solidFill>
                  <a:schemeClr val="lt1"/>
                </a:solidFill>
                <a:latin typeface="Verdana"/>
                <a:ea typeface="Verdana"/>
                <a:cs typeface="Verdana"/>
                <a:sym typeface="Verdan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3" name="Shape 73"/>
        <p:cNvGrpSpPr/>
        <p:nvPr/>
      </p:nvGrpSpPr>
      <p:grpSpPr>
        <a:xfrm>
          <a:off x="0" y="0"/>
          <a:ext cx="0" cy="0"/>
          <a:chOff x="0" y="0"/>
          <a:chExt cx="0" cy="0"/>
        </a:xfrm>
      </p:grpSpPr>
      <p:sp>
        <p:nvSpPr>
          <p:cNvPr id="74" name="Google Shape;74;p8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95959"/>
              </a:buClr>
              <a:buSzPts val="3600"/>
              <a:buFont typeface="Verdana"/>
              <a:buNone/>
              <a:defRPr sz="36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5" name="Shape 75"/>
        <p:cNvGrpSpPr/>
        <p:nvPr/>
      </p:nvGrpSpPr>
      <p:grpSpPr>
        <a:xfrm>
          <a:off x="0" y="0"/>
          <a:ext cx="0" cy="0"/>
          <a:chOff x="0" y="0"/>
          <a:chExt cx="0" cy="0"/>
        </a:xfrm>
      </p:grpSpPr>
      <p:sp>
        <p:nvSpPr>
          <p:cNvPr id="76" name="Google Shape;76;p9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95959"/>
              </a:buClr>
              <a:buSzPts val="3600"/>
              <a:buFont typeface="Verdana"/>
              <a:buNone/>
              <a:defRPr b="0" sz="3600">
                <a:solidFill>
                  <a:srgbClr val="59595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90"/>
          <p:cNvSpPr/>
          <p:nvPr>
            <p:ph idx="2" type="pic"/>
          </p:nvPr>
        </p:nvSpPr>
        <p:spPr>
          <a:xfrm>
            <a:off x="6480044" y="0"/>
            <a:ext cx="5711957" cy="5877272"/>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8" name="Shape 78"/>
        <p:cNvGrpSpPr/>
        <p:nvPr/>
      </p:nvGrpSpPr>
      <p:grpSpPr>
        <a:xfrm>
          <a:off x="0" y="0"/>
          <a:ext cx="0" cy="0"/>
          <a:chOff x="0" y="0"/>
          <a:chExt cx="0" cy="0"/>
        </a:xfrm>
      </p:grpSpPr>
      <p:sp>
        <p:nvSpPr>
          <p:cNvPr id="79" name="Google Shape;79;p91"/>
          <p:cNvSpPr/>
          <p:nvPr>
            <p:ph idx="2" type="dgm"/>
          </p:nvPr>
        </p:nvSpPr>
        <p:spPr>
          <a:xfrm>
            <a:off x="1007534" y="1412776"/>
            <a:ext cx="10369053" cy="468052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rgbClr val="595959"/>
              </a:buClr>
              <a:buSzPts val="3200"/>
              <a:buFont typeface="Arial"/>
              <a:buChar char="•"/>
              <a:defRPr b="0" i="0" sz="3200" u="none" cap="none" strike="noStrike">
                <a:solidFill>
                  <a:srgbClr val="595959"/>
                </a:solidFill>
                <a:latin typeface="Verdana"/>
                <a:ea typeface="Verdana"/>
                <a:cs typeface="Verdana"/>
                <a:sym typeface="Verdana"/>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80" name="Google Shape;80;p9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95959"/>
              </a:buClr>
              <a:buSzPts val="3600"/>
              <a:buFont typeface="Verdana"/>
              <a:buNone/>
              <a:defRPr b="0" sz="3600">
                <a:solidFill>
                  <a:srgbClr val="59595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type="title">
  <p:cSld name="TITLE">
    <p:spTree>
      <p:nvGrpSpPr>
        <p:cNvPr id="88" name="Shape 88"/>
        <p:cNvGrpSpPr/>
        <p:nvPr/>
      </p:nvGrpSpPr>
      <p:grpSpPr>
        <a:xfrm>
          <a:off x="0" y="0"/>
          <a:ext cx="0" cy="0"/>
          <a:chOff x="0" y="0"/>
          <a:chExt cx="0" cy="0"/>
        </a:xfrm>
      </p:grpSpPr>
      <p:sp>
        <p:nvSpPr>
          <p:cNvPr id="89" name="Google Shape;89;p6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4500"/>
              <a:buFont typeface="Verdana"/>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6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spcBef>
                <a:spcPts val="360"/>
              </a:spcBef>
              <a:spcAft>
                <a:spcPts val="0"/>
              </a:spcAft>
              <a:buClr>
                <a:schemeClr val="dk1"/>
              </a:buClr>
              <a:buSzPts val="1800"/>
              <a:buNone/>
              <a:defRPr sz="1800"/>
            </a:lvl1pPr>
            <a:lvl2pPr lvl="1" algn="ctr">
              <a:spcBef>
                <a:spcPts val="300"/>
              </a:spcBef>
              <a:spcAft>
                <a:spcPts val="0"/>
              </a:spcAft>
              <a:buClr>
                <a:schemeClr val="dk1"/>
              </a:buClr>
              <a:buSzPts val="1500"/>
              <a:buNone/>
              <a:defRPr sz="1500"/>
            </a:lvl2pPr>
            <a:lvl3pPr lvl="2" algn="ctr">
              <a:spcBef>
                <a:spcPts val="270"/>
              </a:spcBef>
              <a:spcAft>
                <a:spcPts val="0"/>
              </a:spcAft>
              <a:buClr>
                <a:schemeClr val="dk1"/>
              </a:buClr>
              <a:buSzPts val="1350"/>
              <a:buNone/>
              <a:defRPr sz="1350"/>
            </a:lvl3pPr>
            <a:lvl4pPr lvl="3" algn="ctr">
              <a:spcBef>
                <a:spcPts val="240"/>
              </a:spcBef>
              <a:spcAft>
                <a:spcPts val="0"/>
              </a:spcAft>
              <a:buClr>
                <a:schemeClr val="dk1"/>
              </a:buClr>
              <a:buSzPts val="1200"/>
              <a:buNone/>
              <a:defRPr sz="1200"/>
            </a:lvl4pPr>
            <a:lvl5pPr lvl="4" algn="ctr">
              <a:spcBef>
                <a:spcPts val="240"/>
              </a:spcBef>
              <a:spcAft>
                <a:spcPts val="0"/>
              </a:spcAft>
              <a:buClr>
                <a:schemeClr val="dk1"/>
              </a:buClr>
              <a:buSzPts val="1200"/>
              <a:buNone/>
              <a:defRPr sz="1200"/>
            </a:lvl5pPr>
            <a:lvl6pPr lvl="5" algn="ctr">
              <a:spcBef>
                <a:spcPts val="240"/>
              </a:spcBef>
              <a:spcAft>
                <a:spcPts val="0"/>
              </a:spcAft>
              <a:buClr>
                <a:schemeClr val="dk1"/>
              </a:buClr>
              <a:buSzPts val="1200"/>
              <a:buNone/>
              <a:defRPr sz="1200"/>
            </a:lvl6pPr>
            <a:lvl7pPr lvl="6" algn="ctr">
              <a:spcBef>
                <a:spcPts val="240"/>
              </a:spcBef>
              <a:spcAft>
                <a:spcPts val="0"/>
              </a:spcAft>
              <a:buClr>
                <a:schemeClr val="dk1"/>
              </a:buClr>
              <a:buSzPts val="1200"/>
              <a:buNone/>
              <a:defRPr sz="1200"/>
            </a:lvl7pPr>
            <a:lvl8pPr lvl="7" algn="ctr">
              <a:spcBef>
                <a:spcPts val="240"/>
              </a:spcBef>
              <a:spcAft>
                <a:spcPts val="0"/>
              </a:spcAft>
              <a:buClr>
                <a:schemeClr val="dk1"/>
              </a:buClr>
              <a:buSzPts val="1200"/>
              <a:buNone/>
              <a:defRPr sz="1200"/>
            </a:lvl8pPr>
            <a:lvl9pPr lvl="8" algn="ctr">
              <a:spcBef>
                <a:spcPts val="240"/>
              </a:spcBef>
              <a:spcAft>
                <a:spcPts val="0"/>
              </a:spcAft>
              <a:buClr>
                <a:schemeClr val="dk1"/>
              </a:buClr>
              <a:buSzPts val="1200"/>
              <a:buNone/>
              <a:defRPr sz="1200"/>
            </a:lvl9pPr>
          </a:lstStyle>
          <a:p/>
        </p:txBody>
      </p:sp>
      <p:sp>
        <p:nvSpPr>
          <p:cNvPr id="91" name="Google Shape;91;p6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6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6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4" name="Shape 94"/>
        <p:cNvGrpSpPr/>
        <p:nvPr/>
      </p:nvGrpSpPr>
      <p:grpSpPr>
        <a:xfrm>
          <a:off x="0" y="0"/>
          <a:ext cx="0" cy="0"/>
          <a:chOff x="0" y="0"/>
          <a:chExt cx="0" cy="0"/>
        </a:xfrm>
      </p:grpSpPr>
      <p:sp>
        <p:nvSpPr>
          <p:cNvPr id="95" name="Google Shape;95;p6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3600"/>
              <a:buFont typeface="Verdana"/>
              <a:buNone/>
              <a:defRPr b="0" sz="3600">
                <a:solidFill>
                  <a:srgbClr val="7F7F7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6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rgbClr val="595959"/>
              </a:buClr>
              <a:buSzPts val="2400"/>
              <a:buChar char="•"/>
              <a:defRPr sz="2400">
                <a:solidFill>
                  <a:srgbClr val="595959"/>
                </a:solidFill>
                <a:latin typeface="Verdana"/>
                <a:ea typeface="Verdana"/>
                <a:cs typeface="Verdana"/>
                <a:sym typeface="Verdana"/>
              </a:defRPr>
            </a:lvl1pPr>
            <a:lvl2pPr indent="-355600" lvl="1" marL="914400" algn="l">
              <a:spcBef>
                <a:spcPts val="400"/>
              </a:spcBef>
              <a:spcAft>
                <a:spcPts val="0"/>
              </a:spcAft>
              <a:buClr>
                <a:srgbClr val="595959"/>
              </a:buClr>
              <a:buSzPts val="2000"/>
              <a:buChar char="–"/>
              <a:defRPr sz="2000">
                <a:solidFill>
                  <a:srgbClr val="595959"/>
                </a:solidFill>
                <a:latin typeface="Verdana"/>
                <a:ea typeface="Verdana"/>
                <a:cs typeface="Verdana"/>
                <a:sym typeface="Verdana"/>
              </a:defRPr>
            </a:lvl2pPr>
            <a:lvl3pPr indent="-342900" lvl="2" marL="1371600" algn="l">
              <a:spcBef>
                <a:spcPts val="360"/>
              </a:spcBef>
              <a:spcAft>
                <a:spcPts val="0"/>
              </a:spcAft>
              <a:buClr>
                <a:srgbClr val="595959"/>
              </a:buClr>
              <a:buSzPts val="1800"/>
              <a:buChar char="•"/>
              <a:defRPr sz="1800">
                <a:solidFill>
                  <a:srgbClr val="595959"/>
                </a:solidFill>
                <a:latin typeface="Verdana"/>
                <a:ea typeface="Verdana"/>
                <a:cs typeface="Verdana"/>
                <a:sym typeface="Verdana"/>
              </a:defRPr>
            </a:lvl3pPr>
            <a:lvl4pPr indent="-330200" lvl="3" marL="1828800" algn="l">
              <a:spcBef>
                <a:spcPts val="320"/>
              </a:spcBef>
              <a:spcAft>
                <a:spcPts val="0"/>
              </a:spcAft>
              <a:buClr>
                <a:srgbClr val="595959"/>
              </a:buClr>
              <a:buSzPts val="1600"/>
              <a:buChar char="–"/>
              <a:defRPr sz="1600">
                <a:solidFill>
                  <a:srgbClr val="595959"/>
                </a:solidFill>
                <a:latin typeface="Verdana"/>
                <a:ea typeface="Verdana"/>
                <a:cs typeface="Verdana"/>
                <a:sym typeface="Verdana"/>
              </a:defRPr>
            </a:lvl4pPr>
            <a:lvl5pPr indent="-330200" lvl="4" marL="2286000" algn="l">
              <a:spcBef>
                <a:spcPts val="320"/>
              </a:spcBef>
              <a:spcAft>
                <a:spcPts val="0"/>
              </a:spcAft>
              <a:buClr>
                <a:srgbClr val="595959"/>
              </a:buClr>
              <a:buSzPts val="1600"/>
              <a:buChar char="»"/>
              <a:defRPr sz="1600">
                <a:solidFill>
                  <a:srgbClr val="595959"/>
                </a:solidFill>
                <a:latin typeface="Verdana"/>
                <a:ea typeface="Verdana"/>
                <a:cs typeface="Verdana"/>
                <a:sym typeface="Verdan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pic>
        <p:nvPicPr>
          <p:cNvPr descr="Z:\phast_hofe_ppt_cover.jpg" id="20" name="Google Shape;20;p73"/>
          <p:cNvPicPr preferRelativeResize="0"/>
          <p:nvPr/>
        </p:nvPicPr>
        <p:blipFill rotWithShape="1">
          <a:blip r:embed="rId2">
            <a:alphaModFix/>
          </a:blip>
          <a:srcRect b="0" l="0" r="0" t="0"/>
          <a:stretch/>
        </p:blipFill>
        <p:spPr>
          <a:xfrm>
            <a:off x="-23905" y="-196"/>
            <a:ext cx="12215905" cy="6871448"/>
          </a:xfrm>
          <a:prstGeom prst="rect">
            <a:avLst/>
          </a:prstGeom>
          <a:noFill/>
          <a:ln>
            <a:noFill/>
          </a:ln>
        </p:spPr>
      </p:pic>
      <p:sp>
        <p:nvSpPr>
          <p:cNvPr id="21" name="Google Shape;21;p73"/>
          <p:cNvSpPr txBox="1"/>
          <p:nvPr>
            <p:ph idx="1" type="body"/>
          </p:nvPr>
        </p:nvSpPr>
        <p:spPr>
          <a:xfrm>
            <a:off x="719667" y="2202434"/>
            <a:ext cx="5369984" cy="866527"/>
          </a:xfrm>
          <a:prstGeom prst="rect">
            <a:avLst/>
          </a:prstGeom>
          <a:noFill/>
          <a:ln>
            <a:noFill/>
          </a:ln>
        </p:spPr>
        <p:txBody>
          <a:bodyPr anchorCtr="0" anchor="t" bIns="45700" lIns="91425" spcFirstLastPara="1" rIns="91425" wrap="square" tIns="45700">
            <a:normAutofit/>
          </a:bodyPr>
          <a:lstStyle>
            <a:lvl1pPr indent="-228600" lvl="0" marL="457200" algn="l">
              <a:spcBef>
                <a:spcPts val="1080"/>
              </a:spcBef>
              <a:spcAft>
                <a:spcPts val="0"/>
              </a:spcAft>
              <a:buClr>
                <a:schemeClr val="lt1"/>
              </a:buClr>
              <a:buSzPts val="5400"/>
              <a:buNone/>
              <a:defRPr sz="5400">
                <a:solidFill>
                  <a:schemeClr val="lt1"/>
                </a:solidFill>
                <a:latin typeface="Verdana"/>
                <a:ea typeface="Verdana"/>
                <a:cs typeface="Verdana"/>
                <a:sym typeface="Verdan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73"/>
          <p:cNvSpPr txBox="1"/>
          <p:nvPr>
            <p:ph idx="2" type="body"/>
          </p:nvPr>
        </p:nvSpPr>
        <p:spPr>
          <a:xfrm>
            <a:off x="792410" y="3068961"/>
            <a:ext cx="5783644" cy="504055"/>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chemeClr val="lt1"/>
              </a:buClr>
              <a:buSzPts val="2000"/>
              <a:buNone/>
              <a:defRPr b="1" sz="2000">
                <a:solidFill>
                  <a:schemeClr val="lt1"/>
                </a:solidFill>
                <a:latin typeface="Verdana"/>
                <a:ea typeface="Verdana"/>
                <a:cs typeface="Verdana"/>
                <a:sym typeface="Verdan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7" name="Shape 97"/>
        <p:cNvGrpSpPr/>
        <p:nvPr/>
      </p:nvGrpSpPr>
      <p:grpSpPr>
        <a:xfrm>
          <a:off x="0" y="0"/>
          <a:ext cx="0" cy="0"/>
          <a:chOff x="0" y="0"/>
          <a:chExt cx="0" cy="0"/>
        </a:xfrm>
      </p:grpSpPr>
      <p:sp>
        <p:nvSpPr>
          <p:cNvPr id="98" name="Google Shape;98;p6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95959"/>
              </a:buClr>
              <a:buSzPts val="3600"/>
              <a:buFont typeface="Verdana"/>
              <a:buNone/>
              <a:defRPr b="0" sz="3600">
                <a:solidFill>
                  <a:srgbClr val="59595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6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rgbClr val="595959"/>
              </a:buClr>
              <a:buSzPts val="2000"/>
              <a:buChar char="•"/>
              <a:defRPr sz="2000">
                <a:solidFill>
                  <a:srgbClr val="595959"/>
                </a:solidFill>
                <a:latin typeface="Verdana"/>
                <a:ea typeface="Verdana"/>
                <a:cs typeface="Verdana"/>
                <a:sym typeface="Verdana"/>
              </a:defRPr>
            </a:lvl1pPr>
            <a:lvl2pPr indent="-342900" lvl="1" marL="914400" algn="l">
              <a:spcBef>
                <a:spcPts val="360"/>
              </a:spcBef>
              <a:spcAft>
                <a:spcPts val="0"/>
              </a:spcAft>
              <a:buClr>
                <a:srgbClr val="595959"/>
              </a:buClr>
              <a:buSzPts val="1800"/>
              <a:buChar char="–"/>
              <a:defRPr sz="1800">
                <a:solidFill>
                  <a:srgbClr val="595959"/>
                </a:solidFill>
                <a:latin typeface="Verdana"/>
                <a:ea typeface="Verdana"/>
                <a:cs typeface="Verdana"/>
                <a:sym typeface="Verdana"/>
              </a:defRPr>
            </a:lvl2pPr>
            <a:lvl3pPr indent="-330200" lvl="2" marL="1371600" algn="l">
              <a:spcBef>
                <a:spcPts val="320"/>
              </a:spcBef>
              <a:spcAft>
                <a:spcPts val="0"/>
              </a:spcAft>
              <a:buClr>
                <a:srgbClr val="595959"/>
              </a:buClr>
              <a:buSzPts val="1600"/>
              <a:buChar char="•"/>
              <a:defRPr sz="1600">
                <a:solidFill>
                  <a:srgbClr val="595959"/>
                </a:solidFill>
                <a:latin typeface="Verdana"/>
                <a:ea typeface="Verdana"/>
                <a:cs typeface="Verdana"/>
                <a:sym typeface="Verdana"/>
              </a:defRPr>
            </a:lvl3pPr>
            <a:lvl4pPr indent="-317500" lvl="3" marL="1828800" algn="l">
              <a:spcBef>
                <a:spcPts val="280"/>
              </a:spcBef>
              <a:spcAft>
                <a:spcPts val="0"/>
              </a:spcAft>
              <a:buClr>
                <a:srgbClr val="595959"/>
              </a:buClr>
              <a:buSzPts val="1400"/>
              <a:buChar char="–"/>
              <a:defRPr sz="1400">
                <a:solidFill>
                  <a:srgbClr val="595959"/>
                </a:solidFill>
                <a:latin typeface="Verdana"/>
                <a:ea typeface="Verdana"/>
                <a:cs typeface="Verdana"/>
                <a:sym typeface="Verdana"/>
              </a:defRPr>
            </a:lvl4pPr>
            <a:lvl5pPr indent="-317500" lvl="4" marL="2286000" algn="l">
              <a:spcBef>
                <a:spcPts val="280"/>
              </a:spcBef>
              <a:spcAft>
                <a:spcPts val="0"/>
              </a:spcAft>
              <a:buClr>
                <a:srgbClr val="595959"/>
              </a:buClr>
              <a:buSzPts val="1400"/>
              <a:buChar char="»"/>
              <a:defRPr sz="1400">
                <a:solidFill>
                  <a:srgbClr val="595959"/>
                </a:solidFill>
                <a:latin typeface="Verdana"/>
                <a:ea typeface="Verdana"/>
                <a:cs typeface="Verdana"/>
                <a:sym typeface="Verdana"/>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0" name="Google Shape;100;p6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rgbClr val="595959"/>
              </a:buClr>
              <a:buSzPts val="2000"/>
              <a:buChar char="•"/>
              <a:defRPr sz="2000">
                <a:solidFill>
                  <a:srgbClr val="595959"/>
                </a:solidFill>
                <a:latin typeface="Verdana"/>
                <a:ea typeface="Verdana"/>
                <a:cs typeface="Verdana"/>
                <a:sym typeface="Verdana"/>
              </a:defRPr>
            </a:lvl1pPr>
            <a:lvl2pPr indent="-342900" lvl="1" marL="914400" algn="l">
              <a:spcBef>
                <a:spcPts val="360"/>
              </a:spcBef>
              <a:spcAft>
                <a:spcPts val="0"/>
              </a:spcAft>
              <a:buClr>
                <a:srgbClr val="595959"/>
              </a:buClr>
              <a:buSzPts val="1800"/>
              <a:buChar char="–"/>
              <a:defRPr sz="1800">
                <a:solidFill>
                  <a:srgbClr val="595959"/>
                </a:solidFill>
                <a:latin typeface="Verdana"/>
                <a:ea typeface="Verdana"/>
                <a:cs typeface="Verdana"/>
                <a:sym typeface="Verdana"/>
              </a:defRPr>
            </a:lvl2pPr>
            <a:lvl3pPr indent="-330200" lvl="2" marL="1371600" algn="l">
              <a:spcBef>
                <a:spcPts val="320"/>
              </a:spcBef>
              <a:spcAft>
                <a:spcPts val="0"/>
              </a:spcAft>
              <a:buClr>
                <a:srgbClr val="595959"/>
              </a:buClr>
              <a:buSzPts val="1600"/>
              <a:buChar char="•"/>
              <a:defRPr sz="1600">
                <a:solidFill>
                  <a:srgbClr val="595959"/>
                </a:solidFill>
                <a:latin typeface="Verdana"/>
                <a:ea typeface="Verdana"/>
                <a:cs typeface="Verdana"/>
                <a:sym typeface="Verdana"/>
              </a:defRPr>
            </a:lvl3pPr>
            <a:lvl4pPr indent="-317500" lvl="3" marL="1828800" algn="l">
              <a:spcBef>
                <a:spcPts val="280"/>
              </a:spcBef>
              <a:spcAft>
                <a:spcPts val="0"/>
              </a:spcAft>
              <a:buClr>
                <a:srgbClr val="595959"/>
              </a:buClr>
              <a:buSzPts val="1400"/>
              <a:buChar char="–"/>
              <a:defRPr sz="1400">
                <a:solidFill>
                  <a:srgbClr val="595959"/>
                </a:solidFill>
                <a:latin typeface="Verdana"/>
                <a:ea typeface="Verdana"/>
                <a:cs typeface="Verdana"/>
                <a:sym typeface="Verdana"/>
              </a:defRPr>
            </a:lvl4pPr>
            <a:lvl5pPr indent="-317500" lvl="4" marL="2286000" algn="l">
              <a:spcBef>
                <a:spcPts val="280"/>
              </a:spcBef>
              <a:spcAft>
                <a:spcPts val="0"/>
              </a:spcAft>
              <a:buClr>
                <a:srgbClr val="595959"/>
              </a:buClr>
              <a:buSzPts val="1400"/>
              <a:buChar char="»"/>
              <a:defRPr sz="1400">
                <a:solidFill>
                  <a:srgbClr val="595959"/>
                </a:solidFill>
                <a:latin typeface="Verdana"/>
                <a:ea typeface="Verdana"/>
                <a:cs typeface="Verdana"/>
                <a:sym typeface="Verdana"/>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1" name="Shape 101"/>
        <p:cNvGrpSpPr/>
        <p:nvPr/>
      </p:nvGrpSpPr>
      <p:grpSpPr>
        <a:xfrm>
          <a:off x="0" y="0"/>
          <a:ext cx="0" cy="0"/>
          <a:chOff x="0" y="0"/>
          <a:chExt cx="0" cy="0"/>
        </a:xfrm>
      </p:grpSpPr>
      <p:pic>
        <p:nvPicPr>
          <p:cNvPr descr="Z:\phast_hofe_ppt_cover.jpg" id="102" name="Google Shape;102;p81"/>
          <p:cNvPicPr preferRelativeResize="0"/>
          <p:nvPr/>
        </p:nvPicPr>
        <p:blipFill rotWithShape="1">
          <a:blip r:embed="rId2">
            <a:alphaModFix/>
          </a:blip>
          <a:srcRect b="0" l="0" r="0" t="0"/>
          <a:stretch/>
        </p:blipFill>
        <p:spPr>
          <a:xfrm>
            <a:off x="-23905" y="-196"/>
            <a:ext cx="12215905" cy="6871448"/>
          </a:xfrm>
          <a:prstGeom prst="rect">
            <a:avLst/>
          </a:prstGeom>
          <a:noFill/>
          <a:ln>
            <a:noFill/>
          </a:ln>
        </p:spPr>
      </p:pic>
      <p:sp>
        <p:nvSpPr>
          <p:cNvPr id="103" name="Google Shape;103;p81"/>
          <p:cNvSpPr txBox="1"/>
          <p:nvPr>
            <p:ph idx="1" type="body"/>
          </p:nvPr>
        </p:nvSpPr>
        <p:spPr>
          <a:xfrm>
            <a:off x="719667" y="2202434"/>
            <a:ext cx="5369984" cy="866527"/>
          </a:xfrm>
          <a:prstGeom prst="rect">
            <a:avLst/>
          </a:prstGeom>
          <a:noFill/>
          <a:ln>
            <a:noFill/>
          </a:ln>
        </p:spPr>
        <p:txBody>
          <a:bodyPr anchorCtr="0" anchor="t" bIns="45700" lIns="91425" spcFirstLastPara="1" rIns="91425" wrap="square" tIns="45700">
            <a:normAutofit/>
          </a:bodyPr>
          <a:lstStyle>
            <a:lvl1pPr indent="-228600" lvl="0" marL="457200" algn="l">
              <a:spcBef>
                <a:spcPts val="1080"/>
              </a:spcBef>
              <a:spcAft>
                <a:spcPts val="0"/>
              </a:spcAft>
              <a:buClr>
                <a:schemeClr val="lt1"/>
              </a:buClr>
              <a:buSzPts val="5400"/>
              <a:buNone/>
              <a:defRPr sz="5400">
                <a:solidFill>
                  <a:schemeClr val="lt1"/>
                </a:solidFill>
                <a:latin typeface="Verdana"/>
                <a:ea typeface="Verdana"/>
                <a:cs typeface="Verdana"/>
                <a:sym typeface="Verdan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4" name="Google Shape;104;p81"/>
          <p:cNvSpPr txBox="1"/>
          <p:nvPr>
            <p:ph idx="2" type="body"/>
          </p:nvPr>
        </p:nvSpPr>
        <p:spPr>
          <a:xfrm>
            <a:off x="792410" y="3068961"/>
            <a:ext cx="5783644" cy="504055"/>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chemeClr val="lt1"/>
              </a:buClr>
              <a:buSzPts val="2000"/>
              <a:buNone/>
              <a:defRPr b="1" sz="2000">
                <a:solidFill>
                  <a:schemeClr val="lt1"/>
                </a:solidFill>
                <a:latin typeface="Verdana"/>
                <a:ea typeface="Verdana"/>
                <a:cs typeface="Verdana"/>
                <a:sym typeface="Verdan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5" name="Shape 105"/>
        <p:cNvGrpSpPr/>
        <p:nvPr/>
      </p:nvGrpSpPr>
      <p:grpSpPr>
        <a:xfrm>
          <a:off x="0" y="0"/>
          <a:ext cx="0" cy="0"/>
          <a:chOff x="0" y="0"/>
          <a:chExt cx="0" cy="0"/>
        </a:xfrm>
      </p:grpSpPr>
      <p:pic>
        <p:nvPicPr>
          <p:cNvPr descr="Z:\phast_hofe_ppt_cover.jpg" id="106" name="Google Shape;106;p82"/>
          <p:cNvPicPr preferRelativeResize="0"/>
          <p:nvPr/>
        </p:nvPicPr>
        <p:blipFill rotWithShape="1">
          <a:blip r:embed="rId2">
            <a:alphaModFix/>
          </a:blip>
          <a:srcRect b="0" l="0" r="0" t="0"/>
          <a:stretch/>
        </p:blipFill>
        <p:spPr>
          <a:xfrm>
            <a:off x="-23905" y="-196"/>
            <a:ext cx="12215905" cy="6871448"/>
          </a:xfrm>
          <a:prstGeom prst="rect">
            <a:avLst/>
          </a:prstGeom>
          <a:noFill/>
          <a:ln>
            <a:noFill/>
          </a:ln>
        </p:spPr>
      </p:pic>
      <p:sp>
        <p:nvSpPr>
          <p:cNvPr id="107" name="Google Shape;107;p82"/>
          <p:cNvSpPr txBox="1"/>
          <p:nvPr>
            <p:ph idx="1" type="body"/>
          </p:nvPr>
        </p:nvSpPr>
        <p:spPr>
          <a:xfrm>
            <a:off x="624417" y="2060849"/>
            <a:ext cx="6144683" cy="4247877"/>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lt1"/>
              </a:buClr>
              <a:buSzPts val="2400"/>
              <a:buFont typeface="Verdana"/>
              <a:buAutoNum type="arabicPeriod"/>
              <a:defRPr sz="2400">
                <a:solidFill>
                  <a:schemeClr val="lt1"/>
                </a:solidFill>
              </a:defRPr>
            </a:lvl1pPr>
            <a:lvl2pPr indent="-406400" lvl="1" marL="914400" algn="l">
              <a:spcBef>
                <a:spcPts val="560"/>
              </a:spcBef>
              <a:spcAft>
                <a:spcPts val="0"/>
              </a:spcAft>
              <a:buClr>
                <a:srgbClr val="595959"/>
              </a:buClr>
              <a:buSzPts val="2800"/>
              <a:buChar char="–"/>
              <a:defRPr>
                <a:solidFill>
                  <a:srgbClr val="595959"/>
                </a:solidFill>
              </a:defRPr>
            </a:lvl2pPr>
            <a:lvl3pPr indent="-381000" lvl="2" marL="1371600" algn="l">
              <a:spcBef>
                <a:spcPts val="480"/>
              </a:spcBef>
              <a:spcAft>
                <a:spcPts val="0"/>
              </a:spcAft>
              <a:buClr>
                <a:srgbClr val="595959"/>
              </a:buClr>
              <a:buSzPts val="2400"/>
              <a:buChar char="•"/>
              <a:defRPr>
                <a:solidFill>
                  <a:srgbClr val="595959"/>
                </a:solidFill>
              </a:defRPr>
            </a:lvl3pPr>
            <a:lvl4pPr indent="-355600" lvl="3" marL="1828800" algn="l">
              <a:spcBef>
                <a:spcPts val="400"/>
              </a:spcBef>
              <a:spcAft>
                <a:spcPts val="0"/>
              </a:spcAft>
              <a:buClr>
                <a:srgbClr val="595959"/>
              </a:buClr>
              <a:buSzPts val="2000"/>
              <a:buChar char="–"/>
              <a:defRPr>
                <a:solidFill>
                  <a:srgbClr val="595959"/>
                </a:solidFill>
              </a:defRPr>
            </a:lvl4pPr>
            <a:lvl5pPr indent="-355600" lvl="4" marL="2286000" algn="l">
              <a:spcBef>
                <a:spcPts val="400"/>
              </a:spcBef>
              <a:spcAft>
                <a:spcPts val="0"/>
              </a:spcAft>
              <a:buClr>
                <a:srgbClr val="595959"/>
              </a:buClr>
              <a:buSzPts val="2000"/>
              <a:buChar char="»"/>
              <a:defRPr>
                <a:solidFill>
                  <a:srgbClr val="595959"/>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 name="Google Shape;108;p82"/>
          <p:cNvSpPr txBox="1"/>
          <p:nvPr>
            <p:ph idx="2" type="body"/>
          </p:nvPr>
        </p:nvSpPr>
        <p:spPr>
          <a:xfrm>
            <a:off x="623393" y="1125539"/>
            <a:ext cx="6240959" cy="790575"/>
          </a:xfrm>
          <a:prstGeom prst="rect">
            <a:avLst/>
          </a:prstGeom>
          <a:noFill/>
          <a:ln>
            <a:noFill/>
          </a:ln>
        </p:spPr>
        <p:txBody>
          <a:bodyPr anchorCtr="0" anchor="t" bIns="45700" lIns="91425" spcFirstLastPara="1" rIns="91425" wrap="square" tIns="45700">
            <a:normAutofit/>
          </a:bodyPr>
          <a:lstStyle>
            <a:lvl1pPr indent="-228600" lvl="0" marL="457200" algn="l">
              <a:spcBef>
                <a:spcPts val="720"/>
              </a:spcBef>
              <a:spcAft>
                <a:spcPts val="0"/>
              </a:spcAft>
              <a:buClr>
                <a:schemeClr val="lt1"/>
              </a:buClr>
              <a:buSzPts val="3600"/>
              <a:buNone/>
              <a:defRPr sz="36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9" name="Shape 109"/>
        <p:cNvGrpSpPr/>
        <p:nvPr/>
      </p:nvGrpSpPr>
      <p:grpSpPr>
        <a:xfrm>
          <a:off x="0" y="0"/>
          <a:ext cx="0" cy="0"/>
          <a:chOff x="0" y="0"/>
          <a:chExt cx="0" cy="0"/>
        </a:xfrm>
      </p:grpSpPr>
      <p:pic>
        <p:nvPicPr>
          <p:cNvPr descr="Z:\phast_hofe_ppt_cover.jpg" id="110" name="Google Shape;110;p83"/>
          <p:cNvPicPr preferRelativeResize="0"/>
          <p:nvPr/>
        </p:nvPicPr>
        <p:blipFill rotWithShape="1">
          <a:blip r:embed="rId2">
            <a:alphaModFix/>
          </a:blip>
          <a:srcRect b="0" l="0" r="0" t="0"/>
          <a:stretch/>
        </p:blipFill>
        <p:spPr>
          <a:xfrm>
            <a:off x="-23905" y="-196"/>
            <a:ext cx="12215905" cy="6871448"/>
          </a:xfrm>
          <a:prstGeom prst="rect">
            <a:avLst/>
          </a:prstGeom>
          <a:noFill/>
          <a:ln>
            <a:noFill/>
          </a:ln>
        </p:spPr>
      </p:pic>
      <p:sp>
        <p:nvSpPr>
          <p:cNvPr id="111" name="Google Shape;111;p83"/>
          <p:cNvSpPr txBox="1"/>
          <p:nvPr>
            <p:ph idx="1" type="body"/>
          </p:nvPr>
        </p:nvSpPr>
        <p:spPr>
          <a:xfrm>
            <a:off x="719667" y="2202434"/>
            <a:ext cx="5369984" cy="866527"/>
          </a:xfrm>
          <a:prstGeom prst="rect">
            <a:avLst/>
          </a:prstGeom>
          <a:noFill/>
          <a:ln>
            <a:noFill/>
          </a:ln>
        </p:spPr>
        <p:txBody>
          <a:bodyPr anchorCtr="0" anchor="t" bIns="45700" lIns="91425" spcFirstLastPara="1" rIns="91425" wrap="square" tIns="45700">
            <a:normAutofit/>
          </a:bodyPr>
          <a:lstStyle>
            <a:lvl1pPr indent="-228600" lvl="0" marL="457200" algn="l">
              <a:spcBef>
                <a:spcPts val="1080"/>
              </a:spcBef>
              <a:spcAft>
                <a:spcPts val="0"/>
              </a:spcAft>
              <a:buClr>
                <a:schemeClr val="lt1"/>
              </a:buClr>
              <a:buSzPts val="5400"/>
              <a:buNone/>
              <a:defRPr sz="5400">
                <a:solidFill>
                  <a:schemeClr val="lt1"/>
                </a:solidFill>
                <a:latin typeface="Verdana"/>
                <a:ea typeface="Verdana"/>
                <a:cs typeface="Verdana"/>
                <a:sym typeface="Verdan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2" name="Shape 112"/>
        <p:cNvGrpSpPr/>
        <p:nvPr/>
      </p:nvGrpSpPr>
      <p:grpSpPr>
        <a:xfrm>
          <a:off x="0" y="0"/>
          <a:ext cx="0" cy="0"/>
          <a:chOff x="0" y="0"/>
          <a:chExt cx="0" cy="0"/>
        </a:xfrm>
      </p:grpSpPr>
      <p:sp>
        <p:nvSpPr>
          <p:cNvPr id="113" name="Google Shape;113;p8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95959"/>
              </a:buClr>
              <a:buSzPts val="3600"/>
              <a:buFont typeface="Verdana"/>
              <a:buNone/>
              <a:defRPr sz="36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4" name="Shape 114"/>
        <p:cNvGrpSpPr/>
        <p:nvPr/>
      </p:nvGrpSpPr>
      <p:grpSpPr>
        <a:xfrm>
          <a:off x="0" y="0"/>
          <a:ext cx="0" cy="0"/>
          <a:chOff x="0" y="0"/>
          <a:chExt cx="0" cy="0"/>
        </a:xfrm>
      </p:grpSpPr>
      <p:sp>
        <p:nvSpPr>
          <p:cNvPr id="115" name="Google Shape;115;p8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95959"/>
              </a:buClr>
              <a:buSzPts val="3600"/>
              <a:buFont typeface="Verdana"/>
              <a:buNone/>
              <a:defRPr b="0" sz="3600">
                <a:solidFill>
                  <a:srgbClr val="59595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85"/>
          <p:cNvSpPr/>
          <p:nvPr>
            <p:ph idx="2" type="pic"/>
          </p:nvPr>
        </p:nvSpPr>
        <p:spPr>
          <a:xfrm>
            <a:off x="6480044" y="0"/>
            <a:ext cx="5711957" cy="5877272"/>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7" name="Shape 117"/>
        <p:cNvGrpSpPr/>
        <p:nvPr/>
      </p:nvGrpSpPr>
      <p:grpSpPr>
        <a:xfrm>
          <a:off x="0" y="0"/>
          <a:ext cx="0" cy="0"/>
          <a:chOff x="0" y="0"/>
          <a:chExt cx="0" cy="0"/>
        </a:xfrm>
      </p:grpSpPr>
      <p:sp>
        <p:nvSpPr>
          <p:cNvPr id="118" name="Google Shape;118;p86"/>
          <p:cNvSpPr/>
          <p:nvPr>
            <p:ph idx="2" type="dgm"/>
          </p:nvPr>
        </p:nvSpPr>
        <p:spPr>
          <a:xfrm>
            <a:off x="1007534" y="1412776"/>
            <a:ext cx="10369053" cy="468052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rgbClr val="595959"/>
              </a:buClr>
              <a:buSzPts val="3200"/>
              <a:buFont typeface="Arial"/>
              <a:buChar char="•"/>
              <a:defRPr b="0" i="0" sz="3200" u="none" cap="none" strike="noStrike">
                <a:solidFill>
                  <a:srgbClr val="595959"/>
                </a:solidFill>
                <a:latin typeface="Verdana"/>
                <a:ea typeface="Verdana"/>
                <a:cs typeface="Verdana"/>
                <a:sym typeface="Verdana"/>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119" name="Google Shape;119;p8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95959"/>
              </a:buClr>
              <a:buSzPts val="3600"/>
              <a:buFont typeface="Verdana"/>
              <a:buNone/>
              <a:defRPr b="0" sz="3600">
                <a:solidFill>
                  <a:srgbClr val="59595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7" name="Shape 127"/>
        <p:cNvGrpSpPr/>
        <p:nvPr/>
      </p:nvGrpSpPr>
      <p:grpSpPr>
        <a:xfrm>
          <a:off x="0" y="0"/>
          <a:ext cx="0" cy="0"/>
          <a:chOff x="0" y="0"/>
          <a:chExt cx="0" cy="0"/>
        </a:xfrm>
      </p:grpSpPr>
      <p:sp>
        <p:nvSpPr>
          <p:cNvPr id="128" name="Google Shape;128;p7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72"/>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0" name="Google Shape;130;p7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7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7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3" name="Shape 133"/>
        <p:cNvGrpSpPr/>
        <p:nvPr/>
      </p:nvGrpSpPr>
      <p:grpSpPr>
        <a:xfrm>
          <a:off x="0" y="0"/>
          <a:ext cx="0" cy="0"/>
          <a:chOff x="0" y="0"/>
          <a:chExt cx="0" cy="0"/>
        </a:xfrm>
      </p:grpSpPr>
      <p:sp>
        <p:nvSpPr>
          <p:cNvPr id="134" name="Google Shape;134;p92"/>
          <p:cNvSpPr txBox="1"/>
          <p:nvPr>
            <p:ph type="ctrTitle"/>
          </p:nvPr>
        </p:nvSpPr>
        <p:spPr>
          <a:xfrm>
            <a:off x="914400" y="2130428"/>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92"/>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136" name="Google Shape;136;p9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9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9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9" name="Shape 139"/>
        <p:cNvGrpSpPr/>
        <p:nvPr/>
      </p:nvGrpSpPr>
      <p:grpSpPr>
        <a:xfrm>
          <a:off x="0" y="0"/>
          <a:ext cx="0" cy="0"/>
          <a:chOff x="0" y="0"/>
          <a:chExt cx="0" cy="0"/>
        </a:xfrm>
      </p:grpSpPr>
      <p:sp>
        <p:nvSpPr>
          <p:cNvPr id="140" name="Google Shape;140;p93"/>
          <p:cNvSpPr txBox="1"/>
          <p:nvPr>
            <p:ph type="title"/>
          </p:nvPr>
        </p:nvSpPr>
        <p:spPr>
          <a:xfrm>
            <a:off x="963084" y="4406903"/>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3000"/>
              <a:buFont typeface="Calibri"/>
              <a:buNone/>
              <a:defRPr b="1" sz="3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93"/>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300"/>
              </a:spcBef>
              <a:spcAft>
                <a:spcPts val="0"/>
              </a:spcAft>
              <a:buClr>
                <a:srgbClr val="888888"/>
              </a:buClr>
              <a:buSzPts val="1500"/>
              <a:buNone/>
              <a:defRPr sz="1500">
                <a:solidFill>
                  <a:srgbClr val="888888"/>
                </a:solidFill>
              </a:defRPr>
            </a:lvl1pPr>
            <a:lvl2pPr indent="-228600" lvl="1" marL="914400" algn="l">
              <a:spcBef>
                <a:spcPts val="270"/>
              </a:spcBef>
              <a:spcAft>
                <a:spcPts val="0"/>
              </a:spcAft>
              <a:buClr>
                <a:srgbClr val="888888"/>
              </a:buClr>
              <a:buSzPts val="1350"/>
              <a:buNone/>
              <a:defRPr sz="1350">
                <a:solidFill>
                  <a:srgbClr val="888888"/>
                </a:solidFill>
              </a:defRPr>
            </a:lvl2pPr>
            <a:lvl3pPr indent="-228600" lvl="2" marL="1371600" algn="l">
              <a:spcBef>
                <a:spcPts val="240"/>
              </a:spcBef>
              <a:spcAft>
                <a:spcPts val="0"/>
              </a:spcAft>
              <a:buClr>
                <a:srgbClr val="888888"/>
              </a:buClr>
              <a:buSzPts val="1200"/>
              <a:buNone/>
              <a:defRPr sz="1200">
                <a:solidFill>
                  <a:srgbClr val="888888"/>
                </a:solidFill>
              </a:defRPr>
            </a:lvl3pPr>
            <a:lvl4pPr indent="-228600" lvl="3" marL="1828800" algn="l">
              <a:spcBef>
                <a:spcPts val="210"/>
              </a:spcBef>
              <a:spcAft>
                <a:spcPts val="0"/>
              </a:spcAft>
              <a:buClr>
                <a:srgbClr val="888888"/>
              </a:buClr>
              <a:buSzPts val="1050"/>
              <a:buNone/>
              <a:defRPr sz="1050">
                <a:solidFill>
                  <a:srgbClr val="888888"/>
                </a:solidFill>
              </a:defRPr>
            </a:lvl4pPr>
            <a:lvl5pPr indent="-228600" lvl="4" marL="2286000" algn="l">
              <a:spcBef>
                <a:spcPts val="210"/>
              </a:spcBef>
              <a:spcAft>
                <a:spcPts val="0"/>
              </a:spcAft>
              <a:buClr>
                <a:srgbClr val="888888"/>
              </a:buClr>
              <a:buSzPts val="1050"/>
              <a:buNone/>
              <a:defRPr sz="1050">
                <a:solidFill>
                  <a:srgbClr val="888888"/>
                </a:solidFill>
              </a:defRPr>
            </a:lvl5pPr>
            <a:lvl6pPr indent="-228600" lvl="5" marL="2743200" algn="l">
              <a:spcBef>
                <a:spcPts val="210"/>
              </a:spcBef>
              <a:spcAft>
                <a:spcPts val="0"/>
              </a:spcAft>
              <a:buClr>
                <a:srgbClr val="888888"/>
              </a:buClr>
              <a:buSzPts val="1050"/>
              <a:buNone/>
              <a:defRPr sz="1050">
                <a:solidFill>
                  <a:srgbClr val="888888"/>
                </a:solidFill>
              </a:defRPr>
            </a:lvl6pPr>
            <a:lvl7pPr indent="-228600" lvl="6" marL="3200400" algn="l">
              <a:spcBef>
                <a:spcPts val="210"/>
              </a:spcBef>
              <a:spcAft>
                <a:spcPts val="0"/>
              </a:spcAft>
              <a:buClr>
                <a:srgbClr val="888888"/>
              </a:buClr>
              <a:buSzPts val="1050"/>
              <a:buNone/>
              <a:defRPr sz="1050">
                <a:solidFill>
                  <a:srgbClr val="888888"/>
                </a:solidFill>
              </a:defRPr>
            </a:lvl7pPr>
            <a:lvl8pPr indent="-228600" lvl="7" marL="3657600" algn="l">
              <a:spcBef>
                <a:spcPts val="210"/>
              </a:spcBef>
              <a:spcAft>
                <a:spcPts val="0"/>
              </a:spcAft>
              <a:buClr>
                <a:srgbClr val="888888"/>
              </a:buClr>
              <a:buSzPts val="1050"/>
              <a:buNone/>
              <a:defRPr sz="1050">
                <a:solidFill>
                  <a:srgbClr val="888888"/>
                </a:solidFill>
              </a:defRPr>
            </a:lvl8pPr>
            <a:lvl9pPr indent="-228600" lvl="8" marL="4114800" algn="l">
              <a:spcBef>
                <a:spcPts val="210"/>
              </a:spcBef>
              <a:spcAft>
                <a:spcPts val="0"/>
              </a:spcAft>
              <a:buClr>
                <a:srgbClr val="888888"/>
              </a:buClr>
              <a:buSzPts val="1050"/>
              <a:buNone/>
              <a:defRPr sz="1050">
                <a:solidFill>
                  <a:srgbClr val="888888"/>
                </a:solidFill>
              </a:defRPr>
            </a:lvl9pPr>
          </a:lstStyle>
          <a:p/>
        </p:txBody>
      </p:sp>
      <p:sp>
        <p:nvSpPr>
          <p:cNvPr id="142" name="Google Shape;142;p9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9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9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3" name="Shape 23"/>
        <p:cNvGrpSpPr/>
        <p:nvPr/>
      </p:nvGrpSpPr>
      <p:grpSpPr>
        <a:xfrm>
          <a:off x="0" y="0"/>
          <a:ext cx="0" cy="0"/>
          <a:chOff x="0" y="0"/>
          <a:chExt cx="0" cy="0"/>
        </a:xfrm>
      </p:grpSpPr>
      <p:pic>
        <p:nvPicPr>
          <p:cNvPr descr="Z:\phast_hofe_ppt_cover.jpg" id="24" name="Google Shape;24;p74"/>
          <p:cNvPicPr preferRelativeResize="0"/>
          <p:nvPr/>
        </p:nvPicPr>
        <p:blipFill rotWithShape="1">
          <a:blip r:embed="rId2">
            <a:alphaModFix/>
          </a:blip>
          <a:srcRect b="0" l="0" r="0" t="0"/>
          <a:stretch/>
        </p:blipFill>
        <p:spPr>
          <a:xfrm>
            <a:off x="-23905" y="-196"/>
            <a:ext cx="12215905" cy="6871448"/>
          </a:xfrm>
          <a:prstGeom prst="rect">
            <a:avLst/>
          </a:prstGeom>
          <a:noFill/>
          <a:ln>
            <a:noFill/>
          </a:ln>
        </p:spPr>
      </p:pic>
      <p:sp>
        <p:nvSpPr>
          <p:cNvPr id="25" name="Google Shape;25;p74"/>
          <p:cNvSpPr txBox="1"/>
          <p:nvPr>
            <p:ph idx="1" type="body"/>
          </p:nvPr>
        </p:nvSpPr>
        <p:spPr>
          <a:xfrm>
            <a:off x="624417" y="2060849"/>
            <a:ext cx="6144683" cy="4247877"/>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lt1"/>
              </a:buClr>
              <a:buSzPts val="2400"/>
              <a:buFont typeface="Verdana"/>
              <a:buAutoNum type="arabicPeriod"/>
              <a:defRPr sz="2400">
                <a:solidFill>
                  <a:schemeClr val="lt1"/>
                </a:solidFill>
              </a:defRPr>
            </a:lvl1pPr>
            <a:lvl2pPr indent="-406400" lvl="1" marL="914400" algn="l">
              <a:spcBef>
                <a:spcPts val="560"/>
              </a:spcBef>
              <a:spcAft>
                <a:spcPts val="0"/>
              </a:spcAft>
              <a:buClr>
                <a:srgbClr val="595959"/>
              </a:buClr>
              <a:buSzPts val="2800"/>
              <a:buChar char="–"/>
              <a:defRPr>
                <a:solidFill>
                  <a:srgbClr val="595959"/>
                </a:solidFill>
              </a:defRPr>
            </a:lvl2pPr>
            <a:lvl3pPr indent="-381000" lvl="2" marL="1371600" algn="l">
              <a:spcBef>
                <a:spcPts val="480"/>
              </a:spcBef>
              <a:spcAft>
                <a:spcPts val="0"/>
              </a:spcAft>
              <a:buClr>
                <a:srgbClr val="595959"/>
              </a:buClr>
              <a:buSzPts val="2400"/>
              <a:buChar char="•"/>
              <a:defRPr>
                <a:solidFill>
                  <a:srgbClr val="595959"/>
                </a:solidFill>
              </a:defRPr>
            </a:lvl3pPr>
            <a:lvl4pPr indent="-355600" lvl="3" marL="1828800" algn="l">
              <a:spcBef>
                <a:spcPts val="400"/>
              </a:spcBef>
              <a:spcAft>
                <a:spcPts val="0"/>
              </a:spcAft>
              <a:buClr>
                <a:srgbClr val="595959"/>
              </a:buClr>
              <a:buSzPts val="2000"/>
              <a:buChar char="–"/>
              <a:defRPr>
                <a:solidFill>
                  <a:srgbClr val="595959"/>
                </a:solidFill>
              </a:defRPr>
            </a:lvl4pPr>
            <a:lvl5pPr indent="-355600" lvl="4" marL="2286000" algn="l">
              <a:spcBef>
                <a:spcPts val="400"/>
              </a:spcBef>
              <a:spcAft>
                <a:spcPts val="0"/>
              </a:spcAft>
              <a:buClr>
                <a:srgbClr val="595959"/>
              </a:buClr>
              <a:buSzPts val="2000"/>
              <a:buChar char="»"/>
              <a:defRPr>
                <a:solidFill>
                  <a:srgbClr val="595959"/>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74"/>
          <p:cNvSpPr txBox="1"/>
          <p:nvPr>
            <p:ph idx="2" type="body"/>
          </p:nvPr>
        </p:nvSpPr>
        <p:spPr>
          <a:xfrm>
            <a:off x="623393" y="1125539"/>
            <a:ext cx="6240959" cy="790575"/>
          </a:xfrm>
          <a:prstGeom prst="rect">
            <a:avLst/>
          </a:prstGeom>
          <a:noFill/>
          <a:ln>
            <a:noFill/>
          </a:ln>
        </p:spPr>
        <p:txBody>
          <a:bodyPr anchorCtr="0" anchor="t" bIns="45700" lIns="91425" spcFirstLastPara="1" rIns="91425" wrap="square" tIns="45700">
            <a:normAutofit/>
          </a:bodyPr>
          <a:lstStyle>
            <a:lvl1pPr indent="-228600" lvl="0" marL="457200" algn="l">
              <a:spcBef>
                <a:spcPts val="720"/>
              </a:spcBef>
              <a:spcAft>
                <a:spcPts val="0"/>
              </a:spcAft>
              <a:buClr>
                <a:schemeClr val="lt1"/>
              </a:buClr>
              <a:buSzPts val="3600"/>
              <a:buNone/>
              <a:defRPr sz="36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5" name="Shape 145"/>
        <p:cNvGrpSpPr/>
        <p:nvPr/>
      </p:nvGrpSpPr>
      <p:grpSpPr>
        <a:xfrm>
          <a:off x="0" y="0"/>
          <a:ext cx="0" cy="0"/>
          <a:chOff x="0" y="0"/>
          <a:chExt cx="0" cy="0"/>
        </a:xfrm>
      </p:grpSpPr>
      <p:sp>
        <p:nvSpPr>
          <p:cNvPr id="146" name="Google Shape;146;p9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94"/>
          <p:cNvSpPr txBox="1"/>
          <p:nvPr>
            <p:ph idx="1" type="body"/>
          </p:nvPr>
        </p:nvSpPr>
        <p:spPr>
          <a:xfrm>
            <a:off x="609600" y="1600203"/>
            <a:ext cx="5384800" cy="4525963"/>
          </a:xfrm>
          <a:prstGeom prst="rect">
            <a:avLst/>
          </a:prstGeom>
          <a:noFill/>
          <a:ln>
            <a:noFill/>
          </a:ln>
        </p:spPr>
        <p:txBody>
          <a:bodyPr anchorCtr="0" anchor="t" bIns="45700" lIns="91425" spcFirstLastPara="1" rIns="91425" wrap="square" tIns="45700">
            <a:normAutofit/>
          </a:bodyPr>
          <a:lstStyle>
            <a:lvl1pPr indent="-361950" lvl="0" marL="457200" algn="l">
              <a:spcBef>
                <a:spcPts val="420"/>
              </a:spcBef>
              <a:spcAft>
                <a:spcPts val="0"/>
              </a:spcAft>
              <a:buClr>
                <a:schemeClr val="dk1"/>
              </a:buClr>
              <a:buSzPts val="2100"/>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148" name="Google Shape;148;p94"/>
          <p:cNvSpPr txBox="1"/>
          <p:nvPr>
            <p:ph idx="2" type="body"/>
          </p:nvPr>
        </p:nvSpPr>
        <p:spPr>
          <a:xfrm>
            <a:off x="6197600" y="1600203"/>
            <a:ext cx="5384800" cy="4525963"/>
          </a:xfrm>
          <a:prstGeom prst="rect">
            <a:avLst/>
          </a:prstGeom>
          <a:noFill/>
          <a:ln>
            <a:noFill/>
          </a:ln>
        </p:spPr>
        <p:txBody>
          <a:bodyPr anchorCtr="0" anchor="t" bIns="45700" lIns="91425" spcFirstLastPara="1" rIns="91425" wrap="square" tIns="45700">
            <a:normAutofit/>
          </a:bodyPr>
          <a:lstStyle>
            <a:lvl1pPr indent="-361950" lvl="0" marL="457200" algn="l">
              <a:spcBef>
                <a:spcPts val="420"/>
              </a:spcBef>
              <a:spcAft>
                <a:spcPts val="0"/>
              </a:spcAft>
              <a:buClr>
                <a:schemeClr val="dk1"/>
              </a:buClr>
              <a:buSzPts val="2100"/>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149" name="Google Shape;149;p9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9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9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2" name="Shape 152"/>
        <p:cNvGrpSpPr/>
        <p:nvPr/>
      </p:nvGrpSpPr>
      <p:grpSpPr>
        <a:xfrm>
          <a:off x="0" y="0"/>
          <a:ext cx="0" cy="0"/>
          <a:chOff x="0" y="0"/>
          <a:chExt cx="0" cy="0"/>
        </a:xfrm>
      </p:grpSpPr>
      <p:sp>
        <p:nvSpPr>
          <p:cNvPr id="153" name="Google Shape;153;p9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95"/>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0"/>
              <a:buNone/>
              <a:defRPr b="1" sz="1350"/>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155" name="Google Shape;155;p95"/>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25" lvl="2" marL="1371600" algn="l">
              <a:spcBef>
                <a:spcPts val="270"/>
              </a:spcBef>
              <a:spcAft>
                <a:spcPts val="0"/>
              </a:spcAft>
              <a:buClr>
                <a:schemeClr val="dk1"/>
              </a:buClr>
              <a:buSzPts val="1350"/>
              <a:buChar char="•"/>
              <a:defRPr sz="1350"/>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56" name="Google Shape;156;p95"/>
          <p:cNvSpPr txBox="1"/>
          <p:nvPr>
            <p:ph idx="3" type="body"/>
          </p:nvPr>
        </p:nvSpPr>
        <p:spPr>
          <a:xfrm>
            <a:off x="6193369"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0"/>
              <a:buNone/>
              <a:defRPr b="1" sz="1350"/>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157" name="Google Shape;157;p95"/>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25" lvl="2" marL="1371600" algn="l">
              <a:spcBef>
                <a:spcPts val="270"/>
              </a:spcBef>
              <a:spcAft>
                <a:spcPts val="0"/>
              </a:spcAft>
              <a:buClr>
                <a:schemeClr val="dk1"/>
              </a:buClr>
              <a:buSzPts val="1350"/>
              <a:buChar char="•"/>
              <a:defRPr sz="1350"/>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58" name="Google Shape;158;p9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9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9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1" name="Shape 161"/>
        <p:cNvGrpSpPr/>
        <p:nvPr/>
      </p:nvGrpSpPr>
      <p:grpSpPr>
        <a:xfrm>
          <a:off x="0" y="0"/>
          <a:ext cx="0" cy="0"/>
          <a:chOff x="0" y="0"/>
          <a:chExt cx="0" cy="0"/>
        </a:xfrm>
      </p:grpSpPr>
      <p:sp>
        <p:nvSpPr>
          <p:cNvPr id="162" name="Google Shape;162;p9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96"/>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96"/>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96"/>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6" name="Shape 166"/>
        <p:cNvGrpSpPr/>
        <p:nvPr/>
      </p:nvGrpSpPr>
      <p:grpSpPr>
        <a:xfrm>
          <a:off x="0" y="0"/>
          <a:ext cx="0" cy="0"/>
          <a:chOff x="0" y="0"/>
          <a:chExt cx="0" cy="0"/>
        </a:xfrm>
      </p:grpSpPr>
      <p:sp>
        <p:nvSpPr>
          <p:cNvPr id="167" name="Google Shape;167;p97"/>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9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97"/>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0" name="Shape 170"/>
        <p:cNvGrpSpPr/>
        <p:nvPr/>
      </p:nvGrpSpPr>
      <p:grpSpPr>
        <a:xfrm>
          <a:off x="0" y="0"/>
          <a:ext cx="0" cy="0"/>
          <a:chOff x="0" y="0"/>
          <a:chExt cx="0" cy="0"/>
        </a:xfrm>
      </p:grpSpPr>
      <p:sp>
        <p:nvSpPr>
          <p:cNvPr id="171" name="Google Shape;171;p98"/>
          <p:cNvSpPr txBox="1"/>
          <p:nvPr>
            <p:ph type="title"/>
          </p:nvPr>
        </p:nvSpPr>
        <p:spPr>
          <a:xfrm>
            <a:off x="609602"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500"/>
              <a:buFont typeface="Calibri"/>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98"/>
          <p:cNvSpPr txBox="1"/>
          <p:nvPr>
            <p:ph idx="1" type="body"/>
          </p:nvPr>
        </p:nvSpPr>
        <p:spPr>
          <a:xfrm>
            <a:off x="4766733" y="273053"/>
            <a:ext cx="6815667" cy="5853113"/>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61950" lvl="1" marL="914400" algn="l">
              <a:spcBef>
                <a:spcPts val="420"/>
              </a:spcBef>
              <a:spcAft>
                <a:spcPts val="0"/>
              </a:spcAft>
              <a:buClr>
                <a:schemeClr val="dk1"/>
              </a:buClr>
              <a:buSzPts val="2100"/>
              <a:buChar char="–"/>
              <a:defRPr sz="2100"/>
            </a:lvl2pPr>
            <a:lvl3pPr indent="-342900" lvl="2" marL="1371600" algn="l">
              <a:spcBef>
                <a:spcPts val="360"/>
              </a:spcBef>
              <a:spcAft>
                <a:spcPts val="0"/>
              </a:spcAft>
              <a:buClr>
                <a:schemeClr val="dk1"/>
              </a:buClr>
              <a:buSzPts val="1800"/>
              <a:buChar char="•"/>
              <a:defRPr sz="18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23850" lvl="5" marL="2743200" algn="l">
              <a:spcBef>
                <a:spcPts val="300"/>
              </a:spcBef>
              <a:spcAft>
                <a:spcPts val="0"/>
              </a:spcAft>
              <a:buClr>
                <a:schemeClr val="dk1"/>
              </a:buClr>
              <a:buSzPts val="1500"/>
              <a:buChar char="•"/>
              <a:defRPr sz="1500"/>
            </a:lvl6pPr>
            <a:lvl7pPr indent="-323850" lvl="6" marL="3200400" algn="l">
              <a:spcBef>
                <a:spcPts val="300"/>
              </a:spcBef>
              <a:spcAft>
                <a:spcPts val="0"/>
              </a:spcAft>
              <a:buClr>
                <a:schemeClr val="dk1"/>
              </a:buClr>
              <a:buSzPts val="1500"/>
              <a:buChar char="•"/>
              <a:defRPr sz="1500"/>
            </a:lvl7pPr>
            <a:lvl8pPr indent="-323850" lvl="7" marL="3657600" algn="l">
              <a:spcBef>
                <a:spcPts val="300"/>
              </a:spcBef>
              <a:spcAft>
                <a:spcPts val="0"/>
              </a:spcAft>
              <a:buClr>
                <a:schemeClr val="dk1"/>
              </a:buClr>
              <a:buSzPts val="1500"/>
              <a:buChar char="•"/>
              <a:defRPr sz="1500"/>
            </a:lvl8pPr>
            <a:lvl9pPr indent="-323850" lvl="8" marL="4114800" algn="l">
              <a:spcBef>
                <a:spcPts val="300"/>
              </a:spcBef>
              <a:spcAft>
                <a:spcPts val="0"/>
              </a:spcAft>
              <a:buClr>
                <a:schemeClr val="dk1"/>
              </a:buClr>
              <a:buSzPts val="1500"/>
              <a:buChar char="•"/>
              <a:defRPr sz="1500"/>
            </a:lvl9pPr>
          </a:lstStyle>
          <a:p/>
        </p:txBody>
      </p:sp>
      <p:sp>
        <p:nvSpPr>
          <p:cNvPr id="173" name="Google Shape;173;p98"/>
          <p:cNvSpPr txBox="1"/>
          <p:nvPr>
            <p:ph idx="2" type="body"/>
          </p:nvPr>
        </p:nvSpPr>
        <p:spPr>
          <a:xfrm>
            <a:off x="609602" y="1435103"/>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10"/>
              </a:spcBef>
              <a:spcAft>
                <a:spcPts val="0"/>
              </a:spcAft>
              <a:buClr>
                <a:schemeClr val="dk1"/>
              </a:buClr>
              <a:buSzPts val="1050"/>
              <a:buNone/>
              <a:defRPr sz="1050"/>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0"/>
              <a:buNone/>
              <a:defRPr sz="750"/>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174" name="Google Shape;174;p98"/>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98"/>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98"/>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7" name="Shape 177"/>
        <p:cNvGrpSpPr/>
        <p:nvPr/>
      </p:nvGrpSpPr>
      <p:grpSpPr>
        <a:xfrm>
          <a:off x="0" y="0"/>
          <a:ext cx="0" cy="0"/>
          <a:chOff x="0" y="0"/>
          <a:chExt cx="0" cy="0"/>
        </a:xfrm>
      </p:grpSpPr>
      <p:sp>
        <p:nvSpPr>
          <p:cNvPr id="178" name="Google Shape;178;p99"/>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500"/>
              <a:buFont typeface="Calibri"/>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99"/>
          <p:cNvSpPr/>
          <p:nvPr>
            <p:ph idx="2" type="pic"/>
          </p:nvPr>
        </p:nvSpPr>
        <p:spPr>
          <a:xfrm>
            <a:off x="2389717" y="612775"/>
            <a:ext cx="7315200" cy="4114800"/>
          </a:xfrm>
          <a:prstGeom prst="rect">
            <a:avLst/>
          </a:prstGeom>
          <a:noFill/>
          <a:ln>
            <a:noFill/>
          </a:ln>
        </p:spPr>
      </p:sp>
      <p:sp>
        <p:nvSpPr>
          <p:cNvPr id="180" name="Google Shape;180;p99"/>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10"/>
              </a:spcBef>
              <a:spcAft>
                <a:spcPts val="0"/>
              </a:spcAft>
              <a:buClr>
                <a:schemeClr val="dk1"/>
              </a:buClr>
              <a:buSzPts val="1050"/>
              <a:buNone/>
              <a:defRPr sz="1050"/>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0"/>
              <a:buNone/>
              <a:defRPr sz="750"/>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181" name="Google Shape;181;p99"/>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99"/>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99"/>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4" name="Shape 184"/>
        <p:cNvGrpSpPr/>
        <p:nvPr/>
      </p:nvGrpSpPr>
      <p:grpSpPr>
        <a:xfrm>
          <a:off x="0" y="0"/>
          <a:ext cx="0" cy="0"/>
          <a:chOff x="0" y="0"/>
          <a:chExt cx="0" cy="0"/>
        </a:xfrm>
      </p:grpSpPr>
      <p:sp>
        <p:nvSpPr>
          <p:cNvPr id="185" name="Google Shape;185;p10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100"/>
          <p:cNvSpPr txBox="1"/>
          <p:nvPr>
            <p:ph idx="1" type="body"/>
          </p:nvPr>
        </p:nvSpPr>
        <p:spPr>
          <a:xfrm rot="5400000">
            <a:off x="3833019" y="-1623215"/>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7" name="Google Shape;187;p100"/>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100"/>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100"/>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0" name="Shape 190"/>
        <p:cNvGrpSpPr/>
        <p:nvPr/>
      </p:nvGrpSpPr>
      <p:grpSpPr>
        <a:xfrm>
          <a:off x="0" y="0"/>
          <a:ext cx="0" cy="0"/>
          <a:chOff x="0" y="0"/>
          <a:chExt cx="0" cy="0"/>
        </a:xfrm>
      </p:grpSpPr>
      <p:sp>
        <p:nvSpPr>
          <p:cNvPr id="191" name="Google Shape;191;p101"/>
          <p:cNvSpPr txBox="1"/>
          <p:nvPr>
            <p:ph type="title"/>
          </p:nvPr>
        </p:nvSpPr>
        <p:spPr>
          <a:xfrm rot="5400000">
            <a:off x="7285038" y="1828804"/>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101"/>
          <p:cNvSpPr txBox="1"/>
          <p:nvPr>
            <p:ph idx="1" type="body"/>
          </p:nvPr>
        </p:nvSpPr>
        <p:spPr>
          <a:xfrm rot="5400000">
            <a:off x="1697038" y="-812796"/>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3" name="Google Shape;193;p10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10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10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7" name="Shape 27"/>
        <p:cNvGrpSpPr/>
        <p:nvPr/>
      </p:nvGrpSpPr>
      <p:grpSpPr>
        <a:xfrm>
          <a:off x="0" y="0"/>
          <a:ext cx="0" cy="0"/>
          <a:chOff x="0" y="0"/>
          <a:chExt cx="0" cy="0"/>
        </a:xfrm>
      </p:grpSpPr>
      <p:pic>
        <p:nvPicPr>
          <p:cNvPr descr="Z:\phast_hofe_ppt_cover.jpg" id="28" name="Google Shape;28;p75"/>
          <p:cNvPicPr preferRelativeResize="0"/>
          <p:nvPr/>
        </p:nvPicPr>
        <p:blipFill rotWithShape="1">
          <a:blip r:embed="rId2">
            <a:alphaModFix/>
          </a:blip>
          <a:srcRect b="0" l="0" r="0" t="0"/>
          <a:stretch/>
        </p:blipFill>
        <p:spPr>
          <a:xfrm>
            <a:off x="-23905" y="-196"/>
            <a:ext cx="12215905" cy="6871448"/>
          </a:xfrm>
          <a:prstGeom prst="rect">
            <a:avLst/>
          </a:prstGeom>
          <a:noFill/>
          <a:ln>
            <a:noFill/>
          </a:ln>
        </p:spPr>
      </p:pic>
      <p:sp>
        <p:nvSpPr>
          <p:cNvPr id="29" name="Google Shape;29;p75"/>
          <p:cNvSpPr txBox="1"/>
          <p:nvPr>
            <p:ph idx="1" type="body"/>
          </p:nvPr>
        </p:nvSpPr>
        <p:spPr>
          <a:xfrm>
            <a:off x="719667" y="2202434"/>
            <a:ext cx="5369984" cy="866527"/>
          </a:xfrm>
          <a:prstGeom prst="rect">
            <a:avLst/>
          </a:prstGeom>
          <a:noFill/>
          <a:ln>
            <a:noFill/>
          </a:ln>
        </p:spPr>
        <p:txBody>
          <a:bodyPr anchorCtr="0" anchor="t" bIns="45700" lIns="91425" spcFirstLastPara="1" rIns="91425" wrap="square" tIns="45700">
            <a:normAutofit/>
          </a:bodyPr>
          <a:lstStyle>
            <a:lvl1pPr indent="-228600" lvl="0" marL="457200" algn="l">
              <a:spcBef>
                <a:spcPts val="1080"/>
              </a:spcBef>
              <a:spcAft>
                <a:spcPts val="0"/>
              </a:spcAft>
              <a:buClr>
                <a:schemeClr val="lt1"/>
              </a:buClr>
              <a:buSzPts val="5400"/>
              <a:buNone/>
              <a:defRPr sz="5400">
                <a:solidFill>
                  <a:schemeClr val="lt1"/>
                </a:solidFill>
                <a:latin typeface="Verdana"/>
                <a:ea typeface="Verdana"/>
                <a:cs typeface="Verdana"/>
                <a:sym typeface="Verdana"/>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0" name="Shape 30"/>
        <p:cNvGrpSpPr/>
        <p:nvPr/>
      </p:nvGrpSpPr>
      <p:grpSpPr>
        <a:xfrm>
          <a:off x="0" y="0"/>
          <a:ext cx="0" cy="0"/>
          <a:chOff x="0" y="0"/>
          <a:chExt cx="0" cy="0"/>
        </a:xfrm>
      </p:grpSpPr>
      <p:sp>
        <p:nvSpPr>
          <p:cNvPr id="31" name="Google Shape;31;p7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95959"/>
              </a:buClr>
              <a:buSzPts val="3600"/>
              <a:buFont typeface="Verdana"/>
              <a:buNone/>
              <a:defRPr sz="36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7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95959"/>
              </a:buClr>
              <a:buSzPts val="3600"/>
              <a:buFont typeface="Verdana"/>
              <a:buNone/>
              <a:defRPr b="0" sz="3600">
                <a:solidFill>
                  <a:srgbClr val="59595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77"/>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rgbClr val="595959"/>
              </a:buClr>
              <a:buSzPts val="2000"/>
              <a:buChar char="•"/>
              <a:defRPr sz="2000">
                <a:solidFill>
                  <a:srgbClr val="595959"/>
                </a:solidFill>
                <a:latin typeface="Verdana"/>
                <a:ea typeface="Verdana"/>
                <a:cs typeface="Verdana"/>
                <a:sym typeface="Verdana"/>
              </a:defRPr>
            </a:lvl1pPr>
            <a:lvl2pPr indent="-342900" lvl="1" marL="914400" algn="l">
              <a:spcBef>
                <a:spcPts val="360"/>
              </a:spcBef>
              <a:spcAft>
                <a:spcPts val="0"/>
              </a:spcAft>
              <a:buClr>
                <a:srgbClr val="595959"/>
              </a:buClr>
              <a:buSzPts val="1800"/>
              <a:buChar char="–"/>
              <a:defRPr sz="1800">
                <a:solidFill>
                  <a:srgbClr val="595959"/>
                </a:solidFill>
                <a:latin typeface="Verdana"/>
                <a:ea typeface="Verdana"/>
                <a:cs typeface="Verdana"/>
                <a:sym typeface="Verdana"/>
              </a:defRPr>
            </a:lvl2pPr>
            <a:lvl3pPr indent="-330200" lvl="2" marL="1371600" algn="l">
              <a:spcBef>
                <a:spcPts val="320"/>
              </a:spcBef>
              <a:spcAft>
                <a:spcPts val="0"/>
              </a:spcAft>
              <a:buClr>
                <a:srgbClr val="595959"/>
              </a:buClr>
              <a:buSzPts val="1600"/>
              <a:buChar char="•"/>
              <a:defRPr sz="1600">
                <a:solidFill>
                  <a:srgbClr val="595959"/>
                </a:solidFill>
                <a:latin typeface="Verdana"/>
                <a:ea typeface="Verdana"/>
                <a:cs typeface="Verdana"/>
                <a:sym typeface="Verdana"/>
              </a:defRPr>
            </a:lvl3pPr>
            <a:lvl4pPr indent="-317500" lvl="3" marL="1828800" algn="l">
              <a:spcBef>
                <a:spcPts val="280"/>
              </a:spcBef>
              <a:spcAft>
                <a:spcPts val="0"/>
              </a:spcAft>
              <a:buClr>
                <a:srgbClr val="595959"/>
              </a:buClr>
              <a:buSzPts val="1400"/>
              <a:buChar char="–"/>
              <a:defRPr sz="1400">
                <a:solidFill>
                  <a:srgbClr val="595959"/>
                </a:solidFill>
                <a:latin typeface="Verdana"/>
                <a:ea typeface="Verdana"/>
                <a:cs typeface="Verdana"/>
                <a:sym typeface="Verdana"/>
              </a:defRPr>
            </a:lvl4pPr>
            <a:lvl5pPr indent="-317500" lvl="4" marL="2286000" algn="l">
              <a:spcBef>
                <a:spcPts val="280"/>
              </a:spcBef>
              <a:spcAft>
                <a:spcPts val="0"/>
              </a:spcAft>
              <a:buClr>
                <a:srgbClr val="595959"/>
              </a:buClr>
              <a:buSzPts val="1400"/>
              <a:buChar char="»"/>
              <a:defRPr sz="1400">
                <a:solidFill>
                  <a:srgbClr val="595959"/>
                </a:solidFill>
                <a:latin typeface="Verdana"/>
                <a:ea typeface="Verdana"/>
                <a:cs typeface="Verdana"/>
                <a:sym typeface="Verdana"/>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5" name="Google Shape;35;p77"/>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rgbClr val="595959"/>
              </a:buClr>
              <a:buSzPts val="2000"/>
              <a:buChar char="•"/>
              <a:defRPr sz="2000">
                <a:solidFill>
                  <a:srgbClr val="595959"/>
                </a:solidFill>
                <a:latin typeface="Verdana"/>
                <a:ea typeface="Verdana"/>
                <a:cs typeface="Verdana"/>
                <a:sym typeface="Verdana"/>
              </a:defRPr>
            </a:lvl1pPr>
            <a:lvl2pPr indent="-342900" lvl="1" marL="914400" algn="l">
              <a:spcBef>
                <a:spcPts val="360"/>
              </a:spcBef>
              <a:spcAft>
                <a:spcPts val="0"/>
              </a:spcAft>
              <a:buClr>
                <a:srgbClr val="595959"/>
              </a:buClr>
              <a:buSzPts val="1800"/>
              <a:buChar char="–"/>
              <a:defRPr sz="1800">
                <a:solidFill>
                  <a:srgbClr val="595959"/>
                </a:solidFill>
                <a:latin typeface="Verdana"/>
                <a:ea typeface="Verdana"/>
                <a:cs typeface="Verdana"/>
                <a:sym typeface="Verdana"/>
              </a:defRPr>
            </a:lvl2pPr>
            <a:lvl3pPr indent="-330200" lvl="2" marL="1371600" algn="l">
              <a:spcBef>
                <a:spcPts val="320"/>
              </a:spcBef>
              <a:spcAft>
                <a:spcPts val="0"/>
              </a:spcAft>
              <a:buClr>
                <a:srgbClr val="595959"/>
              </a:buClr>
              <a:buSzPts val="1600"/>
              <a:buChar char="•"/>
              <a:defRPr sz="1600">
                <a:solidFill>
                  <a:srgbClr val="595959"/>
                </a:solidFill>
                <a:latin typeface="Verdana"/>
                <a:ea typeface="Verdana"/>
                <a:cs typeface="Verdana"/>
                <a:sym typeface="Verdana"/>
              </a:defRPr>
            </a:lvl3pPr>
            <a:lvl4pPr indent="-317500" lvl="3" marL="1828800" algn="l">
              <a:spcBef>
                <a:spcPts val="280"/>
              </a:spcBef>
              <a:spcAft>
                <a:spcPts val="0"/>
              </a:spcAft>
              <a:buClr>
                <a:srgbClr val="595959"/>
              </a:buClr>
              <a:buSzPts val="1400"/>
              <a:buChar char="–"/>
              <a:defRPr sz="1400">
                <a:solidFill>
                  <a:srgbClr val="595959"/>
                </a:solidFill>
                <a:latin typeface="Verdana"/>
                <a:ea typeface="Verdana"/>
                <a:cs typeface="Verdana"/>
                <a:sym typeface="Verdana"/>
              </a:defRPr>
            </a:lvl4pPr>
            <a:lvl5pPr indent="-317500" lvl="4" marL="2286000" algn="l">
              <a:spcBef>
                <a:spcPts val="280"/>
              </a:spcBef>
              <a:spcAft>
                <a:spcPts val="0"/>
              </a:spcAft>
              <a:buClr>
                <a:srgbClr val="595959"/>
              </a:buClr>
              <a:buSzPts val="1400"/>
              <a:buChar char="»"/>
              <a:defRPr sz="1400">
                <a:solidFill>
                  <a:srgbClr val="595959"/>
                </a:solidFill>
                <a:latin typeface="Verdana"/>
                <a:ea typeface="Verdana"/>
                <a:cs typeface="Verdana"/>
                <a:sym typeface="Verdana"/>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 name="Shape 36"/>
        <p:cNvGrpSpPr/>
        <p:nvPr/>
      </p:nvGrpSpPr>
      <p:grpSpPr>
        <a:xfrm>
          <a:off x="0" y="0"/>
          <a:ext cx="0" cy="0"/>
          <a:chOff x="0" y="0"/>
          <a:chExt cx="0" cy="0"/>
        </a:xfrm>
      </p:grpSpPr>
      <p:sp>
        <p:nvSpPr>
          <p:cNvPr id="37" name="Google Shape;37;p7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95959"/>
              </a:buClr>
              <a:buSzPts val="3600"/>
              <a:buFont typeface="Verdana"/>
              <a:buNone/>
              <a:defRPr b="0" sz="3600">
                <a:solidFill>
                  <a:srgbClr val="59595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8"/>
          <p:cNvSpPr/>
          <p:nvPr>
            <p:ph idx="2" type="pic"/>
          </p:nvPr>
        </p:nvSpPr>
        <p:spPr>
          <a:xfrm>
            <a:off x="6480044" y="0"/>
            <a:ext cx="5711957" cy="5877272"/>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 name="Shape 39"/>
        <p:cNvGrpSpPr/>
        <p:nvPr/>
      </p:nvGrpSpPr>
      <p:grpSpPr>
        <a:xfrm>
          <a:off x="0" y="0"/>
          <a:ext cx="0" cy="0"/>
          <a:chOff x="0" y="0"/>
          <a:chExt cx="0" cy="0"/>
        </a:xfrm>
      </p:grpSpPr>
      <p:sp>
        <p:nvSpPr>
          <p:cNvPr id="40" name="Google Shape;40;p79"/>
          <p:cNvSpPr/>
          <p:nvPr>
            <p:ph idx="2" type="dgm"/>
          </p:nvPr>
        </p:nvSpPr>
        <p:spPr>
          <a:xfrm>
            <a:off x="1007534" y="1412776"/>
            <a:ext cx="10369053" cy="468052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rgbClr val="595959"/>
              </a:buClr>
              <a:buSzPts val="3200"/>
              <a:buFont typeface="Arial"/>
              <a:buChar char="•"/>
              <a:defRPr b="0" i="0" sz="3200" u="none" cap="none" strike="noStrike">
                <a:solidFill>
                  <a:srgbClr val="595959"/>
                </a:solidFill>
                <a:latin typeface="Verdana"/>
                <a:ea typeface="Verdana"/>
                <a:cs typeface="Verdana"/>
                <a:sym typeface="Verdana"/>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41" name="Google Shape;41;p7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95959"/>
              </a:buClr>
              <a:buSzPts val="3600"/>
              <a:buFont typeface="Verdana"/>
              <a:buNone/>
              <a:defRPr b="0" sz="3600">
                <a:solidFill>
                  <a:srgbClr val="59595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8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8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p:txBody>
      </p:sp>
      <p:sp>
        <p:nvSpPr>
          <p:cNvPr id="45" name="Google Shape;45;p8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p:txBody>
      </p:sp>
      <p:sp>
        <p:nvSpPr>
          <p:cNvPr id="46" name="Google Shape;46;p8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p:txBody>
      </p:sp>
      <p:sp>
        <p:nvSpPr>
          <p:cNvPr id="47" name="Google Shape;47;p8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Verdana"/>
              <a:buNone/>
              <a:defRPr sz="1200">
                <a:solidFill>
                  <a:srgbClr val="888888"/>
                </a:solidFill>
                <a:latin typeface="Verdana"/>
                <a:ea typeface="Verdana"/>
                <a:cs typeface="Verdana"/>
                <a:sym typeface="Verdana"/>
              </a:defRPr>
            </a:lvl1pPr>
            <a:lvl2pPr indent="0" lvl="1" marL="0" algn="r">
              <a:spcBef>
                <a:spcPts val="0"/>
              </a:spcBef>
              <a:buClr>
                <a:srgbClr val="888888"/>
              </a:buClr>
              <a:buSzPts val="1200"/>
              <a:buFont typeface="Verdana"/>
              <a:buNone/>
              <a:defRPr sz="1200">
                <a:solidFill>
                  <a:srgbClr val="888888"/>
                </a:solidFill>
                <a:latin typeface="Verdana"/>
                <a:ea typeface="Verdana"/>
                <a:cs typeface="Verdana"/>
                <a:sym typeface="Verdana"/>
              </a:defRPr>
            </a:lvl2pPr>
            <a:lvl3pPr indent="0" lvl="2" marL="0" algn="r">
              <a:spcBef>
                <a:spcPts val="0"/>
              </a:spcBef>
              <a:buClr>
                <a:srgbClr val="888888"/>
              </a:buClr>
              <a:buSzPts val="1200"/>
              <a:buFont typeface="Verdana"/>
              <a:buNone/>
              <a:defRPr sz="1200">
                <a:solidFill>
                  <a:srgbClr val="888888"/>
                </a:solidFill>
                <a:latin typeface="Verdana"/>
                <a:ea typeface="Verdana"/>
                <a:cs typeface="Verdana"/>
                <a:sym typeface="Verdana"/>
              </a:defRPr>
            </a:lvl3pPr>
            <a:lvl4pPr indent="0" lvl="3" marL="0" algn="r">
              <a:spcBef>
                <a:spcPts val="0"/>
              </a:spcBef>
              <a:buClr>
                <a:srgbClr val="888888"/>
              </a:buClr>
              <a:buSzPts val="1200"/>
              <a:buFont typeface="Verdana"/>
              <a:buNone/>
              <a:defRPr sz="1200">
                <a:solidFill>
                  <a:srgbClr val="888888"/>
                </a:solidFill>
                <a:latin typeface="Verdana"/>
                <a:ea typeface="Verdana"/>
                <a:cs typeface="Verdana"/>
                <a:sym typeface="Verdana"/>
              </a:defRPr>
            </a:lvl4pPr>
            <a:lvl5pPr indent="0" lvl="4" marL="0" algn="r">
              <a:spcBef>
                <a:spcPts val="0"/>
              </a:spcBef>
              <a:buClr>
                <a:srgbClr val="888888"/>
              </a:buClr>
              <a:buSzPts val="1200"/>
              <a:buFont typeface="Verdana"/>
              <a:buNone/>
              <a:defRPr sz="1200">
                <a:solidFill>
                  <a:srgbClr val="888888"/>
                </a:solidFill>
                <a:latin typeface="Verdana"/>
                <a:ea typeface="Verdana"/>
                <a:cs typeface="Verdana"/>
                <a:sym typeface="Verdana"/>
              </a:defRPr>
            </a:lvl5pPr>
            <a:lvl6pPr indent="0" lvl="5" marL="0" algn="r">
              <a:spcBef>
                <a:spcPts val="0"/>
              </a:spcBef>
              <a:buClr>
                <a:srgbClr val="888888"/>
              </a:buClr>
              <a:buSzPts val="1200"/>
              <a:buFont typeface="Verdana"/>
              <a:buNone/>
              <a:defRPr sz="1200">
                <a:solidFill>
                  <a:srgbClr val="888888"/>
                </a:solidFill>
                <a:latin typeface="Verdana"/>
                <a:ea typeface="Verdana"/>
                <a:cs typeface="Verdana"/>
                <a:sym typeface="Verdana"/>
              </a:defRPr>
            </a:lvl6pPr>
            <a:lvl7pPr indent="0" lvl="6" marL="0" algn="r">
              <a:spcBef>
                <a:spcPts val="0"/>
              </a:spcBef>
              <a:buClr>
                <a:srgbClr val="888888"/>
              </a:buClr>
              <a:buSzPts val="1200"/>
              <a:buFont typeface="Verdana"/>
              <a:buNone/>
              <a:defRPr sz="1200">
                <a:solidFill>
                  <a:srgbClr val="888888"/>
                </a:solidFill>
                <a:latin typeface="Verdana"/>
                <a:ea typeface="Verdana"/>
                <a:cs typeface="Verdana"/>
                <a:sym typeface="Verdana"/>
              </a:defRPr>
            </a:lvl7pPr>
            <a:lvl8pPr indent="0" lvl="7" marL="0" algn="r">
              <a:spcBef>
                <a:spcPts val="0"/>
              </a:spcBef>
              <a:buClr>
                <a:srgbClr val="888888"/>
              </a:buClr>
              <a:buSzPts val="1200"/>
              <a:buFont typeface="Verdana"/>
              <a:buNone/>
              <a:defRPr sz="1200">
                <a:solidFill>
                  <a:srgbClr val="888888"/>
                </a:solidFill>
                <a:latin typeface="Verdana"/>
                <a:ea typeface="Verdana"/>
                <a:cs typeface="Verdana"/>
                <a:sym typeface="Verdana"/>
              </a:defRPr>
            </a:lvl8pPr>
            <a:lvl9pPr indent="0" lvl="8" marL="0" algn="r">
              <a:spcBef>
                <a:spcPts val="0"/>
              </a:spcBef>
              <a:buClr>
                <a:srgbClr val="888888"/>
              </a:buClr>
              <a:buSzPts val="1200"/>
              <a:buFont typeface="Verdana"/>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3.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0" Type="http://schemas.openxmlformats.org/officeDocument/2006/relationships/theme" Target="../theme/theme4.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11" Type="http://schemas.openxmlformats.org/officeDocument/2006/relationships/theme" Target="../theme/theme5.xml"/><Relationship Id="rId10" Type="http://schemas.openxmlformats.org/officeDocument/2006/relationships/slideLayout" Target="../slideLayouts/slideLayout26.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theme" Target="../theme/theme1.xml"/><Relationship Id="rId12" Type="http://schemas.openxmlformats.org/officeDocument/2006/relationships/slideLayout" Target="../slideLayouts/slideLayout37.xml"/><Relationship Id="rId1" Type="http://schemas.openxmlformats.org/officeDocument/2006/relationships/image" Target="../media/image6.jpg"/><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Verdana"/>
              <a:buNone/>
              <a:defRPr b="0" i="0" sz="4400" u="none" cap="none" strike="noStrik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Verdana"/>
                <a:ea typeface="Verdana"/>
                <a:cs typeface="Verdana"/>
                <a:sym typeface="Verdan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12" name="Google Shape;12;p6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3" name="Google Shape;13;p6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4" name="Google Shape;14;p6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Verdana"/>
                <a:ea typeface="Verdana"/>
                <a:cs typeface="Verdana"/>
                <a:sym typeface="Verdana"/>
              </a:defRPr>
            </a:lvl1pPr>
            <a:lvl2pPr indent="0" lvl="1" marL="0" marR="0" rtl="0" algn="r">
              <a:spcBef>
                <a:spcPts val="0"/>
              </a:spcBef>
              <a:buNone/>
              <a:defRPr b="0" i="0" sz="1200" u="none" cap="none" strike="noStrike">
                <a:solidFill>
                  <a:srgbClr val="888888"/>
                </a:solidFill>
                <a:latin typeface="Verdana"/>
                <a:ea typeface="Verdana"/>
                <a:cs typeface="Verdana"/>
                <a:sym typeface="Verdana"/>
              </a:defRPr>
            </a:lvl2pPr>
            <a:lvl3pPr indent="0" lvl="2" marL="0" marR="0" rtl="0" algn="r">
              <a:spcBef>
                <a:spcPts val="0"/>
              </a:spcBef>
              <a:buNone/>
              <a:defRPr b="0" i="0" sz="1200" u="none" cap="none" strike="noStrike">
                <a:solidFill>
                  <a:srgbClr val="888888"/>
                </a:solidFill>
                <a:latin typeface="Verdana"/>
                <a:ea typeface="Verdana"/>
                <a:cs typeface="Verdana"/>
                <a:sym typeface="Verdana"/>
              </a:defRPr>
            </a:lvl3pPr>
            <a:lvl4pPr indent="0" lvl="3" marL="0" marR="0" rtl="0" algn="r">
              <a:spcBef>
                <a:spcPts val="0"/>
              </a:spcBef>
              <a:buNone/>
              <a:defRPr b="0" i="0" sz="1200" u="none" cap="none" strike="noStrike">
                <a:solidFill>
                  <a:srgbClr val="888888"/>
                </a:solidFill>
                <a:latin typeface="Verdana"/>
                <a:ea typeface="Verdana"/>
                <a:cs typeface="Verdana"/>
                <a:sym typeface="Verdana"/>
              </a:defRPr>
            </a:lvl4pPr>
            <a:lvl5pPr indent="0" lvl="4" marL="0" marR="0" rtl="0" algn="r">
              <a:spcBef>
                <a:spcPts val="0"/>
              </a:spcBef>
              <a:buNone/>
              <a:defRPr b="0" i="0" sz="1200" u="none" cap="none" strike="noStrike">
                <a:solidFill>
                  <a:srgbClr val="888888"/>
                </a:solidFill>
                <a:latin typeface="Verdana"/>
                <a:ea typeface="Verdana"/>
                <a:cs typeface="Verdana"/>
                <a:sym typeface="Verdana"/>
              </a:defRPr>
            </a:lvl5pPr>
            <a:lvl6pPr indent="0" lvl="5" marL="0" marR="0" rtl="0" algn="r">
              <a:spcBef>
                <a:spcPts val="0"/>
              </a:spcBef>
              <a:buNone/>
              <a:defRPr b="0" i="0" sz="1200" u="none" cap="none" strike="noStrike">
                <a:solidFill>
                  <a:srgbClr val="888888"/>
                </a:solidFill>
                <a:latin typeface="Verdana"/>
                <a:ea typeface="Verdana"/>
                <a:cs typeface="Verdana"/>
                <a:sym typeface="Verdana"/>
              </a:defRPr>
            </a:lvl6pPr>
            <a:lvl7pPr indent="0" lvl="6" marL="0" marR="0" rtl="0" algn="r">
              <a:spcBef>
                <a:spcPts val="0"/>
              </a:spcBef>
              <a:buNone/>
              <a:defRPr b="0" i="0" sz="1200" u="none" cap="none" strike="noStrike">
                <a:solidFill>
                  <a:srgbClr val="888888"/>
                </a:solidFill>
                <a:latin typeface="Verdana"/>
                <a:ea typeface="Verdana"/>
                <a:cs typeface="Verdana"/>
                <a:sym typeface="Verdana"/>
              </a:defRPr>
            </a:lvl7pPr>
            <a:lvl8pPr indent="0" lvl="7" marL="0" marR="0" rtl="0" algn="r">
              <a:spcBef>
                <a:spcPts val="0"/>
              </a:spcBef>
              <a:buNone/>
              <a:defRPr b="0" i="0" sz="1200" u="none" cap="none" strike="noStrike">
                <a:solidFill>
                  <a:srgbClr val="888888"/>
                </a:solidFill>
                <a:latin typeface="Verdana"/>
                <a:ea typeface="Verdana"/>
                <a:cs typeface="Verdana"/>
                <a:sym typeface="Verdana"/>
              </a:defRPr>
            </a:lvl8pPr>
            <a:lvl9pPr indent="0" lvl="8" marL="0" marR="0" rtl="0" algn="r">
              <a:spcBef>
                <a:spcPts val="0"/>
              </a:spcBef>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pic>
        <p:nvPicPr>
          <p:cNvPr descr="Z:\phast_hofe_ppt_inner.jpg" id="15" name="Google Shape;15;p61"/>
          <p:cNvPicPr preferRelativeResize="0"/>
          <p:nvPr/>
        </p:nvPicPr>
        <p:blipFill rotWithShape="1">
          <a:blip r:embed="rId1">
            <a:alphaModFix/>
          </a:blip>
          <a:srcRect b="0" l="0" r="0" t="0"/>
          <a:stretch/>
        </p:blipFill>
        <p:spPr>
          <a:xfrm>
            <a:off x="-17669" y="141"/>
            <a:ext cx="12215308" cy="687111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 name="Shape 48"/>
        <p:cNvGrpSpPr/>
        <p:nvPr/>
      </p:nvGrpSpPr>
      <p:grpSpPr>
        <a:xfrm>
          <a:off x="0" y="0"/>
          <a:ext cx="0" cy="0"/>
          <a:chOff x="0" y="0"/>
          <a:chExt cx="0" cy="0"/>
        </a:xfrm>
      </p:grpSpPr>
      <p:sp>
        <p:nvSpPr>
          <p:cNvPr id="49" name="Google Shape;49;p6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Verdana"/>
              <a:buNone/>
              <a:defRPr b="0" i="0" sz="4400" u="none" cap="none" strike="noStrik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6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Verdana"/>
                <a:ea typeface="Verdana"/>
                <a:cs typeface="Verdana"/>
                <a:sym typeface="Verdan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51" name="Google Shape;51;p6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52" name="Google Shape;52;p6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53" name="Google Shape;53;p6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Verdana"/>
                <a:ea typeface="Verdana"/>
                <a:cs typeface="Verdana"/>
                <a:sym typeface="Verdana"/>
              </a:defRPr>
            </a:lvl1pPr>
            <a:lvl2pPr indent="0" lvl="1" marL="0" marR="0" rtl="0" algn="r">
              <a:spcBef>
                <a:spcPts val="0"/>
              </a:spcBef>
              <a:buNone/>
              <a:defRPr b="0" i="0" sz="1200" u="none" cap="none" strike="noStrike">
                <a:solidFill>
                  <a:srgbClr val="888888"/>
                </a:solidFill>
                <a:latin typeface="Verdana"/>
                <a:ea typeface="Verdana"/>
                <a:cs typeface="Verdana"/>
                <a:sym typeface="Verdana"/>
              </a:defRPr>
            </a:lvl2pPr>
            <a:lvl3pPr indent="0" lvl="2" marL="0" marR="0" rtl="0" algn="r">
              <a:spcBef>
                <a:spcPts val="0"/>
              </a:spcBef>
              <a:buNone/>
              <a:defRPr b="0" i="0" sz="1200" u="none" cap="none" strike="noStrike">
                <a:solidFill>
                  <a:srgbClr val="888888"/>
                </a:solidFill>
                <a:latin typeface="Verdana"/>
                <a:ea typeface="Verdana"/>
                <a:cs typeface="Verdana"/>
                <a:sym typeface="Verdana"/>
              </a:defRPr>
            </a:lvl3pPr>
            <a:lvl4pPr indent="0" lvl="3" marL="0" marR="0" rtl="0" algn="r">
              <a:spcBef>
                <a:spcPts val="0"/>
              </a:spcBef>
              <a:buNone/>
              <a:defRPr b="0" i="0" sz="1200" u="none" cap="none" strike="noStrike">
                <a:solidFill>
                  <a:srgbClr val="888888"/>
                </a:solidFill>
                <a:latin typeface="Verdana"/>
                <a:ea typeface="Verdana"/>
                <a:cs typeface="Verdana"/>
                <a:sym typeface="Verdana"/>
              </a:defRPr>
            </a:lvl4pPr>
            <a:lvl5pPr indent="0" lvl="4" marL="0" marR="0" rtl="0" algn="r">
              <a:spcBef>
                <a:spcPts val="0"/>
              </a:spcBef>
              <a:buNone/>
              <a:defRPr b="0" i="0" sz="1200" u="none" cap="none" strike="noStrike">
                <a:solidFill>
                  <a:srgbClr val="888888"/>
                </a:solidFill>
                <a:latin typeface="Verdana"/>
                <a:ea typeface="Verdana"/>
                <a:cs typeface="Verdana"/>
                <a:sym typeface="Verdana"/>
              </a:defRPr>
            </a:lvl5pPr>
            <a:lvl6pPr indent="0" lvl="5" marL="0" marR="0" rtl="0" algn="r">
              <a:spcBef>
                <a:spcPts val="0"/>
              </a:spcBef>
              <a:buNone/>
              <a:defRPr b="0" i="0" sz="1200" u="none" cap="none" strike="noStrike">
                <a:solidFill>
                  <a:srgbClr val="888888"/>
                </a:solidFill>
                <a:latin typeface="Verdana"/>
                <a:ea typeface="Verdana"/>
                <a:cs typeface="Verdana"/>
                <a:sym typeface="Verdana"/>
              </a:defRPr>
            </a:lvl6pPr>
            <a:lvl7pPr indent="0" lvl="6" marL="0" marR="0" rtl="0" algn="r">
              <a:spcBef>
                <a:spcPts val="0"/>
              </a:spcBef>
              <a:buNone/>
              <a:defRPr b="0" i="0" sz="1200" u="none" cap="none" strike="noStrike">
                <a:solidFill>
                  <a:srgbClr val="888888"/>
                </a:solidFill>
                <a:latin typeface="Verdana"/>
                <a:ea typeface="Verdana"/>
                <a:cs typeface="Verdana"/>
                <a:sym typeface="Verdana"/>
              </a:defRPr>
            </a:lvl7pPr>
            <a:lvl8pPr indent="0" lvl="7" marL="0" marR="0" rtl="0" algn="r">
              <a:spcBef>
                <a:spcPts val="0"/>
              </a:spcBef>
              <a:buNone/>
              <a:defRPr b="0" i="0" sz="1200" u="none" cap="none" strike="noStrike">
                <a:solidFill>
                  <a:srgbClr val="888888"/>
                </a:solidFill>
                <a:latin typeface="Verdana"/>
                <a:ea typeface="Verdana"/>
                <a:cs typeface="Verdana"/>
                <a:sym typeface="Verdana"/>
              </a:defRPr>
            </a:lvl8pPr>
            <a:lvl9pPr indent="0" lvl="8" marL="0" marR="0" rtl="0" algn="r">
              <a:spcBef>
                <a:spcPts val="0"/>
              </a:spcBef>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pic>
        <p:nvPicPr>
          <p:cNvPr descr="Z:\phast_hofe_ppt_inner.jpg" id="54" name="Google Shape;54;p63"/>
          <p:cNvPicPr preferRelativeResize="0"/>
          <p:nvPr/>
        </p:nvPicPr>
        <p:blipFill rotWithShape="1">
          <a:blip r:embed="rId1">
            <a:alphaModFix/>
          </a:blip>
          <a:srcRect b="0" l="0" r="0" t="0"/>
          <a:stretch/>
        </p:blipFill>
        <p:spPr>
          <a:xfrm>
            <a:off x="-17669" y="141"/>
            <a:ext cx="12215308" cy="687111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 name="Shape 81"/>
        <p:cNvGrpSpPr/>
        <p:nvPr/>
      </p:nvGrpSpPr>
      <p:grpSpPr>
        <a:xfrm>
          <a:off x="0" y="0"/>
          <a:ext cx="0" cy="0"/>
          <a:chOff x="0" y="0"/>
          <a:chExt cx="0" cy="0"/>
        </a:xfrm>
      </p:grpSpPr>
      <p:sp>
        <p:nvSpPr>
          <p:cNvPr id="82" name="Google Shape;82;p6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Verdana"/>
              <a:buNone/>
              <a:defRPr b="0" i="0" sz="4400" u="none" cap="none" strike="noStrik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 name="Google Shape;83;p6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Verdana"/>
                <a:ea typeface="Verdana"/>
                <a:cs typeface="Verdana"/>
                <a:sym typeface="Verdan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84" name="Google Shape;84;p6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85" name="Google Shape;85;p6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86" name="Google Shape;86;p6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Verdana"/>
                <a:ea typeface="Verdana"/>
                <a:cs typeface="Verdana"/>
                <a:sym typeface="Verdana"/>
              </a:defRPr>
            </a:lvl1pPr>
            <a:lvl2pPr indent="0" lvl="1" marL="0" marR="0" rtl="0" algn="r">
              <a:spcBef>
                <a:spcPts val="0"/>
              </a:spcBef>
              <a:buNone/>
              <a:defRPr b="0" i="0" sz="1200" u="none" cap="none" strike="noStrike">
                <a:solidFill>
                  <a:srgbClr val="888888"/>
                </a:solidFill>
                <a:latin typeface="Verdana"/>
                <a:ea typeface="Verdana"/>
                <a:cs typeface="Verdana"/>
                <a:sym typeface="Verdana"/>
              </a:defRPr>
            </a:lvl2pPr>
            <a:lvl3pPr indent="0" lvl="2" marL="0" marR="0" rtl="0" algn="r">
              <a:spcBef>
                <a:spcPts val="0"/>
              </a:spcBef>
              <a:buNone/>
              <a:defRPr b="0" i="0" sz="1200" u="none" cap="none" strike="noStrike">
                <a:solidFill>
                  <a:srgbClr val="888888"/>
                </a:solidFill>
                <a:latin typeface="Verdana"/>
                <a:ea typeface="Verdana"/>
                <a:cs typeface="Verdana"/>
                <a:sym typeface="Verdana"/>
              </a:defRPr>
            </a:lvl3pPr>
            <a:lvl4pPr indent="0" lvl="3" marL="0" marR="0" rtl="0" algn="r">
              <a:spcBef>
                <a:spcPts val="0"/>
              </a:spcBef>
              <a:buNone/>
              <a:defRPr b="0" i="0" sz="1200" u="none" cap="none" strike="noStrike">
                <a:solidFill>
                  <a:srgbClr val="888888"/>
                </a:solidFill>
                <a:latin typeface="Verdana"/>
                <a:ea typeface="Verdana"/>
                <a:cs typeface="Verdana"/>
                <a:sym typeface="Verdana"/>
              </a:defRPr>
            </a:lvl4pPr>
            <a:lvl5pPr indent="0" lvl="4" marL="0" marR="0" rtl="0" algn="r">
              <a:spcBef>
                <a:spcPts val="0"/>
              </a:spcBef>
              <a:buNone/>
              <a:defRPr b="0" i="0" sz="1200" u="none" cap="none" strike="noStrike">
                <a:solidFill>
                  <a:srgbClr val="888888"/>
                </a:solidFill>
                <a:latin typeface="Verdana"/>
                <a:ea typeface="Verdana"/>
                <a:cs typeface="Verdana"/>
                <a:sym typeface="Verdana"/>
              </a:defRPr>
            </a:lvl5pPr>
            <a:lvl6pPr indent="0" lvl="5" marL="0" marR="0" rtl="0" algn="r">
              <a:spcBef>
                <a:spcPts val="0"/>
              </a:spcBef>
              <a:buNone/>
              <a:defRPr b="0" i="0" sz="1200" u="none" cap="none" strike="noStrike">
                <a:solidFill>
                  <a:srgbClr val="888888"/>
                </a:solidFill>
                <a:latin typeface="Verdana"/>
                <a:ea typeface="Verdana"/>
                <a:cs typeface="Verdana"/>
                <a:sym typeface="Verdana"/>
              </a:defRPr>
            </a:lvl6pPr>
            <a:lvl7pPr indent="0" lvl="6" marL="0" marR="0" rtl="0" algn="r">
              <a:spcBef>
                <a:spcPts val="0"/>
              </a:spcBef>
              <a:buNone/>
              <a:defRPr b="0" i="0" sz="1200" u="none" cap="none" strike="noStrike">
                <a:solidFill>
                  <a:srgbClr val="888888"/>
                </a:solidFill>
                <a:latin typeface="Verdana"/>
                <a:ea typeface="Verdana"/>
                <a:cs typeface="Verdana"/>
                <a:sym typeface="Verdana"/>
              </a:defRPr>
            </a:lvl7pPr>
            <a:lvl8pPr indent="0" lvl="7" marL="0" marR="0" rtl="0" algn="r">
              <a:spcBef>
                <a:spcPts val="0"/>
              </a:spcBef>
              <a:buNone/>
              <a:defRPr b="0" i="0" sz="1200" u="none" cap="none" strike="noStrike">
                <a:solidFill>
                  <a:srgbClr val="888888"/>
                </a:solidFill>
                <a:latin typeface="Verdana"/>
                <a:ea typeface="Verdana"/>
                <a:cs typeface="Verdana"/>
                <a:sym typeface="Verdana"/>
              </a:defRPr>
            </a:lvl8pPr>
            <a:lvl9pPr indent="0" lvl="8" marL="0" marR="0" rtl="0" algn="r">
              <a:spcBef>
                <a:spcPts val="0"/>
              </a:spcBef>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pic>
        <p:nvPicPr>
          <p:cNvPr descr="Z:\phast_hofe_ppt_inner.jpg" id="87" name="Google Shape;87;p66"/>
          <p:cNvPicPr preferRelativeResize="0"/>
          <p:nvPr/>
        </p:nvPicPr>
        <p:blipFill rotWithShape="1">
          <a:blip r:embed="rId1">
            <a:alphaModFix/>
          </a:blip>
          <a:srcRect b="0" l="0" r="0" t="0"/>
          <a:stretch/>
        </p:blipFill>
        <p:spPr>
          <a:xfrm>
            <a:off x="-17669" y="141"/>
            <a:ext cx="12215308" cy="687111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pic>
        <p:nvPicPr>
          <p:cNvPr descr="U:\My User Profile\tim.guest\Desktop\Ppt background.jpg" id="121" name="Google Shape;121;p71"/>
          <p:cNvPicPr preferRelativeResize="0"/>
          <p:nvPr/>
        </p:nvPicPr>
        <p:blipFill rotWithShape="1">
          <a:blip r:embed="rId1">
            <a:alphaModFix/>
          </a:blip>
          <a:srcRect b="0" l="0" r="0" t="0"/>
          <a:stretch/>
        </p:blipFill>
        <p:spPr>
          <a:xfrm>
            <a:off x="2" y="0"/>
            <a:ext cx="12191999" cy="6858000"/>
          </a:xfrm>
          <a:prstGeom prst="rect">
            <a:avLst/>
          </a:prstGeom>
          <a:noFill/>
          <a:ln>
            <a:noFill/>
          </a:ln>
        </p:spPr>
      </p:pic>
      <p:sp>
        <p:nvSpPr>
          <p:cNvPr id="122" name="Google Shape;122;p7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3" name="Google Shape;123;p71"/>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24" name="Google Shape;124;p7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5" name="Google Shape;125;p7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6" name="Google Shape;126;p7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1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7.xml"/><Relationship Id="rId3" Type="http://schemas.openxmlformats.org/officeDocument/2006/relationships/image" Target="../media/image22.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
          <p:cNvSpPr txBox="1"/>
          <p:nvPr>
            <p:ph idx="1" type="body"/>
          </p:nvPr>
        </p:nvSpPr>
        <p:spPr>
          <a:xfrm>
            <a:off x="1775520" y="1340769"/>
            <a:ext cx="8424936" cy="172819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None/>
            </a:pPr>
            <a:r>
              <a:rPr b="1" lang="en-GB" sz="2800"/>
              <a:t>Healthy Place Shaping Systems Evaluation and Health Needs Assessment  in Oxfordshire</a:t>
            </a:r>
            <a:endParaRPr/>
          </a:p>
          <a:p>
            <a:pPr indent="0" lvl="0" marL="0" rtl="0" algn="l">
              <a:spcBef>
                <a:spcPts val="560"/>
              </a:spcBef>
              <a:spcAft>
                <a:spcPts val="0"/>
              </a:spcAft>
              <a:buClr>
                <a:schemeClr val="lt1"/>
              </a:buClr>
              <a:buSzPts val="2800"/>
              <a:buNone/>
            </a:pPr>
            <a:r>
              <a:t/>
            </a:r>
            <a:endParaRPr sz="2800"/>
          </a:p>
          <a:p>
            <a:pPr indent="0" lvl="0" marL="0" rtl="0" algn="l">
              <a:spcBef>
                <a:spcPts val="560"/>
              </a:spcBef>
              <a:spcAft>
                <a:spcPts val="0"/>
              </a:spcAft>
              <a:buClr>
                <a:schemeClr val="lt1"/>
              </a:buClr>
              <a:buSzPts val="2800"/>
              <a:buNone/>
            </a:pPr>
            <a:r>
              <a:t/>
            </a:r>
            <a:endParaRPr sz="2800"/>
          </a:p>
          <a:p>
            <a:pPr indent="0" lvl="0" marL="0" rtl="0" algn="l">
              <a:spcBef>
                <a:spcPts val="400"/>
              </a:spcBef>
              <a:spcAft>
                <a:spcPts val="0"/>
              </a:spcAft>
              <a:buClr>
                <a:schemeClr val="lt1"/>
              </a:buClr>
              <a:buSzPts val="2000"/>
              <a:buNone/>
            </a:pPr>
            <a:r>
              <a:rPr lang="en-GB" sz="2000"/>
              <a:t>PHAST Associates Meeting  March 2024  </a:t>
            </a:r>
            <a:endParaRPr/>
          </a:p>
          <a:p>
            <a:pPr indent="0" lvl="0" marL="0" rtl="0" algn="l">
              <a:spcBef>
                <a:spcPts val="560"/>
              </a:spcBef>
              <a:spcAft>
                <a:spcPts val="0"/>
              </a:spcAft>
              <a:buClr>
                <a:schemeClr val="lt1"/>
              </a:buClr>
              <a:buSzPts val="2800"/>
              <a:buNone/>
            </a:pPr>
            <a:r>
              <a:t/>
            </a:r>
            <a:endParaRPr sz="2800"/>
          </a:p>
          <a:p>
            <a:pPr indent="0" lvl="0" marL="0" rtl="0" algn="l">
              <a:spcBef>
                <a:spcPts val="320"/>
              </a:spcBef>
              <a:spcAft>
                <a:spcPts val="0"/>
              </a:spcAft>
              <a:buClr>
                <a:schemeClr val="lt1"/>
              </a:buClr>
              <a:buSzPts val="1600"/>
              <a:buNone/>
            </a:pPr>
            <a:r>
              <a:rPr lang="en-GB" sz="1600"/>
              <a:t>Sue Atkinson</a:t>
            </a:r>
            <a:endParaRPr/>
          </a:p>
          <a:p>
            <a:pPr indent="0" lvl="0" marL="0" rtl="0" algn="l">
              <a:spcBef>
                <a:spcPts val="320"/>
              </a:spcBef>
              <a:spcAft>
                <a:spcPts val="0"/>
              </a:spcAft>
              <a:buClr>
                <a:schemeClr val="lt1"/>
              </a:buClr>
              <a:buSzPts val="1600"/>
              <a:buNone/>
            </a:pPr>
            <a:r>
              <a:rPr lang="en-GB" sz="1600"/>
              <a:t>Graham Bickler</a:t>
            </a:r>
            <a:endParaRPr sz="1600"/>
          </a:p>
          <a:p>
            <a:pPr indent="0" lvl="0" marL="0" rtl="0" algn="l">
              <a:spcBef>
                <a:spcPts val="320"/>
              </a:spcBef>
              <a:spcAft>
                <a:spcPts val="0"/>
              </a:spcAft>
              <a:buClr>
                <a:schemeClr val="lt1"/>
              </a:buClr>
              <a:buSzPts val="1600"/>
              <a:buNone/>
            </a:pPr>
            <a:r>
              <a:rPr lang="en-GB" sz="1600"/>
              <a:t>Nick Cavill </a:t>
            </a:r>
            <a:endParaRPr/>
          </a:p>
          <a:p>
            <a:pPr indent="0" lvl="0" marL="0" rtl="0" algn="l">
              <a:spcBef>
                <a:spcPts val="320"/>
              </a:spcBef>
              <a:spcAft>
                <a:spcPts val="0"/>
              </a:spcAft>
              <a:buClr>
                <a:schemeClr val="lt1"/>
              </a:buClr>
              <a:buSzPts val="1600"/>
              <a:buNone/>
            </a:pPr>
            <a:r>
              <a:rPr lang="en-GB" sz="1600"/>
              <a:t>Cecilia Pyper </a:t>
            </a:r>
            <a:endParaRPr/>
          </a:p>
          <a:p>
            <a:pPr indent="0" lvl="0" marL="0" rtl="0" algn="l">
              <a:spcBef>
                <a:spcPts val="320"/>
              </a:spcBef>
              <a:spcAft>
                <a:spcPts val="0"/>
              </a:spcAft>
              <a:buClr>
                <a:schemeClr val="lt1"/>
              </a:buClr>
              <a:buSzPts val="1600"/>
              <a:buNone/>
            </a:pPr>
            <a:r>
              <a:rPr lang="en-GB" sz="1600"/>
              <a:t>Paul Plant </a:t>
            </a:r>
            <a:endParaRPr/>
          </a:p>
          <a:p>
            <a:pPr indent="0" lvl="0" marL="0" rtl="0" algn="l">
              <a:spcBef>
                <a:spcPts val="320"/>
              </a:spcBef>
              <a:spcAft>
                <a:spcPts val="0"/>
              </a:spcAft>
              <a:buClr>
                <a:schemeClr val="lt1"/>
              </a:buClr>
              <a:buSzPts val="1600"/>
              <a:buNone/>
            </a:pPr>
            <a:r>
              <a:rPr lang="en-GB" sz="1600"/>
              <a:t>Rosie Rowe </a:t>
            </a:r>
            <a:endParaRPr/>
          </a:p>
          <a:p>
            <a:pPr indent="0" lvl="0" marL="0" rtl="0" algn="l">
              <a:spcBef>
                <a:spcPts val="280"/>
              </a:spcBef>
              <a:spcAft>
                <a:spcPts val="0"/>
              </a:spcAft>
              <a:buClr>
                <a:schemeClr val="lt1"/>
              </a:buClr>
              <a:buSzPts val="1400"/>
              <a:buFont typeface="Arial"/>
              <a:buNone/>
            </a:pPr>
            <a:r>
              <a:t/>
            </a:r>
            <a:endParaRPr sz="1400"/>
          </a:p>
          <a:p>
            <a:pPr indent="0" lvl="0" marL="0" rtl="0" algn="l">
              <a:spcBef>
                <a:spcPts val="360"/>
              </a:spcBef>
              <a:spcAft>
                <a:spcPts val="0"/>
              </a:spcAft>
              <a:buClr>
                <a:schemeClr val="lt1"/>
              </a:buClr>
              <a:buSzPts val="1800"/>
              <a:buNone/>
            </a:pPr>
            <a:r>
              <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595959"/>
              </a:buClr>
              <a:buSzPct val="100000"/>
              <a:buFont typeface="Verdana"/>
              <a:buNone/>
            </a:pPr>
            <a:r>
              <a:rPr b="1" lang="en-GB"/>
              <a:t>What does ‘Healthy Place Shaping’ mean to you? </a:t>
            </a:r>
            <a:endParaRPr/>
          </a:p>
        </p:txBody>
      </p:sp>
      <p:sp>
        <p:nvSpPr>
          <p:cNvPr id="261" name="Google Shape;261;p17"/>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595959"/>
              </a:buClr>
              <a:buSzPts val="2000"/>
              <a:buChar char="•"/>
            </a:pPr>
            <a:r>
              <a:rPr lang="en-GB"/>
              <a:t>The vast majority of responses were strong interpretations of the HPS mission e.g. </a:t>
            </a:r>
            <a:endParaRPr/>
          </a:p>
          <a:p>
            <a:pPr indent="-285750" lvl="1" marL="742950" rtl="0" algn="l">
              <a:spcBef>
                <a:spcPts val="360"/>
              </a:spcBef>
              <a:spcAft>
                <a:spcPts val="0"/>
              </a:spcAft>
              <a:buClr>
                <a:srgbClr val="595959"/>
              </a:buClr>
              <a:buSzPts val="1800"/>
              <a:buChar char="–"/>
            </a:pPr>
            <a:r>
              <a:rPr i="1" lang="en-GB"/>
              <a:t>“A strategic plan to make it easier to live a healthy life and reduce barriers to inactivity and lack of access/ opportunity to make healthy lifestyle choices.” </a:t>
            </a:r>
            <a:endParaRPr/>
          </a:p>
          <a:p>
            <a:pPr indent="-285750" lvl="1" marL="742950" rtl="0" algn="l">
              <a:spcBef>
                <a:spcPts val="360"/>
              </a:spcBef>
              <a:spcAft>
                <a:spcPts val="0"/>
              </a:spcAft>
              <a:buClr>
                <a:srgbClr val="595959"/>
              </a:buClr>
              <a:buSzPts val="1800"/>
              <a:buChar char="–"/>
            </a:pPr>
            <a:r>
              <a:rPr i="1" lang="en-GB"/>
              <a:t>“Assisting the creation of sustainable healthy activities in local communities”.</a:t>
            </a:r>
            <a:endParaRPr/>
          </a:p>
          <a:p>
            <a:pPr indent="-342900" lvl="0" marL="342900" rtl="0" algn="l">
              <a:spcBef>
                <a:spcPts val="400"/>
              </a:spcBef>
              <a:spcAft>
                <a:spcPts val="0"/>
              </a:spcAft>
              <a:buClr>
                <a:srgbClr val="595959"/>
              </a:buClr>
              <a:buSzPts val="2000"/>
              <a:buChar char="•"/>
            </a:pPr>
            <a:r>
              <a:rPr lang="en-GB"/>
              <a:t>A tiny minority were negative </a:t>
            </a:r>
            <a:endParaRPr/>
          </a:p>
          <a:p>
            <a:pPr indent="-215900" lvl="0" marL="342900" rtl="0" algn="l">
              <a:spcBef>
                <a:spcPts val="400"/>
              </a:spcBef>
              <a:spcAft>
                <a:spcPts val="0"/>
              </a:spcAft>
              <a:buClr>
                <a:srgbClr val="595959"/>
              </a:buClr>
              <a:buSzPts val="2000"/>
              <a:buNone/>
            </a:pPr>
            <a:r>
              <a:t/>
            </a:r>
            <a:endParaRPr/>
          </a:p>
        </p:txBody>
      </p:sp>
      <p:pic>
        <p:nvPicPr>
          <p:cNvPr id="262" name="Google Shape;262;p17"/>
          <p:cNvPicPr preferRelativeResize="0"/>
          <p:nvPr/>
        </p:nvPicPr>
        <p:blipFill rotWithShape="1">
          <a:blip r:embed="rId3">
            <a:alphaModFix/>
          </a:blip>
          <a:srcRect b="0" l="0" r="0" t="0"/>
          <a:stretch/>
        </p:blipFill>
        <p:spPr>
          <a:xfrm>
            <a:off x="1663149" y="2352687"/>
            <a:ext cx="4375702" cy="2152626"/>
          </a:xfrm>
          <a:prstGeom prst="rect">
            <a:avLst/>
          </a:prstGeom>
          <a:noFill/>
          <a:ln cap="flat" cmpd="sng" w="95250">
            <a:solidFill>
              <a:srgbClr val="F1FAF6"/>
            </a:solidFill>
            <a:prstDash val="solid"/>
            <a:round/>
            <a:headEnd len="sm" w="sm" type="none"/>
            <a:tailEnd len="sm" w="sm" type="none"/>
          </a:ln>
        </p:spPr>
      </p:pic>
      <p:sp>
        <p:nvSpPr>
          <p:cNvPr id="263" name="Google Shape;263;p17"/>
          <p:cNvSpPr txBox="1"/>
          <p:nvPr/>
        </p:nvSpPr>
        <p:spPr>
          <a:xfrm>
            <a:off x="1581151" y="4894711"/>
            <a:ext cx="4743086"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rgbClr val="0070C0"/>
                </a:solidFill>
                <a:latin typeface="Verdana"/>
                <a:ea typeface="Verdana"/>
                <a:cs typeface="Verdana"/>
                <a:sym typeface="Verdana"/>
              </a:rPr>
              <a:t>(Word clouds are used for qualitative responses: these show the most frequently mentioned words in the largest font)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18"/>
          <p:cNvPicPr preferRelativeResize="0"/>
          <p:nvPr/>
        </p:nvPicPr>
        <p:blipFill rotWithShape="1">
          <a:blip r:embed="rId3">
            <a:alphaModFix/>
          </a:blip>
          <a:srcRect b="0" l="0" r="0" t="0"/>
          <a:stretch/>
        </p:blipFill>
        <p:spPr>
          <a:xfrm>
            <a:off x="1581150" y="876499"/>
            <a:ext cx="9029700" cy="5143500"/>
          </a:xfrm>
          <a:prstGeom prst="rect">
            <a:avLst/>
          </a:prstGeom>
          <a:noFill/>
          <a:ln>
            <a:noFill/>
          </a:ln>
        </p:spPr>
      </p:pic>
      <p:sp>
        <p:nvSpPr>
          <p:cNvPr id="269" name="Google Shape;269;p18"/>
          <p:cNvSpPr txBox="1"/>
          <p:nvPr/>
        </p:nvSpPr>
        <p:spPr>
          <a:xfrm>
            <a:off x="8224747" y="4517763"/>
            <a:ext cx="1956932" cy="15465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50">
                <a:solidFill>
                  <a:srgbClr val="000000"/>
                </a:solidFill>
                <a:latin typeface="Verdana"/>
                <a:ea typeface="Verdana"/>
                <a:cs typeface="Verdana"/>
                <a:sym typeface="Verdana"/>
              </a:rPr>
              <a:t>Crossing boundaries; population approach;  and communicating effectively are the anomalies here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7F7F7F"/>
              </a:buClr>
              <a:buSzPts val="3600"/>
              <a:buFont typeface="Verdana"/>
              <a:buNone/>
            </a:pPr>
            <a:r>
              <a:rPr lang="en-GB"/>
              <a:t>Social Network Analysis questions </a:t>
            </a:r>
            <a:endParaRPr/>
          </a:p>
        </p:txBody>
      </p:sp>
      <p:pic>
        <p:nvPicPr>
          <p:cNvPr id="275" name="Google Shape;275;p19"/>
          <p:cNvPicPr preferRelativeResize="0"/>
          <p:nvPr/>
        </p:nvPicPr>
        <p:blipFill rotWithShape="1">
          <a:blip r:embed="rId3">
            <a:alphaModFix/>
          </a:blip>
          <a:srcRect b="0" l="0" r="0" t="0"/>
          <a:stretch/>
        </p:blipFill>
        <p:spPr>
          <a:xfrm>
            <a:off x="1359150" y="1368275"/>
            <a:ext cx="7829351" cy="4282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20"/>
          <p:cNvPicPr preferRelativeResize="0"/>
          <p:nvPr/>
        </p:nvPicPr>
        <p:blipFill>
          <a:blip r:embed="rId3">
            <a:alphaModFix/>
          </a:blip>
          <a:stretch>
            <a:fillRect/>
          </a:stretch>
        </p:blipFill>
        <p:spPr>
          <a:xfrm>
            <a:off x="-159850" y="0"/>
            <a:ext cx="11918299" cy="69512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pic>
        <p:nvPicPr>
          <p:cNvPr id="285" name="Google Shape;285;p21"/>
          <p:cNvPicPr preferRelativeResize="0"/>
          <p:nvPr/>
        </p:nvPicPr>
        <p:blipFill>
          <a:blip r:embed="rId3">
            <a:alphaModFix/>
          </a:blip>
          <a:stretch>
            <a:fillRect/>
          </a:stretch>
        </p:blipFill>
        <p:spPr>
          <a:xfrm>
            <a:off x="596900" y="-125"/>
            <a:ext cx="10914333" cy="6857999"/>
          </a:xfrm>
          <a:prstGeom prst="rect">
            <a:avLst/>
          </a:prstGeom>
          <a:noFill/>
          <a:ln>
            <a:noFill/>
          </a:ln>
        </p:spPr>
      </p:pic>
      <p:sp>
        <p:nvSpPr>
          <p:cNvPr id="286" name="Google Shape;286;p21"/>
          <p:cNvSpPr/>
          <p:nvPr/>
        </p:nvSpPr>
        <p:spPr>
          <a:xfrm>
            <a:off x="10306975" y="5712775"/>
            <a:ext cx="1784400" cy="1145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287" name="Google Shape;287;p21"/>
          <p:cNvSpPr/>
          <p:nvPr/>
        </p:nvSpPr>
        <p:spPr>
          <a:xfrm>
            <a:off x="0" y="5712775"/>
            <a:ext cx="597000" cy="1133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3"/>
          <p:cNvSpPr txBox="1"/>
          <p:nvPr>
            <p:ph type="title"/>
          </p:nvPr>
        </p:nvSpPr>
        <p:spPr>
          <a:xfrm>
            <a:off x="609600" y="274638"/>
            <a:ext cx="10972800" cy="80018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7F7F7F"/>
              </a:buClr>
              <a:buSzPts val="3600"/>
              <a:buFont typeface="Verdana"/>
              <a:buNone/>
            </a:pPr>
            <a:r>
              <a:rPr b="1" lang="en-GB"/>
              <a:t>Data</a:t>
            </a:r>
            <a:endParaRPr/>
          </a:p>
        </p:txBody>
      </p:sp>
      <p:sp>
        <p:nvSpPr>
          <p:cNvPr id="293" name="Google Shape;293;p23"/>
          <p:cNvSpPr txBox="1"/>
          <p:nvPr>
            <p:ph idx="1" type="body"/>
          </p:nvPr>
        </p:nvSpPr>
        <p:spPr>
          <a:xfrm>
            <a:off x="609600" y="1074821"/>
            <a:ext cx="10972800" cy="505134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595959"/>
              </a:buClr>
              <a:buSzPts val="2400"/>
              <a:buNone/>
            </a:pPr>
            <a:r>
              <a:rPr lang="en-GB"/>
              <a:t>Stage 1</a:t>
            </a:r>
            <a:endParaRPr/>
          </a:p>
          <a:p>
            <a:pPr indent="-342900" lvl="0" marL="342900" rtl="0" algn="l">
              <a:spcBef>
                <a:spcPts val="480"/>
              </a:spcBef>
              <a:spcAft>
                <a:spcPts val="0"/>
              </a:spcAft>
              <a:buClr>
                <a:srgbClr val="595959"/>
              </a:buClr>
              <a:buSzPts val="2400"/>
              <a:buChar char="•"/>
            </a:pPr>
            <a:r>
              <a:rPr lang="en-GB"/>
              <a:t>identified wealth of data, reports and evaluations in connection with the Bicester HNT programme and Cherwell HPS work</a:t>
            </a:r>
            <a:endParaRPr/>
          </a:p>
          <a:p>
            <a:pPr indent="-342900" lvl="0" marL="342900" rtl="0" algn="l">
              <a:spcBef>
                <a:spcPts val="480"/>
              </a:spcBef>
              <a:spcAft>
                <a:spcPts val="0"/>
              </a:spcAft>
              <a:buClr>
                <a:srgbClr val="595959"/>
              </a:buClr>
              <a:buSzPts val="2400"/>
              <a:buChar char="•"/>
            </a:pPr>
            <a:r>
              <a:rPr lang="en-GB"/>
              <a:t>these related predominantly to outputs and process rather than outcomes and/or uptake by more deprived populations</a:t>
            </a:r>
            <a:endParaRPr/>
          </a:p>
          <a:p>
            <a:pPr indent="-342900" lvl="0" marL="342900" rtl="0" algn="l">
              <a:spcBef>
                <a:spcPts val="480"/>
              </a:spcBef>
              <a:spcAft>
                <a:spcPts val="0"/>
              </a:spcAft>
              <a:buClr>
                <a:srgbClr val="595959"/>
              </a:buClr>
              <a:buSzPts val="2400"/>
              <a:buChar char="•"/>
            </a:pPr>
            <a:r>
              <a:rPr lang="en-GB"/>
              <a:t>and hadn’t been used systematically to understand impacts</a:t>
            </a:r>
            <a:endParaRPr/>
          </a:p>
          <a:p>
            <a:pPr indent="0" lvl="0" marL="0" rtl="0" algn="l">
              <a:spcBef>
                <a:spcPts val="480"/>
              </a:spcBef>
              <a:spcAft>
                <a:spcPts val="0"/>
              </a:spcAft>
              <a:buClr>
                <a:srgbClr val="595959"/>
              </a:buClr>
              <a:buSzPts val="2400"/>
              <a:buNone/>
            </a:pPr>
            <a:r>
              <a:rPr lang="en-GB"/>
              <a:t>Stage 2</a:t>
            </a:r>
            <a:endParaRPr/>
          </a:p>
          <a:p>
            <a:pPr indent="-342900" lvl="0" marL="342900" rtl="0" algn="l">
              <a:spcBef>
                <a:spcPts val="480"/>
              </a:spcBef>
              <a:spcAft>
                <a:spcPts val="0"/>
              </a:spcAft>
              <a:buClr>
                <a:srgbClr val="595959"/>
              </a:buClr>
              <a:buSzPts val="2400"/>
              <a:buChar char="•"/>
            </a:pPr>
            <a:r>
              <a:rPr lang="en-GB"/>
              <a:t>aimed to make best use of available data </a:t>
            </a:r>
            <a:endParaRPr/>
          </a:p>
          <a:p>
            <a:pPr indent="-342900" lvl="0" marL="342900" rtl="0" algn="l">
              <a:spcBef>
                <a:spcPts val="480"/>
              </a:spcBef>
              <a:spcAft>
                <a:spcPts val="0"/>
              </a:spcAft>
              <a:buClr>
                <a:srgbClr val="595959"/>
              </a:buClr>
              <a:buSzPts val="2400"/>
              <a:buChar char="•"/>
            </a:pPr>
            <a:r>
              <a:rPr lang="en-GB"/>
              <a:t>and identify how to use and manage data in future</a:t>
            </a:r>
            <a:endParaRPr/>
          </a:p>
          <a:p>
            <a:pPr indent="0" lvl="0" marL="0" rtl="0" algn="l">
              <a:spcBef>
                <a:spcPts val="480"/>
              </a:spcBef>
              <a:spcAft>
                <a:spcPts val="0"/>
              </a:spcAft>
              <a:buClr>
                <a:srgbClr val="595959"/>
              </a:buClr>
              <a:buSzPts val="2400"/>
              <a:buNone/>
            </a:pPr>
            <a:r>
              <a:rPr lang="en-GB"/>
              <a:t>Stage 3</a:t>
            </a:r>
            <a:endParaRPr/>
          </a:p>
          <a:p>
            <a:pPr indent="-342900" lvl="0" marL="342900" rtl="0" algn="l">
              <a:spcBef>
                <a:spcPts val="480"/>
              </a:spcBef>
              <a:spcAft>
                <a:spcPts val="0"/>
              </a:spcAft>
              <a:buClr>
                <a:srgbClr val="595959"/>
              </a:buClr>
              <a:buSzPts val="2400"/>
              <a:buChar char="•"/>
            </a:pPr>
            <a:r>
              <a:rPr lang="en-GB"/>
              <a:t>supported HPS to take data issues forward</a:t>
            </a:r>
            <a:endParaRPr/>
          </a:p>
          <a:p>
            <a:pPr indent="-190500" lvl="0" marL="342900" rtl="0" algn="l">
              <a:spcBef>
                <a:spcPts val="480"/>
              </a:spcBef>
              <a:spcAft>
                <a:spcPts val="0"/>
              </a:spcAft>
              <a:buClr>
                <a:srgbClr val="595959"/>
              </a:buClr>
              <a:buSzPts val="2400"/>
              <a:buNone/>
            </a:pPr>
            <a:r>
              <a:t/>
            </a:r>
            <a:endParaRPr/>
          </a:p>
          <a:p>
            <a:pPr indent="-190500" lvl="0" marL="342900" rtl="0" algn="l">
              <a:spcBef>
                <a:spcPts val="480"/>
              </a:spcBef>
              <a:spcAft>
                <a:spcPts val="0"/>
              </a:spcAft>
              <a:buClr>
                <a:srgbClr val="595959"/>
              </a:buClr>
              <a:buSzPts val="2400"/>
              <a:buNone/>
            </a:pPr>
            <a:r>
              <a:t/>
            </a:r>
            <a:endParaRPr/>
          </a:p>
          <a:p>
            <a:pPr indent="-190500" lvl="0" marL="342900" rtl="0" algn="l">
              <a:spcBef>
                <a:spcPts val="480"/>
              </a:spcBef>
              <a:spcAft>
                <a:spcPts val="0"/>
              </a:spcAft>
              <a:buClr>
                <a:srgbClr val="595959"/>
              </a:buClr>
              <a:buSzPts val="24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4"/>
          <p:cNvSpPr txBox="1"/>
          <p:nvPr>
            <p:ph type="title"/>
          </p:nvPr>
        </p:nvSpPr>
        <p:spPr>
          <a:xfrm>
            <a:off x="609600" y="274638"/>
            <a:ext cx="10972800" cy="73601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7F7F7F"/>
              </a:buClr>
              <a:buSzPts val="3600"/>
              <a:buFont typeface="Verdana"/>
              <a:buNone/>
            </a:pPr>
            <a:r>
              <a:rPr lang="en-GB"/>
              <a:t>Stage 3 final report……</a:t>
            </a:r>
            <a:endParaRPr/>
          </a:p>
        </p:txBody>
      </p:sp>
      <p:sp>
        <p:nvSpPr>
          <p:cNvPr id="299" name="Google Shape;299;p24"/>
          <p:cNvSpPr txBox="1"/>
          <p:nvPr>
            <p:ph idx="1" type="body"/>
          </p:nvPr>
        </p:nvSpPr>
        <p:spPr>
          <a:xfrm>
            <a:off x="609600" y="1010653"/>
            <a:ext cx="10972800" cy="511551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595959"/>
              </a:buClr>
              <a:buSzPts val="2000"/>
              <a:buChar char="•"/>
            </a:pPr>
            <a:r>
              <a:rPr lang="en-GB" sz="2000"/>
              <a:t>limited data on the impacts of HPS on the whole population or on specific communities, but HPS has started to </a:t>
            </a:r>
            <a:r>
              <a:rPr b="1" lang="en-GB" sz="2000"/>
              <a:t>use data more systematically </a:t>
            </a:r>
            <a:r>
              <a:rPr lang="en-GB" sz="2000"/>
              <a:t>to understand the impacts of specific initiatives and on the whole population including communities with higher deprivation levels</a:t>
            </a:r>
            <a:endParaRPr/>
          </a:p>
          <a:p>
            <a:pPr indent="-342900" lvl="0" marL="342900" rtl="0" algn="l">
              <a:spcBef>
                <a:spcPts val="400"/>
              </a:spcBef>
              <a:spcAft>
                <a:spcPts val="0"/>
              </a:spcAft>
              <a:buClr>
                <a:srgbClr val="595959"/>
              </a:buClr>
              <a:buSzPts val="2000"/>
              <a:buChar char="•"/>
            </a:pPr>
            <a:r>
              <a:rPr b="1" lang="en-GB" sz="2000"/>
              <a:t>minimum data set </a:t>
            </a:r>
            <a:r>
              <a:rPr lang="en-GB" sz="2000"/>
              <a:t>proposed, agreed and implemented for all HPS funded or affiliated projects - some evaluation reports for individual projects have used it</a:t>
            </a:r>
            <a:endParaRPr/>
          </a:p>
          <a:p>
            <a:pPr indent="-342900" lvl="0" marL="342900" rtl="0" algn="l">
              <a:spcBef>
                <a:spcPts val="400"/>
              </a:spcBef>
              <a:spcAft>
                <a:spcPts val="0"/>
              </a:spcAft>
              <a:buClr>
                <a:srgbClr val="595959"/>
              </a:buClr>
              <a:buSzPts val="2000"/>
              <a:buChar char="•"/>
            </a:pPr>
            <a:r>
              <a:rPr lang="en-GB" sz="2000"/>
              <a:t>HPS data group established to develop basket of </a:t>
            </a:r>
            <a:r>
              <a:rPr b="1" lang="en-GB" sz="2000"/>
              <a:t>HPS population indicators</a:t>
            </a:r>
            <a:r>
              <a:rPr lang="en-GB" sz="2000"/>
              <a:t>. Proposed indicators supported by the Oxfordshire HIB and are now part of established annual cycle of updating Oxfordshire JSNA. HPS supported this process and developed the principles and criteria for the indicators </a:t>
            </a:r>
            <a:endParaRPr/>
          </a:p>
          <a:p>
            <a:pPr indent="-342900" lvl="0" marL="342900" rtl="0" algn="l">
              <a:spcBef>
                <a:spcPts val="400"/>
              </a:spcBef>
              <a:spcAft>
                <a:spcPts val="0"/>
              </a:spcAft>
              <a:buClr>
                <a:srgbClr val="595959"/>
              </a:buClr>
              <a:buSzPts val="2000"/>
              <a:buChar char="•"/>
            </a:pPr>
            <a:r>
              <a:rPr lang="en-GB" sz="2000"/>
              <a:t>Recommended to continue to improve how data are used to support evaluation and drive change and progress….including on inequalities </a:t>
            </a:r>
            <a:endParaRPr/>
          </a:p>
          <a:p>
            <a:pPr indent="-342900" lvl="0" marL="342900" rtl="0" algn="l">
              <a:spcBef>
                <a:spcPts val="400"/>
              </a:spcBef>
              <a:spcAft>
                <a:spcPts val="0"/>
              </a:spcAft>
              <a:buClr>
                <a:srgbClr val="595959"/>
              </a:buClr>
              <a:buSzPts val="2000"/>
              <a:buChar char="•"/>
            </a:pPr>
            <a:r>
              <a:rPr lang="en-GB" sz="2000"/>
              <a:t>Recommended to build on the system evaluation of HPS with increased use of the agreed Minimum Data Set (MDS) and basket of indicators.</a:t>
            </a:r>
            <a:endParaRPr/>
          </a:p>
          <a:p>
            <a:pPr indent="-215900" lvl="0" marL="342900" rtl="0" algn="l">
              <a:spcBef>
                <a:spcPts val="400"/>
              </a:spcBef>
              <a:spcAft>
                <a:spcPts val="0"/>
              </a:spcAft>
              <a:buClr>
                <a:srgbClr val="595959"/>
              </a:buClr>
              <a:buSzPts val="2000"/>
              <a:buNone/>
            </a:pPr>
            <a:r>
              <a:t/>
            </a:r>
            <a:endParaRPr sz="2000"/>
          </a:p>
          <a:p>
            <a:pPr indent="-190500" lvl="0" marL="342900" rtl="0" algn="l">
              <a:spcBef>
                <a:spcPts val="480"/>
              </a:spcBef>
              <a:spcAft>
                <a:spcPts val="0"/>
              </a:spcAft>
              <a:buClr>
                <a:srgbClr val="595959"/>
              </a:buClr>
              <a:buSzPts val="2400"/>
              <a:buNone/>
            </a:pPr>
            <a:r>
              <a:t/>
            </a:r>
            <a:endParaRPr/>
          </a:p>
          <a:p>
            <a:pPr indent="-190500" lvl="0" marL="342900" rtl="0" algn="l">
              <a:spcBef>
                <a:spcPts val="480"/>
              </a:spcBef>
              <a:spcAft>
                <a:spcPts val="0"/>
              </a:spcAft>
              <a:buClr>
                <a:srgbClr val="595959"/>
              </a:buClr>
              <a:buSzPts val="2400"/>
              <a:buNone/>
            </a:pPr>
            <a:r>
              <a:t/>
            </a:r>
            <a:endParaRPr/>
          </a:p>
          <a:p>
            <a:pPr indent="-190500" lvl="0" marL="342900" rtl="0" algn="l">
              <a:spcBef>
                <a:spcPts val="480"/>
              </a:spcBef>
              <a:spcAft>
                <a:spcPts val="0"/>
              </a:spcAft>
              <a:buClr>
                <a:srgbClr val="595959"/>
              </a:buClr>
              <a:buSzPts val="24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5"/>
          <p:cNvSpPr txBox="1"/>
          <p:nvPr>
            <p:ph type="title"/>
          </p:nvPr>
        </p:nvSpPr>
        <p:spPr>
          <a:xfrm>
            <a:off x="609600" y="274638"/>
            <a:ext cx="10972800" cy="75205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7F7F7F"/>
              </a:buClr>
              <a:buSzPts val="3600"/>
              <a:buFont typeface="Verdana"/>
              <a:buNone/>
            </a:pPr>
            <a:r>
              <a:rPr lang="en-GB"/>
              <a:t>Observations</a:t>
            </a:r>
            <a:endParaRPr/>
          </a:p>
        </p:txBody>
      </p:sp>
      <p:sp>
        <p:nvSpPr>
          <p:cNvPr id="305" name="Google Shape;305;p25"/>
          <p:cNvSpPr txBox="1"/>
          <p:nvPr>
            <p:ph idx="1" type="body"/>
          </p:nvPr>
        </p:nvSpPr>
        <p:spPr>
          <a:xfrm>
            <a:off x="609600" y="1026695"/>
            <a:ext cx="10972800" cy="509946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595959"/>
              </a:buClr>
              <a:buSzPts val="2400"/>
              <a:buChar char="•"/>
            </a:pPr>
            <a:r>
              <a:rPr lang="en-GB"/>
              <a:t>Extant data provided few insights into impact of HPS</a:t>
            </a:r>
            <a:endParaRPr/>
          </a:p>
          <a:p>
            <a:pPr indent="-342900" lvl="0" marL="342900" rtl="0" algn="l">
              <a:spcBef>
                <a:spcPts val="480"/>
              </a:spcBef>
              <a:spcAft>
                <a:spcPts val="0"/>
              </a:spcAft>
              <a:buClr>
                <a:srgbClr val="595959"/>
              </a:buClr>
              <a:buSzPts val="2400"/>
              <a:buChar char="•"/>
            </a:pPr>
            <a:r>
              <a:rPr lang="en-GB"/>
              <a:t>PHAST input largely to improve processes related to data collection and use [minimum data set, population indicators] such that</a:t>
            </a:r>
            <a:endParaRPr/>
          </a:p>
          <a:p>
            <a:pPr indent="-285750" lvl="1" marL="742950" rtl="0" algn="l">
              <a:spcBef>
                <a:spcPts val="400"/>
              </a:spcBef>
              <a:spcAft>
                <a:spcPts val="0"/>
              </a:spcAft>
              <a:buClr>
                <a:srgbClr val="595959"/>
              </a:buClr>
              <a:buSzPts val="2000"/>
              <a:buChar char="–"/>
            </a:pPr>
            <a:r>
              <a:rPr lang="en-GB"/>
              <a:t>HPS embeds systematic data gathering as routine throughout the programme to provide for ongoing and future quantitative evaluation </a:t>
            </a:r>
            <a:endParaRPr/>
          </a:p>
          <a:p>
            <a:pPr indent="-285750" lvl="1" marL="742950" rtl="0" algn="l">
              <a:spcBef>
                <a:spcPts val="400"/>
              </a:spcBef>
              <a:spcAft>
                <a:spcPts val="0"/>
              </a:spcAft>
              <a:buClr>
                <a:srgbClr val="595959"/>
              </a:buClr>
              <a:buSzPts val="2000"/>
              <a:buChar char="–"/>
            </a:pPr>
            <a:r>
              <a:rPr lang="en-GB"/>
              <a:t>systematic use of data becomes an important part of governance and accountability and acts as a driver of change. </a:t>
            </a:r>
            <a:endParaRPr/>
          </a:p>
          <a:p>
            <a:pPr indent="-190500" lvl="0" marL="342900" rtl="0" algn="l">
              <a:spcBef>
                <a:spcPts val="480"/>
              </a:spcBef>
              <a:spcAft>
                <a:spcPts val="0"/>
              </a:spcAft>
              <a:buClr>
                <a:srgbClr val="595959"/>
              </a:buClr>
              <a:buSzPts val="2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6"/>
          <p:cNvSpPr txBox="1"/>
          <p:nvPr>
            <p:ph type="title"/>
          </p:nvPr>
        </p:nvSpPr>
        <p:spPr>
          <a:xfrm>
            <a:off x="609600" y="274638"/>
            <a:ext cx="10972800" cy="608231"/>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7F7F7F"/>
              </a:buClr>
              <a:buSzPct val="100000"/>
              <a:buFont typeface="Verdana"/>
              <a:buNone/>
            </a:pPr>
            <a:r>
              <a:rPr lang="en-GB"/>
              <a:t>Population indicators</a:t>
            </a:r>
            <a:endParaRPr/>
          </a:p>
        </p:txBody>
      </p:sp>
      <p:sp>
        <p:nvSpPr>
          <p:cNvPr id="311" name="Google Shape;311;p26"/>
          <p:cNvSpPr txBox="1"/>
          <p:nvPr>
            <p:ph idx="1" type="body"/>
          </p:nvPr>
        </p:nvSpPr>
        <p:spPr>
          <a:xfrm>
            <a:off x="609600" y="882869"/>
            <a:ext cx="10972800" cy="524329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595959"/>
              </a:buClr>
              <a:buSzPts val="2400"/>
              <a:buNone/>
            </a:pPr>
            <a:r>
              <a:rPr lang="en-GB"/>
              <a:t>Across five broad areas</a:t>
            </a:r>
            <a:endParaRPr/>
          </a:p>
          <a:p>
            <a:pPr indent="-457200" lvl="0" marL="457200" rtl="0" algn="l">
              <a:spcBef>
                <a:spcPts val="480"/>
              </a:spcBef>
              <a:spcAft>
                <a:spcPts val="0"/>
              </a:spcAft>
              <a:buClr>
                <a:srgbClr val="595959"/>
              </a:buClr>
              <a:buSzPts val="2400"/>
              <a:buFont typeface="Verdana"/>
              <a:buAutoNum type="arabicPeriod"/>
            </a:pPr>
            <a:r>
              <a:rPr lang="en-GB"/>
              <a:t>Built environment</a:t>
            </a:r>
            <a:endParaRPr/>
          </a:p>
          <a:p>
            <a:pPr indent="-457200" lvl="0" marL="457200" rtl="0" algn="l">
              <a:spcBef>
                <a:spcPts val="480"/>
              </a:spcBef>
              <a:spcAft>
                <a:spcPts val="0"/>
              </a:spcAft>
              <a:buClr>
                <a:srgbClr val="595959"/>
              </a:buClr>
              <a:buSzPts val="2400"/>
              <a:buFont typeface="Verdana"/>
              <a:buAutoNum type="arabicPeriod"/>
            </a:pPr>
            <a:r>
              <a:rPr lang="en-GB"/>
              <a:t>Community activation</a:t>
            </a:r>
            <a:endParaRPr/>
          </a:p>
          <a:p>
            <a:pPr indent="-457200" lvl="0" marL="457200" rtl="0" algn="l">
              <a:spcBef>
                <a:spcPts val="480"/>
              </a:spcBef>
              <a:spcAft>
                <a:spcPts val="0"/>
              </a:spcAft>
              <a:buClr>
                <a:srgbClr val="595959"/>
              </a:buClr>
              <a:buSzPts val="2400"/>
              <a:buFont typeface="Verdana"/>
              <a:buAutoNum type="arabicPeriod"/>
            </a:pPr>
            <a:r>
              <a:rPr lang="en-GB"/>
              <a:t>New models of care</a:t>
            </a:r>
            <a:endParaRPr/>
          </a:p>
          <a:p>
            <a:pPr indent="-457200" lvl="0" marL="457200" rtl="0" algn="l">
              <a:spcBef>
                <a:spcPts val="480"/>
              </a:spcBef>
              <a:spcAft>
                <a:spcPts val="0"/>
              </a:spcAft>
              <a:buClr>
                <a:srgbClr val="595959"/>
              </a:buClr>
              <a:buSzPts val="2400"/>
              <a:buFont typeface="Verdana"/>
              <a:buAutoNum type="arabicPeriod"/>
            </a:pPr>
            <a:r>
              <a:rPr lang="en-GB"/>
              <a:t>Process indicators</a:t>
            </a:r>
            <a:endParaRPr/>
          </a:p>
          <a:p>
            <a:pPr indent="-457200" lvl="0" marL="457200" rtl="0" algn="l">
              <a:spcBef>
                <a:spcPts val="480"/>
              </a:spcBef>
              <a:spcAft>
                <a:spcPts val="0"/>
              </a:spcAft>
              <a:buClr>
                <a:srgbClr val="595959"/>
              </a:buClr>
              <a:buSzPts val="2400"/>
              <a:buFont typeface="Verdana"/>
              <a:buAutoNum type="arabicPeriod"/>
            </a:pPr>
            <a:r>
              <a:rPr lang="en-GB"/>
              <a:t>Wellbeing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8"/>
          <p:cNvSpPr txBox="1"/>
          <p:nvPr>
            <p:ph type="title"/>
          </p:nvPr>
        </p:nvSpPr>
        <p:spPr>
          <a:xfrm>
            <a:off x="1914475" y="274638"/>
            <a:ext cx="8229600" cy="706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0000"/>
              </a:buClr>
              <a:buSzPts val="2800"/>
              <a:buFont typeface="Verdana"/>
              <a:buNone/>
            </a:pPr>
            <a:r>
              <a:rPr lang="en-GB" sz="2800">
                <a:solidFill>
                  <a:srgbClr val="000000"/>
                </a:solidFill>
              </a:rPr>
              <a:t> </a:t>
            </a:r>
            <a:r>
              <a:rPr b="1" lang="en-GB">
                <a:solidFill>
                  <a:srgbClr val="7F7F7F"/>
                </a:solidFill>
              </a:rPr>
              <a:t>Policy analysis</a:t>
            </a:r>
            <a:endParaRPr b="1" sz="4000">
              <a:solidFill>
                <a:srgbClr val="7F7F7F"/>
              </a:solidFill>
            </a:endParaRPr>
          </a:p>
        </p:txBody>
      </p:sp>
      <p:sp>
        <p:nvSpPr>
          <p:cNvPr id="317" name="Google Shape;317;p28"/>
          <p:cNvSpPr txBox="1"/>
          <p:nvPr>
            <p:ph idx="1" type="body"/>
          </p:nvPr>
        </p:nvSpPr>
        <p:spPr>
          <a:xfrm>
            <a:off x="1981200" y="980729"/>
            <a:ext cx="8229600" cy="5145435"/>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Clr>
                <a:srgbClr val="595959"/>
              </a:buClr>
              <a:buSzPct val="100000"/>
              <a:buNone/>
            </a:pPr>
            <a:r>
              <a:rPr lang="en-GB"/>
              <a:t>Reviewed whether HPS is embedded in policies/strategies</a:t>
            </a:r>
            <a:endParaRPr/>
          </a:p>
          <a:p>
            <a:pPr indent="0" lvl="0" marL="0" rtl="0" algn="l">
              <a:spcBef>
                <a:spcPts val="372"/>
              </a:spcBef>
              <a:spcAft>
                <a:spcPts val="0"/>
              </a:spcAft>
              <a:buClr>
                <a:srgbClr val="595959"/>
              </a:buClr>
              <a:buSzPct val="100000"/>
              <a:buNone/>
            </a:pPr>
            <a:r>
              <a:rPr i="1" lang="en-GB"/>
              <a:t>Whole-system working is more likely to become embedded where whole systems principles are integrated into strategy and policy documents and actions and policies are present at both strategic and operational levels.</a:t>
            </a:r>
            <a:r>
              <a:rPr baseline="30000" i="1" lang="en-GB"/>
              <a:t>19</a:t>
            </a:r>
            <a:r>
              <a:rPr b="1" i="1" lang="en-GB"/>
              <a:t> </a:t>
            </a:r>
            <a:r>
              <a:rPr i="1" lang="en-GB"/>
              <a:t>(NICE)</a:t>
            </a:r>
            <a:endParaRPr/>
          </a:p>
          <a:p>
            <a:pPr indent="0" lvl="0" marL="0" rtl="0" algn="l">
              <a:spcBef>
                <a:spcPts val="372"/>
              </a:spcBef>
              <a:spcAft>
                <a:spcPts val="0"/>
              </a:spcAft>
              <a:buClr>
                <a:srgbClr val="595959"/>
              </a:buClr>
              <a:buSzPct val="100000"/>
              <a:buNone/>
            </a:pPr>
            <a:r>
              <a:rPr lang="en-GB"/>
              <a:t>  </a:t>
            </a:r>
            <a:endParaRPr/>
          </a:p>
          <a:p>
            <a:pPr indent="0" lvl="0" marL="0" rtl="0" algn="l">
              <a:spcBef>
                <a:spcPts val="372"/>
              </a:spcBef>
              <a:spcAft>
                <a:spcPts val="0"/>
              </a:spcAft>
              <a:buClr>
                <a:srgbClr val="595959"/>
              </a:buClr>
              <a:buSzPct val="100000"/>
              <a:buNone/>
            </a:pPr>
            <a:r>
              <a:rPr b="1" lang="en-GB"/>
              <a:t>Findings -`July 2021</a:t>
            </a:r>
            <a:endParaRPr/>
          </a:p>
          <a:p>
            <a:pPr indent="-342900" lvl="0" marL="342900" rtl="0" algn="l">
              <a:spcBef>
                <a:spcPts val="372"/>
              </a:spcBef>
              <a:spcAft>
                <a:spcPts val="0"/>
              </a:spcAft>
              <a:buClr>
                <a:srgbClr val="595959"/>
              </a:buClr>
              <a:buSzPct val="100000"/>
              <a:buChar char="•"/>
            </a:pPr>
            <a:r>
              <a:rPr lang="en-GB"/>
              <a:t>HPS well embedded at Oxfordshire level (eg Growth Board and HWB) but not in CCG </a:t>
            </a:r>
            <a:endParaRPr/>
          </a:p>
          <a:p>
            <a:pPr indent="-342900" lvl="0" marL="342900" rtl="0" algn="l">
              <a:spcBef>
                <a:spcPts val="372"/>
              </a:spcBef>
              <a:spcAft>
                <a:spcPts val="0"/>
              </a:spcAft>
              <a:buClr>
                <a:srgbClr val="595959"/>
              </a:buClr>
              <a:buSzPct val="100000"/>
              <a:buChar char="•"/>
            </a:pPr>
            <a:r>
              <a:rPr lang="en-GB"/>
              <a:t>Less well embedded at District LAs, not yet in strategic plans</a:t>
            </a:r>
            <a:endParaRPr/>
          </a:p>
          <a:p>
            <a:pPr indent="-342900" lvl="0" marL="342900" rtl="0" algn="l">
              <a:spcBef>
                <a:spcPts val="372"/>
              </a:spcBef>
              <a:spcAft>
                <a:spcPts val="0"/>
              </a:spcAft>
              <a:buClr>
                <a:srgbClr val="595959"/>
              </a:buClr>
              <a:buSzPct val="100000"/>
              <a:buChar char="•"/>
            </a:pPr>
            <a:r>
              <a:rPr lang="en-GB"/>
              <a:t>Not yet embedded into ‘operational’ policies eg planning</a:t>
            </a:r>
            <a:endParaRPr/>
          </a:p>
          <a:p>
            <a:pPr indent="-342900" lvl="0" marL="342900" rtl="0" algn="l">
              <a:spcBef>
                <a:spcPts val="372"/>
              </a:spcBef>
              <a:spcAft>
                <a:spcPts val="0"/>
              </a:spcAft>
              <a:buClr>
                <a:srgbClr val="595959"/>
              </a:buClr>
              <a:buSzPct val="100000"/>
              <a:buChar char="•"/>
            </a:pPr>
            <a:r>
              <a:rPr lang="en-GB"/>
              <a:t>Recognise timescales for strategy and policy development</a:t>
            </a:r>
            <a:endParaRPr/>
          </a:p>
          <a:p>
            <a:pPr indent="0" lvl="0" marL="0" rtl="0" algn="l">
              <a:spcBef>
                <a:spcPts val="372"/>
              </a:spcBef>
              <a:spcAft>
                <a:spcPts val="0"/>
              </a:spcAft>
              <a:buClr>
                <a:srgbClr val="595959"/>
              </a:buClr>
              <a:buSzPct val="100000"/>
              <a:buNone/>
            </a:pPr>
            <a:r>
              <a:rPr b="1" lang="en-GB"/>
              <a:t>Later</a:t>
            </a:r>
            <a:r>
              <a:rPr lang="en-GB"/>
              <a:t>  better embedded in high level strategies and policies </a:t>
            </a:r>
            <a:endParaRPr/>
          </a:p>
          <a:p>
            <a:pPr indent="0" lvl="0" marL="0" rtl="0" algn="l">
              <a:spcBef>
                <a:spcPts val="372"/>
              </a:spcBef>
              <a:spcAft>
                <a:spcPts val="0"/>
              </a:spcAft>
              <a:buClr>
                <a:srgbClr val="595959"/>
              </a:buClr>
              <a:buSzPct val="100000"/>
              <a:buNone/>
            </a:pPr>
            <a:r>
              <a:t/>
            </a:r>
            <a:endParaRPr/>
          </a:p>
          <a:p>
            <a:pPr indent="0" lvl="0" marL="0" rtl="0" algn="l">
              <a:spcBef>
                <a:spcPts val="372"/>
              </a:spcBef>
              <a:spcAft>
                <a:spcPts val="0"/>
              </a:spcAft>
              <a:buClr>
                <a:srgbClr val="595959"/>
              </a:buClr>
              <a:buSzPct val="100000"/>
              <a:buNone/>
            </a:pPr>
            <a:r>
              <a:rPr b="1" lang="en-GB"/>
              <a:t>Conclusion: </a:t>
            </a:r>
            <a:endParaRPr/>
          </a:p>
          <a:p>
            <a:pPr indent="0" lvl="0" marL="0" rtl="0" algn="l">
              <a:spcBef>
                <a:spcPts val="372"/>
              </a:spcBef>
              <a:spcAft>
                <a:spcPts val="0"/>
              </a:spcAft>
              <a:buClr>
                <a:srgbClr val="595959"/>
              </a:buClr>
              <a:buSzPct val="100000"/>
              <a:buNone/>
            </a:pPr>
            <a:r>
              <a:rPr lang="en-GB"/>
              <a:t>Systems behaviours and embedding the programme into mainstream processes and across all relevant organisations at all levels are key to HPS sustainability </a:t>
            </a:r>
            <a:endParaRPr/>
          </a:p>
          <a:p>
            <a:pPr indent="-224790" lvl="0" marL="342900" rtl="0" algn="l">
              <a:spcBef>
                <a:spcPts val="372"/>
              </a:spcBef>
              <a:spcAft>
                <a:spcPts val="0"/>
              </a:spcAft>
              <a:buClr>
                <a:srgbClr val="595959"/>
              </a:buClr>
              <a:buSzPct val="100000"/>
              <a:buNone/>
            </a:pPr>
            <a:r>
              <a:t/>
            </a:r>
            <a:endParaRPr>
              <a:highlight>
                <a:srgbClr val="FFFF0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7F7F7F"/>
              </a:buClr>
              <a:buSzPts val="3600"/>
              <a:buFont typeface="Verdana"/>
              <a:buNone/>
            </a:pPr>
            <a:r>
              <a:rPr b="1" lang="en-GB"/>
              <a:t>Healthy Place Shaping </a:t>
            </a:r>
            <a:endParaRPr/>
          </a:p>
        </p:txBody>
      </p:sp>
      <p:sp>
        <p:nvSpPr>
          <p:cNvPr id="206" name="Google Shape;206;p3"/>
          <p:cNvSpPr txBox="1"/>
          <p:nvPr>
            <p:ph idx="1" type="body"/>
          </p:nvPr>
        </p:nvSpPr>
        <p:spPr>
          <a:xfrm>
            <a:off x="609600" y="1388582"/>
            <a:ext cx="10972800" cy="4525963"/>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Clr>
                <a:srgbClr val="595959"/>
              </a:buClr>
              <a:buSzPts val="1800"/>
              <a:buChar char="•"/>
            </a:pPr>
            <a:r>
              <a:rPr lang="en-GB" sz="1800">
                <a:latin typeface="Calibri"/>
                <a:ea typeface="Calibri"/>
                <a:cs typeface="Calibri"/>
                <a:sym typeface="Calibri"/>
              </a:rPr>
              <a:t>Healthy Place Shaping Oxfordshire aims to create sustainable, well designed and thriving communities, which provide a sense of belonging, and where all residents are supported to live healthier and happier lives. The approach was developed in Oxfordshire growing out from the work of the Barton and Bicester Healthy New Town programmes.</a:t>
            </a:r>
            <a:endParaRPr/>
          </a:p>
          <a:p>
            <a:pPr indent="-342900" lvl="0" marL="342900" rtl="0" algn="just">
              <a:spcBef>
                <a:spcPts val="360"/>
              </a:spcBef>
              <a:spcAft>
                <a:spcPts val="0"/>
              </a:spcAft>
              <a:buClr>
                <a:srgbClr val="595959"/>
              </a:buClr>
              <a:buSzPts val="1800"/>
              <a:buChar char="•"/>
            </a:pPr>
            <a:r>
              <a:rPr lang="en-GB" sz="1800">
                <a:latin typeface="Calibri"/>
                <a:ea typeface="Calibri"/>
                <a:cs typeface="Calibri"/>
                <a:sym typeface="Calibri"/>
              </a:rPr>
              <a:t>From that work grew the three Healthy Place Shaping workstreams:</a:t>
            </a:r>
            <a:endParaRPr/>
          </a:p>
          <a:p>
            <a:pPr indent="-285750" lvl="1" marL="742950" rtl="0" algn="just">
              <a:spcBef>
                <a:spcPts val="400"/>
              </a:spcBef>
              <a:spcAft>
                <a:spcPts val="0"/>
              </a:spcAft>
              <a:buClr>
                <a:srgbClr val="595959"/>
              </a:buClr>
              <a:buSzPts val="2000"/>
              <a:buChar char="–"/>
            </a:pPr>
            <a:r>
              <a:rPr b="1" lang="en-GB">
                <a:latin typeface="Calibri"/>
                <a:ea typeface="Calibri"/>
                <a:cs typeface="Calibri"/>
                <a:sym typeface="Calibri"/>
              </a:rPr>
              <a:t>Built Environment</a:t>
            </a:r>
            <a:r>
              <a:rPr lang="en-GB">
                <a:latin typeface="Calibri"/>
                <a:ea typeface="Calibri"/>
                <a:cs typeface="Calibri"/>
                <a:sym typeface="Calibri"/>
              </a:rPr>
              <a:t>: shaping our local environment so that homes are healthier, people can easily access green spaces and are able to walk, cycle and socially interact</a:t>
            </a:r>
            <a:endParaRPr/>
          </a:p>
          <a:p>
            <a:pPr indent="-285750" lvl="1" marL="742950" rtl="0" algn="just">
              <a:spcBef>
                <a:spcPts val="400"/>
              </a:spcBef>
              <a:spcAft>
                <a:spcPts val="0"/>
              </a:spcAft>
              <a:buClr>
                <a:srgbClr val="595959"/>
              </a:buClr>
              <a:buSzPts val="2000"/>
              <a:buChar char="–"/>
            </a:pPr>
            <a:r>
              <a:rPr b="1" lang="en-GB">
                <a:latin typeface="Calibri"/>
                <a:ea typeface="Calibri"/>
                <a:cs typeface="Calibri"/>
                <a:sym typeface="Calibri"/>
              </a:rPr>
              <a:t>Community activation: </a:t>
            </a:r>
            <a:r>
              <a:rPr lang="en-GB">
                <a:latin typeface="Calibri"/>
                <a:ea typeface="Calibri"/>
                <a:cs typeface="Calibri"/>
                <a:sym typeface="Calibri"/>
              </a:rPr>
              <a:t>we want to work with and through local people, businesses, community groups and schools to empower communities to create their own lasting change. We will support healthy choices, being physically active and feeling safe and connected.</a:t>
            </a:r>
            <a:endParaRPr/>
          </a:p>
          <a:p>
            <a:pPr indent="-285750" lvl="1" marL="742950" rtl="0" algn="just">
              <a:spcBef>
                <a:spcPts val="400"/>
              </a:spcBef>
              <a:spcAft>
                <a:spcPts val="0"/>
              </a:spcAft>
              <a:buClr>
                <a:srgbClr val="595959"/>
              </a:buClr>
              <a:buSzPts val="2000"/>
              <a:buChar char="–"/>
            </a:pPr>
            <a:r>
              <a:rPr b="1" lang="en-GB">
                <a:latin typeface="Calibri"/>
                <a:ea typeface="Calibri"/>
                <a:cs typeface="Calibri"/>
                <a:sym typeface="Calibri"/>
              </a:rPr>
              <a:t>New models of care: </a:t>
            </a:r>
            <a:r>
              <a:rPr lang="en-GB">
                <a:latin typeface="Calibri"/>
                <a:ea typeface="Calibri"/>
                <a:cs typeface="Calibri"/>
                <a:sym typeface="Calibri"/>
              </a:rPr>
              <a:t>re-shaping and developing health, wellbeing and care services. Supporting local people to know how best to look after their health and wellbeing.</a:t>
            </a:r>
            <a:endParaRPr sz="1400">
              <a:latin typeface="Calibri"/>
              <a:ea typeface="Calibri"/>
              <a:cs typeface="Calibri"/>
              <a:sym typeface="Calibri"/>
            </a:endParaRPr>
          </a:p>
          <a:p>
            <a:pPr indent="0" lvl="0" marL="0" rtl="0" algn="just">
              <a:spcBef>
                <a:spcPts val="1200"/>
              </a:spcBef>
              <a:spcAft>
                <a:spcPts val="0"/>
              </a:spcAft>
              <a:buClr>
                <a:srgbClr val="595959"/>
              </a:buClr>
              <a:buSzPts val="1800"/>
              <a:buNone/>
            </a:pPr>
            <a:r>
              <a:t/>
            </a:r>
            <a:endParaRPr sz="1800">
              <a:latin typeface="Calibri"/>
              <a:ea typeface="Calibri"/>
              <a:cs typeface="Calibri"/>
              <a:sym typeface="Calibri"/>
            </a:endParaRPr>
          </a:p>
          <a:p>
            <a:pPr indent="-190500" lvl="0" marL="342900" rtl="0" algn="just">
              <a:spcBef>
                <a:spcPts val="1200"/>
              </a:spcBef>
              <a:spcAft>
                <a:spcPts val="0"/>
              </a:spcAft>
              <a:buClr>
                <a:srgbClr val="595959"/>
              </a:buClr>
              <a:buSzPts val="24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7F7F7F"/>
              </a:buClr>
              <a:buSzPts val="3600"/>
              <a:buFont typeface="Verdana"/>
              <a:buNone/>
            </a:pPr>
            <a:r>
              <a:rPr b="1" lang="en-GB"/>
              <a:t>Meeting observation</a:t>
            </a:r>
            <a:r>
              <a:rPr lang="en-GB"/>
              <a:t> </a:t>
            </a:r>
            <a:endParaRPr/>
          </a:p>
        </p:txBody>
      </p:sp>
      <p:sp>
        <p:nvSpPr>
          <p:cNvPr id="323" name="Google Shape;323;p2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595959"/>
              </a:buClr>
              <a:buSzPts val="1800"/>
              <a:buChar char="•"/>
            </a:pPr>
            <a:r>
              <a:rPr lang="en-GB" sz="1800">
                <a:latin typeface="Calibri"/>
                <a:ea typeface="Calibri"/>
                <a:cs typeface="Calibri"/>
                <a:sym typeface="Calibri"/>
              </a:rPr>
              <a:t>The evaluation team attended 20 selected key meetings in 2021–22 as observers.  </a:t>
            </a:r>
            <a:endParaRPr/>
          </a:p>
          <a:p>
            <a:pPr indent="-342900" lvl="0" marL="342900" rtl="0" algn="l">
              <a:spcBef>
                <a:spcPts val="360"/>
              </a:spcBef>
              <a:spcAft>
                <a:spcPts val="0"/>
              </a:spcAft>
              <a:buClr>
                <a:srgbClr val="595959"/>
              </a:buClr>
              <a:buSzPts val="1800"/>
              <a:buChar char="•"/>
            </a:pPr>
            <a:r>
              <a:rPr lang="en-GB" sz="1800">
                <a:latin typeface="Calibri"/>
                <a:ea typeface="Calibri"/>
                <a:cs typeface="Calibri"/>
                <a:sym typeface="Calibri"/>
              </a:rPr>
              <a:t>This took an ‘embedded researcher’ approach, to develop a deeper understanding of HPS actions; ways of working; and influence on key policies. </a:t>
            </a:r>
            <a:endParaRPr/>
          </a:p>
          <a:p>
            <a:pPr indent="-342900" lvl="0" marL="342900" rtl="0" algn="l">
              <a:spcBef>
                <a:spcPts val="360"/>
              </a:spcBef>
              <a:spcAft>
                <a:spcPts val="0"/>
              </a:spcAft>
              <a:buClr>
                <a:srgbClr val="595959"/>
              </a:buClr>
              <a:buSzPts val="1800"/>
              <a:buChar char="•"/>
            </a:pPr>
            <a:r>
              <a:rPr lang="en-GB" sz="1800">
                <a:latin typeface="Calibri"/>
                <a:ea typeface="Calibri"/>
                <a:cs typeface="Calibri"/>
                <a:sym typeface="Calibri"/>
              </a:rPr>
              <a:t>A meeting observation framework was developed that was used in each observed meeting. This assessed:</a:t>
            </a:r>
            <a:endParaRPr/>
          </a:p>
          <a:p>
            <a:pPr indent="-285750" lvl="1" marL="742950" rtl="0" algn="just">
              <a:spcBef>
                <a:spcPts val="280"/>
              </a:spcBef>
              <a:spcAft>
                <a:spcPts val="0"/>
              </a:spcAft>
              <a:buClr>
                <a:srgbClr val="595959"/>
              </a:buClr>
              <a:buSzPts val="1400"/>
              <a:buChar char="–"/>
            </a:pPr>
            <a:r>
              <a:rPr lang="en-GB" sz="1400">
                <a:latin typeface="Calibri"/>
                <a:ea typeface="Calibri"/>
                <a:cs typeface="Calibri"/>
                <a:sym typeface="Calibri"/>
              </a:rPr>
              <a:t>System </a:t>
            </a:r>
            <a:r>
              <a:rPr b="1" lang="en-GB" sz="1400">
                <a:latin typeface="Calibri"/>
                <a:ea typeface="Calibri"/>
                <a:cs typeface="Calibri"/>
                <a:sym typeface="Calibri"/>
              </a:rPr>
              <a:t>behaviours</a:t>
            </a:r>
            <a:endParaRPr/>
          </a:p>
          <a:p>
            <a:pPr indent="-285750" lvl="1" marL="742950" rtl="0" algn="just">
              <a:spcBef>
                <a:spcPts val="280"/>
              </a:spcBef>
              <a:spcAft>
                <a:spcPts val="0"/>
              </a:spcAft>
              <a:buClr>
                <a:srgbClr val="595959"/>
              </a:buClr>
              <a:buSzPts val="1400"/>
              <a:buChar char="–"/>
            </a:pPr>
            <a:r>
              <a:rPr b="1" lang="en-GB" sz="1400">
                <a:latin typeface="Calibri"/>
                <a:ea typeface="Calibri"/>
                <a:cs typeface="Calibri"/>
                <a:sym typeface="Calibri"/>
              </a:rPr>
              <a:t>Actions</a:t>
            </a:r>
            <a:r>
              <a:rPr lang="en-GB" sz="1400">
                <a:latin typeface="Calibri"/>
                <a:ea typeface="Calibri"/>
                <a:cs typeface="Calibri"/>
                <a:sym typeface="Calibri"/>
              </a:rPr>
              <a:t> and proposed actions – assessed in relation to the ‘Action Scales Model’ (Nobles et al 2021). </a:t>
            </a:r>
            <a:endParaRPr/>
          </a:p>
          <a:p>
            <a:pPr indent="-285750" lvl="1" marL="742950" rtl="0" algn="l">
              <a:spcBef>
                <a:spcPts val="280"/>
              </a:spcBef>
              <a:spcAft>
                <a:spcPts val="0"/>
              </a:spcAft>
              <a:buClr>
                <a:srgbClr val="595959"/>
              </a:buClr>
              <a:buSzPts val="1400"/>
              <a:buChar char="–"/>
            </a:pPr>
            <a:r>
              <a:rPr lang="en-GB" sz="1400">
                <a:latin typeface="Calibri"/>
                <a:ea typeface="Calibri"/>
                <a:cs typeface="Calibri"/>
                <a:sym typeface="Calibri"/>
              </a:rPr>
              <a:t>Other data was also collected in relation to specific topics; such as </a:t>
            </a:r>
            <a:r>
              <a:rPr b="1" lang="en-GB" sz="1400">
                <a:latin typeface="Calibri"/>
                <a:ea typeface="Calibri"/>
                <a:cs typeface="Calibri"/>
                <a:sym typeface="Calibri"/>
              </a:rPr>
              <a:t>inequalities</a:t>
            </a:r>
            <a:r>
              <a:rPr lang="en-GB" sz="1400">
                <a:latin typeface="Calibri"/>
                <a:ea typeface="Calibri"/>
                <a:cs typeface="Calibri"/>
                <a:sym typeface="Calibri"/>
              </a:rPr>
              <a:t>, use of evidence, influence, opportunities identified, initiatives shared and transferred and any negative behaviours</a:t>
            </a:r>
            <a:r>
              <a:rPr lang="en-GB" sz="1000"/>
              <a:t> </a:t>
            </a:r>
            <a:endParaRPr/>
          </a:p>
          <a:p>
            <a:pPr indent="0" lvl="1" marL="457200" rtl="0" algn="l">
              <a:spcBef>
                <a:spcPts val="280"/>
              </a:spcBef>
              <a:spcAft>
                <a:spcPts val="0"/>
              </a:spcAft>
              <a:buClr>
                <a:srgbClr val="595959"/>
              </a:buClr>
              <a:buSzPts val="1000"/>
              <a:buNone/>
            </a:pPr>
            <a:r>
              <a:rPr lang="en-GB" sz="1000">
                <a:latin typeface="Calibri"/>
                <a:ea typeface="Calibri"/>
                <a:cs typeface="Calibri"/>
                <a:sym typeface="Calibri"/>
              </a:rPr>
              <a:t>--      </a:t>
            </a:r>
            <a:r>
              <a:rPr lang="en-GB" sz="1400"/>
              <a:t>`used the ‘Action Scales Model’ (Nobles et al 2021) - a simple model that helps policymakers and evaluators conceptualise, identify and appraise actions within complex adaptive systems. Identifies “upstream” and “downstream” actions.</a:t>
            </a:r>
            <a:endParaRPr sz="1400">
              <a:latin typeface="Calibri"/>
              <a:ea typeface="Calibri"/>
              <a:cs typeface="Calibri"/>
              <a:sym typeface="Calibri"/>
            </a:endParaRPr>
          </a:p>
          <a:p>
            <a:pPr indent="-342900" lvl="0" marL="342900" rtl="0" algn="l">
              <a:spcBef>
                <a:spcPts val="360"/>
              </a:spcBef>
              <a:spcAft>
                <a:spcPts val="0"/>
              </a:spcAft>
              <a:buClr>
                <a:srgbClr val="595959"/>
              </a:buClr>
              <a:buSzPts val="1800"/>
              <a:buChar char="•"/>
            </a:pPr>
            <a:r>
              <a:rPr lang="en-GB" sz="1800">
                <a:latin typeface="Calibri"/>
                <a:ea typeface="Calibri"/>
                <a:cs typeface="Calibri"/>
                <a:sym typeface="Calibri"/>
              </a:rPr>
              <a:t>The meetings observed ranged from Oxfordshire County Council to various local authority meetings, specific HPS meetings and local stakeholder or demonstrator project meetings, covering specific topics within HPS such as cycling and housing.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30"/>
          <p:cNvPicPr preferRelativeResize="0"/>
          <p:nvPr/>
        </p:nvPicPr>
        <p:blipFill rotWithShape="1">
          <a:blip r:embed="rId3">
            <a:alphaModFix/>
          </a:blip>
          <a:srcRect b="0" l="0" r="0" t="0"/>
          <a:stretch/>
        </p:blipFill>
        <p:spPr>
          <a:xfrm>
            <a:off x="1524000" y="857250"/>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7F7F7F"/>
              </a:buClr>
              <a:buSzPts val="3600"/>
              <a:buFont typeface="Verdana"/>
              <a:buNone/>
            </a:pPr>
            <a:r>
              <a:rPr lang="en-GB"/>
              <a:t>Very brief results </a:t>
            </a:r>
            <a:endParaRPr/>
          </a:p>
        </p:txBody>
      </p:sp>
      <p:sp>
        <p:nvSpPr>
          <p:cNvPr id="334" name="Google Shape;334;p3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Clr>
                <a:srgbClr val="595959"/>
              </a:buClr>
              <a:buSzPts val="1800"/>
              <a:buChar char="•"/>
            </a:pPr>
            <a:r>
              <a:rPr lang="en-GB" sz="1800">
                <a:latin typeface="Calibri"/>
                <a:ea typeface="Calibri"/>
                <a:cs typeface="Calibri"/>
                <a:sym typeface="Calibri"/>
              </a:rPr>
              <a:t>HPS systems behaviours are being demonstrated in many of the HPS related meetings.</a:t>
            </a:r>
            <a:endParaRPr/>
          </a:p>
          <a:p>
            <a:pPr indent="-342900" lvl="0" marL="342900" rtl="0" algn="just">
              <a:spcBef>
                <a:spcPts val="360"/>
              </a:spcBef>
              <a:spcAft>
                <a:spcPts val="0"/>
              </a:spcAft>
              <a:buClr>
                <a:srgbClr val="595959"/>
              </a:buClr>
              <a:buSzPts val="1800"/>
              <a:buChar char="•"/>
            </a:pPr>
            <a:r>
              <a:rPr lang="en-GB" sz="1800">
                <a:latin typeface="Calibri"/>
                <a:ea typeface="Calibri"/>
                <a:cs typeface="Calibri"/>
                <a:sym typeface="Calibri"/>
              </a:rPr>
              <a:t>However, these behaviours are less well demonstrated in more formal strategic, Oxford- wide meetings.  </a:t>
            </a:r>
            <a:endParaRPr/>
          </a:p>
          <a:p>
            <a:pPr indent="-342900" lvl="0" marL="342900" rtl="0" algn="just">
              <a:spcBef>
                <a:spcPts val="360"/>
              </a:spcBef>
              <a:spcAft>
                <a:spcPts val="0"/>
              </a:spcAft>
              <a:buClr>
                <a:srgbClr val="595959"/>
              </a:buClr>
              <a:buSzPts val="1800"/>
              <a:buChar char="•"/>
            </a:pPr>
            <a:r>
              <a:rPr lang="en-GB" sz="1800">
                <a:latin typeface="Calibri"/>
                <a:ea typeface="Calibri"/>
                <a:cs typeface="Calibri"/>
                <a:sym typeface="Calibri"/>
              </a:rPr>
              <a:t>HPS appears to be being adopted strategically by Oxfordshire’s formal structures but would benefit from increased involvement of District Authorities to roll out across Oxfordshire. </a:t>
            </a:r>
            <a:endParaRPr/>
          </a:p>
          <a:p>
            <a:pPr indent="-342900" lvl="0" marL="342900" rtl="0" algn="just">
              <a:spcBef>
                <a:spcPts val="360"/>
              </a:spcBef>
              <a:spcAft>
                <a:spcPts val="0"/>
              </a:spcAft>
              <a:buClr>
                <a:srgbClr val="595959"/>
              </a:buClr>
              <a:buSzPts val="1800"/>
              <a:buChar char="•"/>
            </a:pPr>
            <a:r>
              <a:rPr lang="en-GB" sz="1800">
                <a:latin typeface="Calibri"/>
                <a:ea typeface="Calibri"/>
                <a:cs typeface="Calibri"/>
                <a:sym typeface="Calibri"/>
              </a:rPr>
              <a:t>Much of the activity observed can be classed as more operational i.e. ‘events’ in the Action Scales Model. </a:t>
            </a:r>
            <a:endParaRPr/>
          </a:p>
          <a:p>
            <a:pPr indent="-342900" lvl="0" marL="342900" rtl="0" algn="just">
              <a:spcBef>
                <a:spcPts val="360"/>
              </a:spcBef>
              <a:spcAft>
                <a:spcPts val="0"/>
              </a:spcAft>
              <a:buClr>
                <a:srgbClr val="595959"/>
              </a:buClr>
              <a:buSzPts val="1800"/>
              <a:buChar char="•"/>
            </a:pPr>
            <a:r>
              <a:rPr lang="en-GB" sz="1800">
                <a:latin typeface="Calibri"/>
                <a:ea typeface="Calibri"/>
                <a:cs typeface="Calibri"/>
                <a:sym typeface="Calibri"/>
              </a:rPr>
              <a:t>Ideally it would be good to have HPS itself recognised as a ‘belief’ or ‘goal’ by all such organisations to embed HPS across the system.  </a:t>
            </a:r>
            <a:endParaRPr/>
          </a:p>
          <a:p>
            <a:pPr indent="-342900" lvl="0" marL="342900" rtl="0" algn="just">
              <a:spcBef>
                <a:spcPts val="360"/>
              </a:spcBef>
              <a:spcAft>
                <a:spcPts val="0"/>
              </a:spcAft>
              <a:buClr>
                <a:srgbClr val="595959"/>
              </a:buClr>
              <a:buSzPts val="1800"/>
              <a:buChar char="•"/>
            </a:pPr>
            <a:r>
              <a:rPr lang="en-GB" sz="1800">
                <a:latin typeface="Calibri"/>
                <a:ea typeface="Calibri"/>
                <a:cs typeface="Calibri"/>
                <a:sym typeface="Calibri"/>
              </a:rPr>
              <a:t>Adoption of HPS within Health systems remains a challenge. </a:t>
            </a:r>
            <a:endParaRPr/>
          </a:p>
          <a:p>
            <a:pPr indent="-190500" lvl="0" marL="342900" rtl="0" algn="l">
              <a:spcBef>
                <a:spcPts val="480"/>
              </a:spcBef>
              <a:spcAft>
                <a:spcPts val="0"/>
              </a:spcAft>
              <a:buClr>
                <a:srgbClr val="595959"/>
              </a:buClr>
              <a:buSzPts val="24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95959"/>
              </a:buClr>
              <a:buSzPts val="3600"/>
              <a:buFont typeface="Verdana"/>
              <a:buNone/>
            </a:pPr>
            <a:r>
              <a:rPr lang="en-GB"/>
              <a:t>Reflection on the method(s)</a:t>
            </a:r>
            <a:endParaRPr/>
          </a:p>
        </p:txBody>
      </p:sp>
      <p:sp>
        <p:nvSpPr>
          <p:cNvPr id="340" name="Google Shape;340;p32"/>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595959"/>
              </a:buClr>
              <a:buSzPts val="2000"/>
              <a:buChar char="•"/>
            </a:pPr>
            <a:r>
              <a:rPr lang="en-GB"/>
              <a:t>Pragmatic approach during lockdown</a:t>
            </a:r>
            <a:endParaRPr/>
          </a:p>
          <a:p>
            <a:pPr indent="-342900" lvl="0" marL="342900" rtl="0" algn="l">
              <a:spcBef>
                <a:spcPts val="400"/>
              </a:spcBef>
              <a:spcAft>
                <a:spcPts val="0"/>
              </a:spcAft>
              <a:buClr>
                <a:srgbClr val="595959"/>
              </a:buClr>
              <a:buSzPts val="2000"/>
              <a:buChar char="•"/>
            </a:pPr>
            <a:r>
              <a:rPr lang="en-GB"/>
              <a:t>Enabled an insight into processes </a:t>
            </a:r>
            <a:endParaRPr/>
          </a:p>
          <a:p>
            <a:pPr indent="-342900" lvl="0" marL="342900" rtl="0" algn="l">
              <a:spcBef>
                <a:spcPts val="400"/>
              </a:spcBef>
              <a:spcAft>
                <a:spcPts val="0"/>
              </a:spcAft>
              <a:buClr>
                <a:srgbClr val="595959"/>
              </a:buClr>
              <a:buSzPts val="2000"/>
              <a:buChar char="•"/>
            </a:pPr>
            <a:r>
              <a:rPr lang="en-GB"/>
              <a:t>Gave us a good overview </a:t>
            </a:r>
            <a:endParaRPr/>
          </a:p>
          <a:p>
            <a:pPr indent="-342900" lvl="0" marL="342900" rtl="0" algn="l">
              <a:spcBef>
                <a:spcPts val="400"/>
              </a:spcBef>
              <a:spcAft>
                <a:spcPts val="0"/>
              </a:spcAft>
              <a:buClr>
                <a:srgbClr val="595959"/>
              </a:buClr>
              <a:buSzPts val="2000"/>
              <a:buChar char="•"/>
            </a:pPr>
            <a:r>
              <a:rPr lang="en-GB"/>
              <a:t>Use of structured form allowed analysis of behaviours and actions  </a:t>
            </a:r>
            <a:endParaRPr/>
          </a:p>
        </p:txBody>
      </p:sp>
      <p:sp>
        <p:nvSpPr>
          <p:cNvPr id="341" name="Google Shape;341;p32"/>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595959"/>
              </a:buClr>
              <a:buSzPts val="2000"/>
              <a:buChar char="•"/>
            </a:pPr>
            <a:r>
              <a:rPr lang="en-GB"/>
              <a:t>Clearly not as insightful as a real embedded approach </a:t>
            </a:r>
            <a:endParaRPr/>
          </a:p>
          <a:p>
            <a:pPr indent="-342900" lvl="0" marL="342900" rtl="0" algn="l">
              <a:spcBef>
                <a:spcPts val="400"/>
              </a:spcBef>
              <a:spcAft>
                <a:spcPts val="0"/>
              </a:spcAft>
              <a:buClr>
                <a:srgbClr val="595959"/>
              </a:buClr>
              <a:buSzPts val="2000"/>
              <a:buChar char="•"/>
            </a:pPr>
            <a:r>
              <a:rPr lang="en-GB"/>
              <a:t>Were we attending the right meetings? </a:t>
            </a:r>
            <a:endParaRPr/>
          </a:p>
          <a:p>
            <a:pPr indent="-342900" lvl="0" marL="342900" rtl="0" algn="l">
              <a:spcBef>
                <a:spcPts val="400"/>
              </a:spcBef>
              <a:spcAft>
                <a:spcPts val="0"/>
              </a:spcAft>
              <a:buClr>
                <a:srgbClr val="595959"/>
              </a:buClr>
              <a:buSzPts val="2000"/>
              <a:buChar char="•"/>
            </a:pPr>
            <a:r>
              <a:rPr lang="en-GB"/>
              <a:t>Does the real work take place outside meetings?  </a:t>
            </a:r>
            <a:endParaRPr/>
          </a:p>
          <a:p>
            <a:pPr indent="-215900" lvl="0" marL="342900" rtl="0" algn="l">
              <a:spcBef>
                <a:spcPts val="400"/>
              </a:spcBef>
              <a:spcAft>
                <a:spcPts val="0"/>
              </a:spcAft>
              <a:buClr>
                <a:srgbClr val="595959"/>
              </a:buClr>
              <a:buSzPts val="2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5"/>
          <p:cNvSpPr txBox="1"/>
          <p:nvPr>
            <p:ph type="title"/>
          </p:nvPr>
        </p:nvSpPr>
        <p:spPr>
          <a:xfrm>
            <a:off x="407893" y="-6"/>
            <a:ext cx="11264100" cy="58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7F7F7F"/>
              </a:buClr>
              <a:buSzPts val="3240"/>
              <a:buFont typeface="Verdana"/>
              <a:buNone/>
            </a:pPr>
            <a:r>
              <a:rPr b="1" lang="en-GB" sz="3340"/>
              <a:t>Health Needs Assessment - aims and m</a:t>
            </a:r>
            <a:r>
              <a:rPr b="1" lang="en-GB" sz="3340"/>
              <a:t>ethods</a:t>
            </a:r>
            <a:endParaRPr b="1" sz="3340"/>
          </a:p>
        </p:txBody>
      </p:sp>
      <p:sp>
        <p:nvSpPr>
          <p:cNvPr id="348" name="Google Shape;348;p35"/>
          <p:cNvSpPr txBox="1"/>
          <p:nvPr>
            <p:ph idx="1" type="body"/>
          </p:nvPr>
        </p:nvSpPr>
        <p:spPr>
          <a:xfrm>
            <a:off x="-109100" y="681875"/>
            <a:ext cx="8128200" cy="55215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rgbClr val="595959"/>
              </a:buClr>
              <a:buSzPts val="1050"/>
              <a:buNone/>
            </a:pPr>
            <a:r>
              <a:t/>
            </a:r>
            <a:endParaRPr sz="1050">
              <a:solidFill>
                <a:schemeClr val="dk1"/>
              </a:solidFill>
            </a:endParaRPr>
          </a:p>
          <a:p>
            <a:pPr indent="0" lvl="0" marL="0" marR="1511300" rtl="0" algn="l">
              <a:lnSpc>
                <a:spcPct val="97000"/>
              </a:lnSpc>
              <a:spcBef>
                <a:spcPts val="400"/>
              </a:spcBef>
              <a:spcAft>
                <a:spcPts val="0"/>
              </a:spcAft>
              <a:buClr>
                <a:schemeClr val="dk1"/>
              </a:buClr>
              <a:buSzPts val="1100"/>
              <a:buFont typeface="Arial"/>
              <a:buNone/>
            </a:pPr>
            <a:r>
              <a:rPr lang="en-GB" sz="1975">
                <a:solidFill>
                  <a:schemeClr val="dk1"/>
                </a:solidFill>
                <a:latin typeface="Arial"/>
                <a:ea typeface="Arial"/>
                <a:cs typeface="Arial"/>
                <a:sym typeface="Arial"/>
              </a:rPr>
              <a:t>Aims - to provide evidence and recommendations about:</a:t>
            </a:r>
            <a:endParaRPr sz="1975">
              <a:solidFill>
                <a:schemeClr val="dk1"/>
              </a:solidFill>
              <a:latin typeface="Arial"/>
              <a:ea typeface="Arial"/>
              <a:cs typeface="Arial"/>
              <a:sym typeface="Arial"/>
            </a:endParaRPr>
          </a:p>
          <a:p>
            <a:pPr indent="-355600" lvl="0" marL="457200" rtl="0" algn="l">
              <a:lnSpc>
                <a:spcPct val="115000"/>
              </a:lnSpc>
              <a:spcBef>
                <a:spcPts val="1200"/>
              </a:spcBef>
              <a:spcAft>
                <a:spcPts val="0"/>
              </a:spcAft>
              <a:buClr>
                <a:schemeClr val="dk1"/>
              </a:buClr>
              <a:buSzPts val="2000"/>
              <a:buFont typeface="Arial"/>
              <a:buChar char="•"/>
            </a:pPr>
            <a:r>
              <a:rPr lang="en-GB" sz="2000">
                <a:solidFill>
                  <a:schemeClr val="dk1"/>
                </a:solidFill>
                <a:latin typeface="Arial"/>
                <a:ea typeface="Arial"/>
                <a:cs typeface="Arial"/>
                <a:sym typeface="Arial"/>
              </a:rPr>
              <a:t>Where best to prioritise efforts</a:t>
            </a:r>
            <a:endParaRPr sz="2000">
              <a:solidFill>
                <a:schemeClr val="dk1"/>
              </a:solidFill>
              <a:latin typeface="Arial"/>
              <a:ea typeface="Arial"/>
              <a:cs typeface="Arial"/>
              <a:sym typeface="Arial"/>
            </a:endParaRPr>
          </a:p>
          <a:p>
            <a:pPr indent="-355600" lvl="0" marL="457200" rtl="0" algn="l">
              <a:lnSpc>
                <a:spcPct val="115000"/>
              </a:lnSpc>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Which activities and initiatives to prioritise</a:t>
            </a:r>
            <a:endParaRPr sz="2000">
              <a:solidFill>
                <a:schemeClr val="dk1"/>
              </a:solidFill>
              <a:latin typeface="Arial"/>
              <a:ea typeface="Arial"/>
              <a:cs typeface="Arial"/>
              <a:sym typeface="Arial"/>
            </a:endParaRPr>
          </a:p>
          <a:p>
            <a:pPr indent="-355600" lvl="0" marL="457200" rtl="0" algn="l">
              <a:lnSpc>
                <a:spcPct val="115000"/>
              </a:lnSpc>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What wider issues need addressing</a:t>
            </a:r>
            <a:endParaRPr sz="2000">
              <a:solidFill>
                <a:schemeClr val="dk1"/>
              </a:solidFill>
              <a:latin typeface="Arial"/>
              <a:ea typeface="Arial"/>
              <a:cs typeface="Arial"/>
              <a:sym typeface="Arial"/>
            </a:endParaRPr>
          </a:p>
          <a:p>
            <a:pPr indent="-355600" lvl="0" marL="457200" rtl="0" algn="l">
              <a:lnSpc>
                <a:spcPct val="115000"/>
              </a:lnSpc>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Any gaps</a:t>
            </a:r>
            <a:endParaRPr sz="2000">
              <a:solidFill>
                <a:schemeClr val="dk1"/>
              </a:solidFill>
              <a:latin typeface="Arial"/>
              <a:ea typeface="Arial"/>
              <a:cs typeface="Arial"/>
              <a:sym typeface="Arial"/>
            </a:endParaRPr>
          </a:p>
          <a:p>
            <a:pPr indent="0" lvl="0" marL="0" rtl="0" algn="l">
              <a:lnSpc>
                <a:spcPct val="100000"/>
              </a:lnSpc>
              <a:spcBef>
                <a:spcPts val="480"/>
              </a:spcBef>
              <a:spcAft>
                <a:spcPts val="0"/>
              </a:spcAft>
              <a:buClr>
                <a:schemeClr val="dk1"/>
              </a:buClr>
              <a:buSzPts val="2400"/>
              <a:buNone/>
            </a:pPr>
            <a:r>
              <a:t/>
            </a:r>
            <a:endParaRPr sz="1800">
              <a:solidFill>
                <a:schemeClr val="dk1"/>
              </a:solidFill>
            </a:endParaRPr>
          </a:p>
          <a:p>
            <a:pPr indent="0" lvl="0" marL="0" rtl="0" algn="l">
              <a:lnSpc>
                <a:spcPct val="100000"/>
              </a:lnSpc>
              <a:spcBef>
                <a:spcPts val="480"/>
              </a:spcBef>
              <a:spcAft>
                <a:spcPts val="0"/>
              </a:spcAft>
              <a:buClr>
                <a:schemeClr val="dk1"/>
              </a:buClr>
              <a:buSzPts val="2400"/>
              <a:buNone/>
            </a:pPr>
            <a:r>
              <a:t/>
            </a:r>
            <a:endParaRPr sz="1800">
              <a:solidFill>
                <a:schemeClr val="dk1"/>
              </a:solidFill>
            </a:endParaRPr>
          </a:p>
          <a:p>
            <a:pPr indent="0" lvl="0" marL="0" rtl="0" algn="l">
              <a:lnSpc>
                <a:spcPct val="100000"/>
              </a:lnSpc>
              <a:spcBef>
                <a:spcPts val="480"/>
              </a:spcBef>
              <a:spcAft>
                <a:spcPts val="0"/>
              </a:spcAft>
              <a:buClr>
                <a:schemeClr val="dk1"/>
              </a:buClr>
              <a:buSzPts val="2400"/>
              <a:buNone/>
            </a:pPr>
            <a:r>
              <a:rPr lang="en-GB" sz="1800">
                <a:solidFill>
                  <a:schemeClr val="dk1"/>
                </a:solidFill>
              </a:rPr>
              <a:t>Methods - </a:t>
            </a:r>
            <a:r>
              <a:rPr lang="en-GB" sz="1800">
                <a:solidFill>
                  <a:schemeClr val="dk1"/>
                </a:solidFill>
              </a:rPr>
              <a:t>drew on the well established Stevens and Raftery HNA framework:</a:t>
            </a:r>
            <a:endParaRPr sz="1800"/>
          </a:p>
          <a:p>
            <a:pPr indent="-342900" lvl="0" marL="457200" rtl="0" algn="l">
              <a:lnSpc>
                <a:spcPct val="120000"/>
              </a:lnSpc>
              <a:spcBef>
                <a:spcPts val="480"/>
              </a:spcBef>
              <a:spcAft>
                <a:spcPts val="0"/>
              </a:spcAft>
              <a:buClr>
                <a:schemeClr val="dk1"/>
              </a:buClr>
              <a:buSzPts val="1800"/>
              <a:buChar char="•"/>
            </a:pPr>
            <a:r>
              <a:rPr b="1" lang="en-GB" sz="1800">
                <a:solidFill>
                  <a:schemeClr val="dk1"/>
                </a:solidFill>
              </a:rPr>
              <a:t>Epidemiological</a:t>
            </a:r>
            <a:r>
              <a:rPr lang="en-GB" sz="1800">
                <a:solidFill>
                  <a:schemeClr val="dk1"/>
                </a:solidFill>
              </a:rPr>
              <a:t> [local epidemiology and effectiveness of local services] </a:t>
            </a:r>
            <a:endParaRPr sz="1800"/>
          </a:p>
          <a:p>
            <a:pPr indent="-342900" lvl="0" marL="457200" rtl="0" algn="l">
              <a:lnSpc>
                <a:spcPct val="100000"/>
              </a:lnSpc>
              <a:spcBef>
                <a:spcPts val="0"/>
              </a:spcBef>
              <a:spcAft>
                <a:spcPts val="0"/>
              </a:spcAft>
              <a:buClr>
                <a:schemeClr val="dk1"/>
              </a:buClr>
              <a:buSzPts val="1800"/>
              <a:buChar char="•"/>
            </a:pPr>
            <a:r>
              <a:rPr b="1" lang="en-GB" sz="1800">
                <a:solidFill>
                  <a:schemeClr val="dk1"/>
                </a:solidFill>
              </a:rPr>
              <a:t>Comparative</a:t>
            </a:r>
            <a:r>
              <a:rPr lang="en-GB" sz="1800">
                <a:solidFill>
                  <a:schemeClr val="dk1"/>
                </a:solidFill>
              </a:rPr>
              <a:t> [how similar programmes work elsewhere]</a:t>
            </a:r>
            <a:endParaRPr sz="1800"/>
          </a:p>
          <a:p>
            <a:pPr indent="-342900" lvl="0" marL="457200" rtl="0" algn="l">
              <a:lnSpc>
                <a:spcPct val="100000"/>
              </a:lnSpc>
              <a:spcBef>
                <a:spcPts val="0"/>
              </a:spcBef>
              <a:spcAft>
                <a:spcPts val="0"/>
              </a:spcAft>
              <a:buClr>
                <a:schemeClr val="dk1"/>
              </a:buClr>
              <a:buSzPts val="1800"/>
              <a:buChar char="•"/>
            </a:pPr>
            <a:r>
              <a:rPr b="1" lang="en-GB" sz="1800">
                <a:solidFill>
                  <a:schemeClr val="dk1"/>
                </a:solidFill>
              </a:rPr>
              <a:t>Corporate</a:t>
            </a:r>
            <a:r>
              <a:rPr lang="en-GB" sz="1800">
                <a:solidFill>
                  <a:schemeClr val="dk1"/>
                </a:solidFill>
              </a:rPr>
              <a:t> [</a:t>
            </a:r>
            <a:r>
              <a:rPr lang="en-GB" sz="2000">
                <a:solidFill>
                  <a:schemeClr val="dk1"/>
                </a:solidFill>
                <a:latin typeface="Calibri"/>
                <a:ea typeface="Calibri"/>
                <a:cs typeface="Calibri"/>
                <a:sym typeface="Calibri"/>
              </a:rPr>
              <a:t>views of key leaders and stakeholders about HPS to date and next steps</a:t>
            </a:r>
            <a:r>
              <a:rPr lang="en-GB" sz="2000">
                <a:solidFill>
                  <a:schemeClr val="dk1"/>
                </a:solidFill>
              </a:rPr>
              <a:t>]</a:t>
            </a:r>
            <a:endParaRPr sz="2000"/>
          </a:p>
          <a:p>
            <a:pPr indent="0" lvl="0" marL="0" rtl="0" algn="l">
              <a:lnSpc>
                <a:spcPct val="110000"/>
              </a:lnSpc>
              <a:spcBef>
                <a:spcPts val="140"/>
              </a:spcBef>
              <a:spcAft>
                <a:spcPts val="0"/>
              </a:spcAft>
              <a:buClr>
                <a:srgbClr val="595959"/>
              </a:buClr>
              <a:buSzPts val="700"/>
              <a:buNone/>
            </a:pPr>
            <a:r>
              <a:t/>
            </a:r>
            <a:endParaRPr sz="1800">
              <a:solidFill>
                <a:schemeClr val="dk1"/>
              </a:solidFill>
            </a:endParaRPr>
          </a:p>
          <a:p>
            <a:pPr indent="0" lvl="0" marL="0" rtl="0" algn="l">
              <a:lnSpc>
                <a:spcPct val="100000"/>
              </a:lnSpc>
              <a:spcBef>
                <a:spcPts val="480"/>
              </a:spcBef>
              <a:spcAft>
                <a:spcPts val="0"/>
              </a:spcAft>
              <a:buClr>
                <a:schemeClr val="dk1"/>
              </a:buClr>
              <a:buSzPts val="2400"/>
              <a:buNone/>
            </a:pPr>
            <a:r>
              <a:rPr lang="en-GB" sz="2000">
                <a:solidFill>
                  <a:schemeClr val="dk1"/>
                </a:solidFill>
                <a:latin typeface="Calibri"/>
                <a:ea typeface="Calibri"/>
                <a:cs typeface="Calibri"/>
                <a:sym typeface="Calibri"/>
              </a:rPr>
              <a:t>…..using epidemiological analysis, literature reviews, interviews with local leaders and stakeholders and interviews with external informants</a:t>
            </a:r>
            <a:r>
              <a:rPr lang="en-GB" sz="2800">
                <a:solidFill>
                  <a:schemeClr val="dk1"/>
                </a:solidFill>
              </a:rPr>
              <a:t> </a:t>
            </a:r>
            <a:endParaRPr sz="1200"/>
          </a:p>
        </p:txBody>
      </p:sp>
      <p:sp>
        <p:nvSpPr>
          <p:cNvPr id="349" name="Google Shape;349;p35"/>
          <p:cNvSpPr txBox="1"/>
          <p:nvPr>
            <p:ph idx="4294967295" type="sldNum"/>
          </p:nvPr>
        </p:nvSpPr>
        <p:spPr>
          <a:xfrm>
            <a:off x="9180755" y="23018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rgbClr val="888888"/>
                </a:solidFill>
                <a:latin typeface="Verdana"/>
                <a:ea typeface="Verdana"/>
                <a:cs typeface="Verdana"/>
                <a:sym typeface="Verdana"/>
              </a:rPr>
              <a:t>‹#›</a:t>
            </a:fld>
            <a:endParaRPr sz="1200">
              <a:solidFill>
                <a:srgbClr val="888888"/>
              </a:solidFill>
              <a:latin typeface="Verdana"/>
              <a:ea typeface="Verdana"/>
              <a:cs typeface="Verdana"/>
              <a:sym typeface="Verdana"/>
            </a:endParaRPr>
          </a:p>
        </p:txBody>
      </p:sp>
      <p:pic>
        <p:nvPicPr>
          <p:cNvPr id="350" name="Google Shape;350;p35"/>
          <p:cNvPicPr preferRelativeResize="0"/>
          <p:nvPr/>
        </p:nvPicPr>
        <p:blipFill>
          <a:blip r:embed="rId3">
            <a:alphaModFix/>
          </a:blip>
          <a:stretch>
            <a:fillRect/>
          </a:stretch>
        </p:blipFill>
        <p:spPr>
          <a:xfrm>
            <a:off x="8168125" y="969875"/>
            <a:ext cx="3871475" cy="3871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2"/>
          <p:cNvSpPr txBox="1"/>
          <p:nvPr>
            <p:ph idx="1" type="body"/>
          </p:nvPr>
        </p:nvSpPr>
        <p:spPr>
          <a:xfrm>
            <a:off x="0" y="910450"/>
            <a:ext cx="10200900" cy="4837800"/>
          </a:xfrm>
          <a:prstGeom prst="rect">
            <a:avLst/>
          </a:prstGeom>
          <a:noFill/>
          <a:ln>
            <a:noFill/>
          </a:ln>
        </p:spPr>
        <p:txBody>
          <a:bodyPr anchorCtr="0" anchor="t" bIns="45700" lIns="91425" spcFirstLastPara="1" rIns="91425" wrap="square" tIns="45700">
            <a:normAutofit/>
          </a:bodyPr>
          <a:lstStyle/>
          <a:p>
            <a:pPr indent="-349250" lvl="0" marL="457200" rtl="0" algn="l">
              <a:spcBef>
                <a:spcPts val="0"/>
              </a:spcBef>
              <a:spcAft>
                <a:spcPts val="0"/>
              </a:spcAft>
              <a:buClr>
                <a:schemeClr val="dk1"/>
              </a:buClr>
              <a:buSzPts val="1900"/>
              <a:buChar char="•"/>
            </a:pPr>
            <a:r>
              <a:rPr lang="en-GB" sz="1900">
                <a:solidFill>
                  <a:schemeClr val="dk1"/>
                </a:solidFill>
              </a:rPr>
              <a:t>Oxfordshire JSNA and data from systems evaluation provided sufficient analysis of what and where major health issues were</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Interviews with stakeholders confirmed account of where most deprived / needy areas were</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Concluded that should stick with 10 most deprived wards, but also use MSOA data outside those 10 wards</a:t>
            </a:r>
            <a:endParaRPr sz="1900">
              <a:solidFill>
                <a:schemeClr val="dk1"/>
              </a:solidFill>
            </a:endParaRPr>
          </a:p>
          <a:p>
            <a:pPr indent="0" lvl="0" marL="0" rtl="0" algn="l">
              <a:spcBef>
                <a:spcPts val="0"/>
              </a:spcBef>
              <a:spcAft>
                <a:spcPts val="0"/>
              </a:spcAft>
              <a:buNone/>
            </a:pPr>
            <a:r>
              <a:t/>
            </a:r>
            <a:endParaRPr sz="1900">
              <a:solidFill>
                <a:schemeClr val="dk1"/>
              </a:solidFill>
            </a:endParaRPr>
          </a:p>
          <a:p>
            <a:pPr indent="0" lvl="0" marL="0" rtl="0" algn="l">
              <a:spcBef>
                <a:spcPts val="0"/>
              </a:spcBef>
              <a:spcAft>
                <a:spcPts val="0"/>
              </a:spcAft>
              <a:buNone/>
            </a:pPr>
            <a:r>
              <a:t/>
            </a:r>
            <a:endParaRPr sz="1900">
              <a:solidFill>
                <a:schemeClr val="dk1"/>
              </a:solidFill>
            </a:endParaRPr>
          </a:p>
          <a:p>
            <a:pPr indent="0" lvl="0" marL="742950" rtl="0" algn="l">
              <a:spcBef>
                <a:spcPts val="0"/>
              </a:spcBef>
              <a:spcAft>
                <a:spcPts val="0"/>
              </a:spcAft>
              <a:buNone/>
            </a:pPr>
            <a:r>
              <a:t/>
            </a:r>
            <a:endParaRPr sz="1900">
              <a:solidFill>
                <a:schemeClr val="dk1"/>
              </a:solidFill>
            </a:endParaRPr>
          </a:p>
          <a:p>
            <a:pPr indent="0" lvl="0" marL="342900" rtl="0" algn="l">
              <a:lnSpc>
                <a:spcPct val="100000"/>
              </a:lnSpc>
              <a:spcBef>
                <a:spcPts val="0"/>
              </a:spcBef>
              <a:spcAft>
                <a:spcPts val="0"/>
              </a:spcAft>
              <a:buNone/>
            </a:pPr>
            <a:r>
              <a:t/>
            </a:r>
            <a:endParaRPr sz="1900">
              <a:solidFill>
                <a:schemeClr val="dk1"/>
              </a:solidFill>
            </a:endParaRPr>
          </a:p>
          <a:p>
            <a:pPr indent="0" lvl="0" marL="0" rtl="0" algn="l">
              <a:spcBef>
                <a:spcPts val="444"/>
              </a:spcBef>
              <a:spcAft>
                <a:spcPts val="0"/>
              </a:spcAft>
              <a:buNone/>
            </a:pPr>
            <a:r>
              <a:t/>
            </a:r>
            <a:endParaRPr i="1" sz="1900">
              <a:solidFill>
                <a:schemeClr val="dk1"/>
              </a:solidFill>
            </a:endParaRPr>
          </a:p>
          <a:p>
            <a:pPr indent="0" lvl="0" marL="0" rtl="0" algn="l">
              <a:spcBef>
                <a:spcPts val="444"/>
              </a:spcBef>
              <a:spcAft>
                <a:spcPts val="0"/>
              </a:spcAft>
              <a:buNone/>
            </a:pPr>
            <a:r>
              <a:t/>
            </a:r>
            <a:endParaRPr/>
          </a:p>
        </p:txBody>
      </p:sp>
      <p:sp>
        <p:nvSpPr>
          <p:cNvPr id="357" name="Google Shape;357;p42"/>
          <p:cNvSpPr txBox="1"/>
          <p:nvPr>
            <p:ph idx="4294967295" type="sldNum"/>
          </p:nvPr>
        </p:nvSpPr>
        <p:spPr>
          <a:xfrm>
            <a:off x="9180755" y="230188"/>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rgbClr val="888888"/>
                </a:solidFill>
                <a:latin typeface="Verdana"/>
                <a:ea typeface="Verdana"/>
                <a:cs typeface="Verdana"/>
                <a:sym typeface="Verdana"/>
              </a:rPr>
              <a:t>‹#›</a:t>
            </a:fld>
            <a:endParaRPr sz="1200">
              <a:solidFill>
                <a:srgbClr val="888888"/>
              </a:solidFill>
              <a:latin typeface="Verdana"/>
              <a:ea typeface="Verdana"/>
              <a:cs typeface="Verdana"/>
              <a:sym typeface="Verdana"/>
            </a:endParaRPr>
          </a:p>
        </p:txBody>
      </p:sp>
      <p:sp>
        <p:nvSpPr>
          <p:cNvPr id="358" name="Google Shape;358;p42"/>
          <p:cNvSpPr txBox="1"/>
          <p:nvPr>
            <p:ph type="title"/>
          </p:nvPr>
        </p:nvSpPr>
        <p:spPr>
          <a:xfrm>
            <a:off x="-142700" y="-120648"/>
            <a:ext cx="11264100" cy="8727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370"/>
              </a:spcBef>
              <a:spcAft>
                <a:spcPts val="0"/>
              </a:spcAft>
              <a:buClr>
                <a:schemeClr val="dk1"/>
              </a:buClr>
              <a:buSzPts val="1800"/>
              <a:buFont typeface="Arial"/>
              <a:buNone/>
            </a:pPr>
            <a:r>
              <a:rPr lang="en-GB" sz="3000">
                <a:solidFill>
                  <a:schemeClr val="dk1"/>
                </a:solidFill>
              </a:rPr>
              <a:t>Epidemiological: focus on where to prioritise </a:t>
            </a:r>
            <a:endParaRPr sz="464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8"/>
          <p:cNvSpPr txBox="1"/>
          <p:nvPr>
            <p:ph type="title"/>
          </p:nvPr>
        </p:nvSpPr>
        <p:spPr>
          <a:xfrm>
            <a:off x="21825" y="0"/>
            <a:ext cx="11636400" cy="750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160"/>
              <a:buFont typeface="Verdana"/>
              <a:buNone/>
            </a:pPr>
            <a:r>
              <a:rPr lang="en-GB" sz="2580">
                <a:solidFill>
                  <a:schemeClr val="dk1"/>
                </a:solidFill>
              </a:rPr>
              <a:t>Comparative: focus on learning </a:t>
            </a:r>
            <a:r>
              <a:rPr lang="en-GB" sz="2580">
                <a:solidFill>
                  <a:schemeClr val="dk1"/>
                </a:solidFill>
              </a:rPr>
              <a:t>from literature and other places</a:t>
            </a:r>
            <a:endParaRPr sz="3659"/>
          </a:p>
        </p:txBody>
      </p:sp>
      <p:sp>
        <p:nvSpPr>
          <p:cNvPr id="365" name="Google Shape;365;p38"/>
          <p:cNvSpPr txBox="1"/>
          <p:nvPr>
            <p:ph idx="1" type="body"/>
          </p:nvPr>
        </p:nvSpPr>
        <p:spPr>
          <a:xfrm>
            <a:off x="21825" y="750075"/>
            <a:ext cx="9088200" cy="59049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10000"/>
              </a:lnSpc>
              <a:spcBef>
                <a:spcPts val="1000"/>
              </a:spcBef>
              <a:spcAft>
                <a:spcPts val="0"/>
              </a:spcAft>
              <a:buNone/>
            </a:pPr>
            <a:r>
              <a:rPr b="1" lang="en-GB" sz="7215">
                <a:solidFill>
                  <a:schemeClr val="dk1"/>
                </a:solidFill>
                <a:latin typeface="Calibri"/>
                <a:ea typeface="Calibri"/>
                <a:cs typeface="Calibri"/>
                <a:sym typeface="Calibri"/>
              </a:rPr>
              <a:t>Other Healthy New Towns</a:t>
            </a:r>
            <a:endParaRPr b="1" sz="7215">
              <a:solidFill>
                <a:schemeClr val="dk1"/>
              </a:solidFill>
              <a:latin typeface="Calibri"/>
              <a:ea typeface="Calibri"/>
              <a:cs typeface="Calibri"/>
              <a:sym typeface="Calibri"/>
            </a:endParaRPr>
          </a:p>
          <a:p>
            <a:pPr indent="-390769" lvl="0" marL="342900" rtl="0" algn="l">
              <a:lnSpc>
                <a:spcPct val="110000"/>
              </a:lnSpc>
              <a:spcBef>
                <a:spcPts val="500"/>
              </a:spcBef>
              <a:spcAft>
                <a:spcPts val="0"/>
              </a:spcAft>
              <a:buClr>
                <a:schemeClr val="dk1"/>
              </a:buClr>
              <a:buSzPct val="174840"/>
              <a:buChar char="•"/>
            </a:pPr>
            <a:r>
              <a:rPr lang="en-GB" sz="7215">
                <a:solidFill>
                  <a:schemeClr val="dk1"/>
                </a:solidFill>
                <a:latin typeface="Calibri"/>
                <a:ea typeface="Calibri"/>
                <a:cs typeface="Calibri"/>
                <a:sym typeface="Calibri"/>
              </a:rPr>
              <a:t>PHAST found </a:t>
            </a:r>
            <a:r>
              <a:rPr b="1" lang="en-GB" sz="7215">
                <a:solidFill>
                  <a:schemeClr val="dk1"/>
                </a:solidFill>
                <a:latin typeface="Calibri"/>
                <a:ea typeface="Calibri"/>
                <a:cs typeface="Calibri"/>
                <a:sym typeface="Calibri"/>
              </a:rPr>
              <a:t>nothing new in terms of objectives or partners </a:t>
            </a:r>
            <a:r>
              <a:rPr lang="en-GB" sz="7215">
                <a:solidFill>
                  <a:schemeClr val="dk1"/>
                </a:solidFill>
                <a:latin typeface="Calibri"/>
                <a:ea typeface="Calibri"/>
                <a:cs typeface="Calibri"/>
                <a:sym typeface="Calibri"/>
              </a:rPr>
              <a:t>with whom these areas are working that isn’t happening in other parts of the country and in Oxfordshire. There were no initiatives identified that can be simply transported into Oxfordshire’s programme.</a:t>
            </a:r>
            <a:endParaRPr sz="7215">
              <a:solidFill>
                <a:schemeClr val="dk1"/>
              </a:solidFill>
              <a:latin typeface="Calibri"/>
              <a:ea typeface="Calibri"/>
              <a:cs typeface="Calibri"/>
              <a:sym typeface="Calibri"/>
            </a:endParaRPr>
          </a:p>
          <a:p>
            <a:pPr indent="0" lvl="0" marL="0" rtl="0" algn="l">
              <a:lnSpc>
                <a:spcPct val="110000"/>
              </a:lnSpc>
              <a:spcBef>
                <a:spcPts val="1000"/>
              </a:spcBef>
              <a:spcAft>
                <a:spcPts val="0"/>
              </a:spcAft>
              <a:buNone/>
            </a:pPr>
            <a:r>
              <a:rPr b="1" lang="en-GB" sz="7215">
                <a:solidFill>
                  <a:schemeClr val="dk1"/>
                </a:solidFill>
                <a:latin typeface="Calibri"/>
                <a:ea typeface="Calibri"/>
                <a:cs typeface="Calibri"/>
                <a:sym typeface="Calibri"/>
              </a:rPr>
              <a:t>Examples of place shaping from elsewhere in the country</a:t>
            </a:r>
            <a:endParaRPr b="1" sz="7215">
              <a:solidFill>
                <a:schemeClr val="dk1"/>
              </a:solidFill>
              <a:latin typeface="Calibri"/>
              <a:ea typeface="Calibri"/>
              <a:cs typeface="Calibri"/>
              <a:sym typeface="Calibri"/>
            </a:endParaRPr>
          </a:p>
          <a:p>
            <a:pPr indent="-390769" lvl="0" marL="342900" rtl="0" algn="l">
              <a:lnSpc>
                <a:spcPct val="110000"/>
              </a:lnSpc>
              <a:spcBef>
                <a:spcPts val="500"/>
              </a:spcBef>
              <a:spcAft>
                <a:spcPts val="0"/>
              </a:spcAft>
              <a:buClr>
                <a:schemeClr val="dk1"/>
              </a:buClr>
              <a:buSzPct val="174840"/>
              <a:buChar char="•"/>
            </a:pPr>
            <a:r>
              <a:rPr lang="en-GB" sz="7215">
                <a:solidFill>
                  <a:schemeClr val="dk1"/>
                </a:solidFill>
                <a:latin typeface="Calibri"/>
                <a:ea typeface="Calibri"/>
                <a:cs typeface="Calibri"/>
                <a:sym typeface="Calibri"/>
              </a:rPr>
              <a:t>There are many reports and </a:t>
            </a:r>
            <a:r>
              <a:rPr b="1" lang="en-GB" sz="7215">
                <a:solidFill>
                  <a:schemeClr val="dk1"/>
                </a:solidFill>
                <a:latin typeface="Calibri"/>
                <a:ea typeface="Calibri"/>
                <a:cs typeface="Calibri"/>
                <a:sym typeface="Calibri"/>
              </a:rPr>
              <a:t>examples of healthy place shaping from across UK</a:t>
            </a:r>
            <a:r>
              <a:rPr lang="en-GB" sz="7215">
                <a:solidFill>
                  <a:schemeClr val="dk1"/>
                </a:solidFill>
                <a:latin typeface="Calibri"/>
                <a:ea typeface="Calibri"/>
                <a:cs typeface="Calibri"/>
                <a:sym typeface="Calibri"/>
              </a:rPr>
              <a:t>. Initiatives have local names but are similar to those areas of activity Oxfordshire has  prioritised.</a:t>
            </a:r>
            <a:endParaRPr sz="7215">
              <a:solidFill>
                <a:schemeClr val="dk1"/>
              </a:solidFill>
              <a:latin typeface="Calibri"/>
              <a:ea typeface="Calibri"/>
              <a:cs typeface="Calibri"/>
              <a:sym typeface="Calibri"/>
            </a:endParaRPr>
          </a:p>
          <a:p>
            <a:pPr indent="-390769" lvl="0" marL="342900" rtl="0" algn="l">
              <a:lnSpc>
                <a:spcPct val="110000"/>
              </a:lnSpc>
              <a:spcBef>
                <a:spcPts val="0"/>
              </a:spcBef>
              <a:spcAft>
                <a:spcPts val="0"/>
              </a:spcAft>
              <a:buClr>
                <a:schemeClr val="dk1"/>
              </a:buClr>
              <a:buSzPct val="174840"/>
              <a:buChar char="•"/>
            </a:pPr>
            <a:r>
              <a:rPr lang="en-GB" sz="7215">
                <a:solidFill>
                  <a:schemeClr val="dk1"/>
                </a:solidFill>
                <a:latin typeface="Calibri"/>
                <a:ea typeface="Calibri"/>
                <a:cs typeface="Calibri"/>
                <a:sym typeface="Calibri"/>
              </a:rPr>
              <a:t>Considerable </a:t>
            </a:r>
            <a:r>
              <a:rPr b="1" lang="en-GB" sz="7215">
                <a:solidFill>
                  <a:schemeClr val="dk1"/>
                </a:solidFill>
                <a:latin typeface="Calibri"/>
                <a:ea typeface="Calibri"/>
                <a:cs typeface="Calibri"/>
                <a:sym typeface="Calibri"/>
              </a:rPr>
              <a:t>need for training about how to undertake HIAs adequately.</a:t>
            </a:r>
            <a:endParaRPr b="1" sz="7215">
              <a:solidFill>
                <a:schemeClr val="dk1"/>
              </a:solidFill>
              <a:latin typeface="Calibri"/>
              <a:ea typeface="Calibri"/>
              <a:cs typeface="Calibri"/>
              <a:sym typeface="Calibri"/>
            </a:endParaRPr>
          </a:p>
          <a:p>
            <a:pPr indent="-390769" lvl="0" marL="342900" rtl="0" algn="l">
              <a:lnSpc>
                <a:spcPct val="110000"/>
              </a:lnSpc>
              <a:spcBef>
                <a:spcPts val="0"/>
              </a:spcBef>
              <a:spcAft>
                <a:spcPts val="0"/>
              </a:spcAft>
              <a:buClr>
                <a:schemeClr val="dk1"/>
              </a:buClr>
              <a:buSzPct val="174840"/>
              <a:buChar char="•"/>
            </a:pPr>
            <a:r>
              <a:rPr lang="en-GB" sz="7215">
                <a:solidFill>
                  <a:schemeClr val="dk1"/>
                </a:solidFill>
                <a:latin typeface="Calibri"/>
                <a:ea typeface="Calibri"/>
                <a:cs typeface="Calibri"/>
                <a:sym typeface="Calibri"/>
              </a:rPr>
              <a:t>HIAs are increasingly </a:t>
            </a:r>
            <a:r>
              <a:rPr b="1" lang="en-GB" sz="7215">
                <a:solidFill>
                  <a:schemeClr val="dk1"/>
                </a:solidFill>
                <a:latin typeface="Calibri"/>
                <a:ea typeface="Calibri"/>
                <a:cs typeface="Calibri"/>
                <a:sym typeface="Calibri"/>
              </a:rPr>
              <a:t>building in climate change / sustainability interventions</a:t>
            </a:r>
            <a:r>
              <a:rPr lang="en-GB" sz="7215">
                <a:solidFill>
                  <a:schemeClr val="dk1"/>
                </a:solidFill>
                <a:latin typeface="Calibri"/>
                <a:ea typeface="Calibri"/>
                <a:cs typeface="Calibri"/>
                <a:sym typeface="Calibri"/>
              </a:rPr>
              <a:t>, so adding to their complexity.</a:t>
            </a:r>
            <a:endParaRPr sz="7215">
              <a:solidFill>
                <a:schemeClr val="dk1"/>
              </a:solidFill>
              <a:latin typeface="Calibri"/>
              <a:ea typeface="Calibri"/>
              <a:cs typeface="Calibri"/>
              <a:sym typeface="Calibri"/>
            </a:endParaRPr>
          </a:p>
          <a:p>
            <a:pPr indent="0" lvl="0" marL="0" rtl="0" algn="l">
              <a:lnSpc>
                <a:spcPct val="110000"/>
              </a:lnSpc>
              <a:spcBef>
                <a:spcPts val="1000"/>
              </a:spcBef>
              <a:spcAft>
                <a:spcPts val="0"/>
              </a:spcAft>
              <a:buNone/>
            </a:pPr>
            <a:r>
              <a:rPr b="1" lang="en-GB" sz="7215">
                <a:solidFill>
                  <a:schemeClr val="dk1"/>
                </a:solidFill>
                <a:latin typeface="Calibri"/>
                <a:ea typeface="Calibri"/>
                <a:cs typeface="Calibri"/>
                <a:sym typeface="Calibri"/>
              </a:rPr>
              <a:t>The academic and grey literature on healthy place shaping</a:t>
            </a:r>
            <a:endParaRPr b="1" sz="7215">
              <a:solidFill>
                <a:schemeClr val="dk1"/>
              </a:solidFill>
              <a:latin typeface="Calibri"/>
              <a:ea typeface="Calibri"/>
              <a:cs typeface="Calibri"/>
              <a:sym typeface="Calibri"/>
            </a:endParaRPr>
          </a:p>
          <a:p>
            <a:pPr indent="-390769" lvl="0" marL="342900" rtl="0" algn="l">
              <a:lnSpc>
                <a:spcPct val="110000"/>
              </a:lnSpc>
              <a:spcBef>
                <a:spcPts val="500"/>
              </a:spcBef>
              <a:spcAft>
                <a:spcPts val="0"/>
              </a:spcAft>
              <a:buClr>
                <a:schemeClr val="dk1"/>
              </a:buClr>
              <a:buSzPct val="174840"/>
              <a:buChar char="•"/>
            </a:pPr>
            <a:r>
              <a:rPr b="1" lang="en-GB" sz="7215">
                <a:solidFill>
                  <a:schemeClr val="dk1"/>
                </a:solidFill>
                <a:latin typeface="Calibri"/>
                <a:ea typeface="Calibri"/>
                <a:cs typeface="Calibri"/>
                <a:sym typeface="Calibri"/>
              </a:rPr>
              <a:t>Very few  local initiatives have been rigorously evaluated</a:t>
            </a:r>
            <a:r>
              <a:rPr lang="en-GB" sz="7215">
                <a:solidFill>
                  <a:schemeClr val="dk1"/>
                </a:solidFill>
                <a:latin typeface="Calibri"/>
                <a:ea typeface="Calibri"/>
                <a:cs typeface="Calibri"/>
                <a:sym typeface="Calibri"/>
              </a:rPr>
              <a:t>.</a:t>
            </a:r>
            <a:endParaRPr sz="7215">
              <a:solidFill>
                <a:schemeClr val="dk1"/>
              </a:solidFill>
              <a:latin typeface="Calibri"/>
              <a:ea typeface="Calibri"/>
              <a:cs typeface="Calibri"/>
              <a:sym typeface="Calibri"/>
            </a:endParaRPr>
          </a:p>
          <a:p>
            <a:pPr indent="-305044" lvl="0" marL="342900" rtl="0" algn="l">
              <a:lnSpc>
                <a:spcPct val="110000"/>
              </a:lnSpc>
              <a:spcBef>
                <a:spcPts val="0"/>
              </a:spcBef>
              <a:spcAft>
                <a:spcPts val="0"/>
              </a:spcAft>
              <a:buClr>
                <a:schemeClr val="dk1"/>
              </a:buClr>
              <a:buSzPct val="100000"/>
              <a:buFont typeface="Calibri"/>
              <a:buChar char="•"/>
            </a:pPr>
            <a:r>
              <a:rPr lang="en-GB" sz="7215">
                <a:solidFill>
                  <a:schemeClr val="dk1"/>
                </a:solidFill>
                <a:latin typeface="Calibri"/>
                <a:ea typeface="Calibri"/>
                <a:cs typeface="Calibri"/>
                <a:sym typeface="Calibri"/>
              </a:rPr>
              <a:t>From those that have been evaluated, the literature  shows that </a:t>
            </a:r>
            <a:r>
              <a:rPr b="1" lang="en-GB" sz="7215">
                <a:solidFill>
                  <a:schemeClr val="dk1"/>
                </a:solidFill>
                <a:latin typeface="Calibri"/>
                <a:ea typeface="Calibri"/>
                <a:cs typeface="Calibri"/>
                <a:sym typeface="Calibri"/>
              </a:rPr>
              <a:t>successful healthy place shaping requires strong, local,  place-based partnerships </a:t>
            </a:r>
            <a:r>
              <a:rPr lang="en-GB" sz="7215">
                <a:solidFill>
                  <a:schemeClr val="dk1"/>
                </a:solidFill>
                <a:latin typeface="Calibri"/>
                <a:ea typeface="Calibri"/>
                <a:cs typeface="Calibri"/>
                <a:sym typeface="Calibri"/>
              </a:rPr>
              <a:t>involving a range of organisations and the communities themselves</a:t>
            </a:r>
            <a:endParaRPr sz="7215">
              <a:solidFill>
                <a:schemeClr val="dk1"/>
              </a:solidFill>
              <a:latin typeface="Calibri"/>
              <a:ea typeface="Calibri"/>
              <a:cs typeface="Calibri"/>
              <a:sym typeface="Calibri"/>
            </a:endParaRPr>
          </a:p>
          <a:p>
            <a:pPr indent="-305044" lvl="0" marL="342900" rtl="0" algn="l">
              <a:lnSpc>
                <a:spcPct val="110000"/>
              </a:lnSpc>
              <a:spcBef>
                <a:spcPts val="0"/>
              </a:spcBef>
              <a:spcAft>
                <a:spcPts val="0"/>
              </a:spcAft>
              <a:buClr>
                <a:schemeClr val="dk1"/>
              </a:buClr>
              <a:buSzPct val="100000"/>
              <a:buFont typeface="Calibri"/>
              <a:buChar char="•"/>
            </a:pPr>
            <a:r>
              <a:rPr lang="en-GB" sz="7215">
                <a:solidFill>
                  <a:schemeClr val="dk1"/>
                </a:solidFill>
                <a:latin typeface="Calibri"/>
                <a:ea typeface="Calibri"/>
                <a:cs typeface="Calibri"/>
                <a:sym typeface="Calibri"/>
              </a:rPr>
              <a:t>Use whole systems and Health in all Policies approaches</a:t>
            </a:r>
            <a:endParaRPr sz="7215">
              <a:solidFill>
                <a:schemeClr val="dk1"/>
              </a:solidFill>
              <a:latin typeface="Calibri"/>
              <a:ea typeface="Calibri"/>
              <a:cs typeface="Calibri"/>
              <a:sym typeface="Calibri"/>
            </a:endParaRPr>
          </a:p>
          <a:p>
            <a:pPr indent="0" lvl="0" marL="342900" rtl="0" algn="l">
              <a:lnSpc>
                <a:spcPct val="110000"/>
              </a:lnSpc>
              <a:spcBef>
                <a:spcPts val="500"/>
              </a:spcBef>
              <a:spcAft>
                <a:spcPts val="0"/>
              </a:spcAft>
              <a:buNone/>
            </a:pPr>
            <a:r>
              <a:t/>
            </a:r>
            <a:endParaRPr sz="7215">
              <a:solidFill>
                <a:schemeClr val="dk1"/>
              </a:solidFill>
              <a:latin typeface="Calibri"/>
              <a:ea typeface="Calibri"/>
              <a:cs typeface="Calibri"/>
              <a:sym typeface="Calibri"/>
            </a:endParaRPr>
          </a:p>
          <a:p>
            <a:pPr indent="0" lvl="1" marL="457200" rtl="0" algn="l">
              <a:lnSpc>
                <a:spcPct val="110000"/>
              </a:lnSpc>
              <a:spcBef>
                <a:spcPts val="20"/>
              </a:spcBef>
              <a:spcAft>
                <a:spcPts val="0"/>
              </a:spcAft>
              <a:buClr>
                <a:srgbClr val="595959"/>
              </a:buClr>
              <a:buSzPct val="100000"/>
              <a:buNone/>
            </a:pPr>
            <a:r>
              <a:t/>
            </a:r>
            <a:endParaRPr sz="400">
              <a:solidFill>
                <a:schemeClr val="dk1"/>
              </a:solidFill>
            </a:endParaRPr>
          </a:p>
          <a:p>
            <a:pPr indent="0" lvl="0" marL="0" rtl="0" algn="l">
              <a:lnSpc>
                <a:spcPct val="110000"/>
              </a:lnSpc>
              <a:spcBef>
                <a:spcPts val="360"/>
              </a:spcBef>
              <a:spcAft>
                <a:spcPts val="0"/>
              </a:spcAft>
              <a:buNone/>
            </a:pPr>
            <a:r>
              <a:t/>
            </a:r>
            <a:endParaRPr/>
          </a:p>
          <a:p>
            <a:pPr indent="-254000" lvl="1" marL="742950" rtl="0" algn="l">
              <a:lnSpc>
                <a:spcPct val="110000"/>
              </a:lnSpc>
              <a:spcBef>
                <a:spcPts val="100"/>
              </a:spcBef>
              <a:spcAft>
                <a:spcPts val="0"/>
              </a:spcAft>
              <a:buClr>
                <a:srgbClr val="595959"/>
              </a:buClr>
              <a:buSzPct val="100000"/>
              <a:buNone/>
            </a:pPr>
            <a:r>
              <a:t/>
            </a:r>
            <a:endParaRPr b="1" sz="2000">
              <a:solidFill>
                <a:schemeClr val="dk1"/>
              </a:solidFill>
            </a:endParaRPr>
          </a:p>
          <a:p>
            <a:pPr indent="-254000" lvl="1" marL="742950" rtl="0" algn="l">
              <a:lnSpc>
                <a:spcPct val="110000"/>
              </a:lnSpc>
              <a:spcBef>
                <a:spcPts val="100"/>
              </a:spcBef>
              <a:spcAft>
                <a:spcPts val="0"/>
              </a:spcAft>
              <a:buClr>
                <a:srgbClr val="595959"/>
              </a:buClr>
              <a:buSzPct val="100000"/>
              <a:buNone/>
            </a:pPr>
            <a:r>
              <a:t/>
            </a:r>
            <a:endParaRPr b="1" sz="2000">
              <a:solidFill>
                <a:schemeClr val="dk1"/>
              </a:solidFill>
            </a:endParaRPr>
          </a:p>
          <a:p>
            <a:pPr indent="0" lvl="0" marL="0" rtl="0" algn="l">
              <a:spcBef>
                <a:spcPts val="5"/>
              </a:spcBef>
              <a:spcAft>
                <a:spcPts val="0"/>
              </a:spcAft>
              <a:buClr>
                <a:srgbClr val="595959"/>
              </a:buClr>
              <a:buSzPct val="100000"/>
              <a:buNone/>
            </a:pPr>
            <a:r>
              <a:t/>
            </a:r>
            <a:endParaRPr sz="100">
              <a:solidFill>
                <a:schemeClr val="dk1"/>
              </a:solidFill>
            </a:endParaRPr>
          </a:p>
          <a:p>
            <a:pPr indent="0" lvl="0" marL="0" rtl="0" algn="l">
              <a:spcBef>
                <a:spcPts val="5"/>
              </a:spcBef>
              <a:spcAft>
                <a:spcPts val="0"/>
              </a:spcAft>
              <a:buClr>
                <a:srgbClr val="595959"/>
              </a:buClr>
              <a:buSzPct val="100000"/>
              <a:buNone/>
            </a:pPr>
            <a:r>
              <a:t/>
            </a:r>
            <a:endParaRPr sz="100">
              <a:solidFill>
                <a:schemeClr val="dk1"/>
              </a:solidFill>
            </a:endParaRPr>
          </a:p>
        </p:txBody>
      </p:sp>
      <p:sp>
        <p:nvSpPr>
          <p:cNvPr id="366" name="Google Shape;366;p38"/>
          <p:cNvSpPr txBox="1"/>
          <p:nvPr>
            <p:ph idx="4294967295" type="sldNum"/>
          </p:nvPr>
        </p:nvSpPr>
        <p:spPr>
          <a:xfrm>
            <a:off x="9110030" y="192576"/>
            <a:ext cx="27432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rgbClr val="888888"/>
                </a:solidFill>
                <a:latin typeface="Verdana"/>
                <a:ea typeface="Verdana"/>
                <a:cs typeface="Verdana"/>
                <a:sym typeface="Verdana"/>
              </a:rPr>
              <a:t>‹#›</a:t>
            </a:fld>
            <a:endParaRPr sz="1200">
              <a:solidFill>
                <a:srgbClr val="888888"/>
              </a:solidFill>
              <a:latin typeface="Verdana"/>
              <a:ea typeface="Verdana"/>
              <a:cs typeface="Verdana"/>
              <a:sym typeface="Verdana"/>
            </a:endParaRPr>
          </a:p>
        </p:txBody>
      </p:sp>
      <p:sp>
        <p:nvSpPr>
          <p:cNvPr id="367" name="Google Shape;367;p38"/>
          <p:cNvSpPr/>
          <p:nvPr/>
        </p:nvSpPr>
        <p:spPr>
          <a:xfrm>
            <a:off x="9180750" y="1259850"/>
            <a:ext cx="2967600" cy="3267900"/>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1"/>
          <p:cNvSpPr txBox="1"/>
          <p:nvPr>
            <p:ph type="title"/>
          </p:nvPr>
        </p:nvSpPr>
        <p:spPr>
          <a:xfrm>
            <a:off x="133500" y="84300"/>
            <a:ext cx="11343300" cy="581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2400"/>
              <a:buFont typeface="Verdana"/>
              <a:buNone/>
            </a:pPr>
            <a:r>
              <a:rPr lang="en-GB" sz="2911">
                <a:solidFill>
                  <a:schemeClr val="dk1"/>
                </a:solidFill>
              </a:rPr>
              <a:t>Corporate: interviews of k</a:t>
            </a:r>
            <a:r>
              <a:rPr lang="en-GB" sz="2911">
                <a:solidFill>
                  <a:schemeClr val="dk1"/>
                </a:solidFill>
              </a:rPr>
              <a:t>ey Oxfordshire stakeholders</a:t>
            </a:r>
            <a:endParaRPr sz="2911">
              <a:solidFill>
                <a:schemeClr val="dk1"/>
              </a:solidFill>
            </a:endParaRPr>
          </a:p>
        </p:txBody>
      </p:sp>
      <p:sp>
        <p:nvSpPr>
          <p:cNvPr id="374" name="Google Shape;374;p41"/>
          <p:cNvSpPr txBox="1"/>
          <p:nvPr>
            <p:ph idx="1" type="body"/>
          </p:nvPr>
        </p:nvSpPr>
        <p:spPr>
          <a:xfrm>
            <a:off x="0" y="666000"/>
            <a:ext cx="7355100" cy="5314200"/>
          </a:xfrm>
          <a:prstGeom prst="rect">
            <a:avLst/>
          </a:prstGeom>
          <a:noFill/>
          <a:ln>
            <a:noFill/>
          </a:ln>
        </p:spPr>
        <p:txBody>
          <a:bodyPr anchorCtr="0" anchor="t" bIns="45700" lIns="91425" spcFirstLastPara="1" rIns="91425" wrap="square" tIns="45700">
            <a:normAutofit fontScale="25000" lnSpcReduction="10000"/>
          </a:bodyPr>
          <a:lstStyle/>
          <a:p>
            <a:pPr indent="0" lvl="0" marL="0" rtl="0" algn="l">
              <a:spcBef>
                <a:spcPts val="480"/>
              </a:spcBef>
              <a:spcAft>
                <a:spcPts val="0"/>
              </a:spcAft>
              <a:buNone/>
            </a:pPr>
            <a:r>
              <a:t/>
            </a:r>
            <a:endParaRPr sz="7200">
              <a:solidFill>
                <a:schemeClr val="dk1"/>
              </a:solidFill>
            </a:endParaRPr>
          </a:p>
          <a:p>
            <a:pPr indent="-304800" lvl="0" marL="342900" rtl="0" algn="l">
              <a:spcBef>
                <a:spcPts val="480"/>
              </a:spcBef>
              <a:spcAft>
                <a:spcPts val="0"/>
              </a:spcAft>
              <a:buClr>
                <a:schemeClr val="dk1"/>
              </a:buClr>
              <a:buSzPct val="100000"/>
              <a:buChar char="•"/>
            </a:pPr>
            <a:r>
              <a:rPr lang="en-GB" sz="7200">
                <a:solidFill>
                  <a:schemeClr val="dk1"/>
                </a:solidFill>
              </a:rPr>
              <a:t>Stakeholders included:</a:t>
            </a:r>
            <a:endParaRPr sz="7200"/>
          </a:p>
          <a:p>
            <a:pPr indent="-273050" lvl="1" marL="742950" rtl="0" algn="l">
              <a:lnSpc>
                <a:spcPct val="110000"/>
              </a:lnSpc>
              <a:spcBef>
                <a:spcPts val="480"/>
              </a:spcBef>
              <a:spcAft>
                <a:spcPts val="0"/>
              </a:spcAft>
              <a:buClr>
                <a:schemeClr val="dk1"/>
              </a:buClr>
              <a:buSzPct val="100000"/>
              <a:buChar char="–"/>
            </a:pPr>
            <a:r>
              <a:rPr lang="en-GB" sz="7200">
                <a:solidFill>
                  <a:schemeClr val="dk1"/>
                </a:solidFill>
              </a:rPr>
              <a:t>County and District council officers, including senior staff from Public Health </a:t>
            </a:r>
            <a:endParaRPr sz="7200"/>
          </a:p>
          <a:p>
            <a:pPr indent="-273050" lvl="1" marL="742950" rtl="0" algn="l">
              <a:lnSpc>
                <a:spcPct val="110000"/>
              </a:lnSpc>
              <a:spcBef>
                <a:spcPts val="480"/>
              </a:spcBef>
              <a:spcAft>
                <a:spcPts val="0"/>
              </a:spcAft>
              <a:buClr>
                <a:schemeClr val="dk1"/>
              </a:buClr>
              <a:buSzPct val="100000"/>
              <a:buChar char="–"/>
            </a:pPr>
            <a:r>
              <a:rPr lang="en-GB" sz="7200">
                <a:solidFill>
                  <a:schemeClr val="dk1"/>
                </a:solidFill>
              </a:rPr>
              <a:t>Oxfordshire County Council councillors</a:t>
            </a:r>
            <a:endParaRPr sz="7200"/>
          </a:p>
          <a:p>
            <a:pPr indent="-273050" lvl="1" marL="742950" rtl="0" algn="l">
              <a:lnSpc>
                <a:spcPct val="110000"/>
              </a:lnSpc>
              <a:spcBef>
                <a:spcPts val="480"/>
              </a:spcBef>
              <a:spcAft>
                <a:spcPts val="0"/>
              </a:spcAft>
              <a:buClr>
                <a:schemeClr val="dk1"/>
              </a:buClr>
              <a:buSzPct val="100000"/>
              <a:buChar char="–"/>
            </a:pPr>
            <a:r>
              <a:rPr lang="en-GB" sz="7200">
                <a:solidFill>
                  <a:schemeClr val="dk1"/>
                </a:solidFill>
              </a:rPr>
              <a:t>Local NHS leaders including from the Integrated Care System </a:t>
            </a:r>
            <a:endParaRPr sz="7200"/>
          </a:p>
          <a:p>
            <a:pPr indent="-273050" lvl="1" marL="742950" rtl="0" algn="l">
              <a:lnSpc>
                <a:spcPct val="110000"/>
              </a:lnSpc>
              <a:spcBef>
                <a:spcPts val="480"/>
              </a:spcBef>
              <a:spcAft>
                <a:spcPts val="0"/>
              </a:spcAft>
              <a:buClr>
                <a:schemeClr val="dk1"/>
              </a:buClr>
              <a:buSzPct val="100000"/>
              <a:buChar char="–"/>
            </a:pPr>
            <a:r>
              <a:rPr lang="en-GB" sz="7200">
                <a:solidFill>
                  <a:schemeClr val="dk1"/>
                </a:solidFill>
              </a:rPr>
              <a:t>GPs and Primary Care Network leaders</a:t>
            </a:r>
            <a:endParaRPr sz="7200">
              <a:solidFill>
                <a:schemeClr val="dk1"/>
              </a:solidFill>
            </a:endParaRPr>
          </a:p>
          <a:p>
            <a:pPr indent="0" lvl="0" marL="0" rtl="0" algn="l">
              <a:lnSpc>
                <a:spcPct val="100000"/>
              </a:lnSpc>
              <a:spcBef>
                <a:spcPts val="0"/>
              </a:spcBef>
              <a:spcAft>
                <a:spcPts val="0"/>
              </a:spcAft>
              <a:buNone/>
            </a:pPr>
            <a:r>
              <a:t/>
            </a:r>
            <a:endParaRPr sz="7200">
              <a:solidFill>
                <a:schemeClr val="dk1"/>
              </a:solidFill>
            </a:endParaRPr>
          </a:p>
          <a:p>
            <a:pPr indent="-330200" lvl="0" marL="342900" rtl="0" algn="l">
              <a:lnSpc>
                <a:spcPct val="100000"/>
              </a:lnSpc>
              <a:spcBef>
                <a:spcPts val="400"/>
              </a:spcBef>
              <a:spcAft>
                <a:spcPts val="0"/>
              </a:spcAft>
              <a:buClr>
                <a:schemeClr val="dk1"/>
              </a:buClr>
              <a:buSzPct val="100000"/>
              <a:buChar char="•"/>
            </a:pPr>
            <a:r>
              <a:rPr lang="en-GB" sz="7200">
                <a:solidFill>
                  <a:schemeClr val="dk1"/>
                </a:solidFill>
              </a:rPr>
              <a:t>Before the interviews they received a brief summary of the HPS Systems Evaluation including HPS’s Key Priority Areas</a:t>
            </a:r>
            <a:endParaRPr sz="7200">
              <a:solidFill>
                <a:schemeClr val="dk1"/>
              </a:solidFill>
            </a:endParaRPr>
          </a:p>
          <a:p>
            <a:pPr indent="0" lvl="0" marL="0" rtl="0" algn="l">
              <a:lnSpc>
                <a:spcPct val="100000"/>
              </a:lnSpc>
              <a:spcBef>
                <a:spcPts val="400"/>
              </a:spcBef>
              <a:spcAft>
                <a:spcPts val="0"/>
              </a:spcAft>
              <a:buNone/>
            </a:pPr>
            <a:r>
              <a:t/>
            </a:r>
            <a:endParaRPr sz="7200">
              <a:solidFill>
                <a:schemeClr val="dk1"/>
              </a:solidFill>
            </a:endParaRPr>
          </a:p>
          <a:p>
            <a:pPr indent="-330200" lvl="0" marL="342900" rtl="0" algn="l">
              <a:lnSpc>
                <a:spcPct val="100000"/>
              </a:lnSpc>
              <a:spcBef>
                <a:spcPts val="400"/>
              </a:spcBef>
              <a:spcAft>
                <a:spcPts val="0"/>
              </a:spcAft>
              <a:buClr>
                <a:schemeClr val="dk1"/>
              </a:buClr>
              <a:buSzPct val="100000"/>
              <a:buChar char="•"/>
            </a:pPr>
            <a:r>
              <a:rPr lang="en-GB" sz="7200">
                <a:solidFill>
                  <a:schemeClr val="dk1"/>
                </a:solidFill>
              </a:rPr>
              <a:t>The interviews were recorded, transcribed then summarised and the recommendations were identified. </a:t>
            </a:r>
            <a:endParaRPr sz="7200">
              <a:solidFill>
                <a:schemeClr val="dk1"/>
              </a:solidFill>
            </a:endParaRPr>
          </a:p>
          <a:p>
            <a:pPr indent="0" lvl="0" marL="0" rtl="0" algn="l">
              <a:lnSpc>
                <a:spcPct val="100000"/>
              </a:lnSpc>
              <a:spcBef>
                <a:spcPts val="400"/>
              </a:spcBef>
              <a:spcAft>
                <a:spcPts val="0"/>
              </a:spcAft>
              <a:buNone/>
            </a:pPr>
            <a:r>
              <a:t/>
            </a:r>
            <a:endParaRPr sz="7200">
              <a:solidFill>
                <a:schemeClr val="dk1"/>
              </a:solidFill>
            </a:endParaRPr>
          </a:p>
          <a:p>
            <a:pPr indent="-304800" lvl="0" marL="342900" rtl="0" algn="l">
              <a:spcBef>
                <a:spcPts val="400"/>
              </a:spcBef>
              <a:spcAft>
                <a:spcPts val="0"/>
              </a:spcAft>
              <a:buClr>
                <a:schemeClr val="dk1"/>
              </a:buClr>
              <a:buSzPct val="100000"/>
              <a:buChar char="•"/>
            </a:pPr>
            <a:r>
              <a:rPr lang="en-GB" sz="7200">
                <a:solidFill>
                  <a:schemeClr val="dk1"/>
                </a:solidFill>
              </a:rPr>
              <a:t>A total of 11 meetings took place</a:t>
            </a:r>
            <a:endParaRPr sz="7200">
              <a:solidFill>
                <a:schemeClr val="dk1"/>
              </a:solidFill>
            </a:endParaRPr>
          </a:p>
          <a:p>
            <a:pPr indent="0" lvl="0" marL="0" rtl="0" algn="l">
              <a:lnSpc>
                <a:spcPct val="100000"/>
              </a:lnSpc>
              <a:spcBef>
                <a:spcPts val="400"/>
              </a:spcBef>
              <a:spcAft>
                <a:spcPts val="0"/>
              </a:spcAft>
              <a:buClr>
                <a:srgbClr val="595959"/>
              </a:buClr>
              <a:buSzPct val="100000"/>
              <a:buNone/>
            </a:pPr>
            <a:r>
              <a:t/>
            </a:r>
            <a:endParaRPr sz="2000" strike="sngStrike">
              <a:solidFill>
                <a:schemeClr val="dk1"/>
              </a:solidFill>
            </a:endParaRPr>
          </a:p>
          <a:p>
            <a:pPr indent="0" lvl="0" marL="0" rtl="0" algn="l">
              <a:lnSpc>
                <a:spcPct val="100000"/>
              </a:lnSpc>
              <a:spcBef>
                <a:spcPts val="480"/>
              </a:spcBef>
              <a:spcAft>
                <a:spcPts val="0"/>
              </a:spcAft>
              <a:buNone/>
            </a:pPr>
            <a:r>
              <a:t/>
            </a:r>
            <a:endParaRPr/>
          </a:p>
          <a:p>
            <a:pPr indent="0" lvl="1" marL="457200" rtl="0" algn="l">
              <a:lnSpc>
                <a:spcPct val="110000"/>
              </a:lnSpc>
              <a:spcBef>
                <a:spcPts val="400"/>
              </a:spcBef>
              <a:spcAft>
                <a:spcPts val="0"/>
              </a:spcAft>
              <a:buClr>
                <a:srgbClr val="595959"/>
              </a:buClr>
              <a:buSzPct val="100000"/>
              <a:buNone/>
            </a:pPr>
            <a:r>
              <a:t/>
            </a:r>
            <a:endParaRPr sz="2000">
              <a:solidFill>
                <a:schemeClr val="dk1"/>
              </a:solidFill>
            </a:endParaRPr>
          </a:p>
          <a:p>
            <a:pPr indent="-190500" lvl="0" marL="342900" rtl="0" algn="l">
              <a:spcBef>
                <a:spcPts val="480"/>
              </a:spcBef>
              <a:spcAft>
                <a:spcPts val="0"/>
              </a:spcAft>
              <a:buClr>
                <a:srgbClr val="595959"/>
              </a:buClr>
              <a:buSzPct val="100000"/>
              <a:buNone/>
            </a:pPr>
            <a:r>
              <a:t/>
            </a:r>
            <a:endParaRPr/>
          </a:p>
        </p:txBody>
      </p:sp>
      <p:sp>
        <p:nvSpPr>
          <p:cNvPr id="375" name="Google Shape;375;p41"/>
          <p:cNvSpPr/>
          <p:nvPr/>
        </p:nvSpPr>
        <p:spPr>
          <a:xfrm>
            <a:off x="7851712" y="1309640"/>
            <a:ext cx="3960000" cy="3960000"/>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2c1b93cbc19_0_6"/>
          <p:cNvSpPr txBox="1"/>
          <p:nvPr>
            <p:ph type="title"/>
          </p:nvPr>
        </p:nvSpPr>
        <p:spPr>
          <a:xfrm>
            <a:off x="609600" y="274638"/>
            <a:ext cx="109728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Interviews particularly covered</a:t>
            </a:r>
            <a:endParaRPr/>
          </a:p>
        </p:txBody>
      </p:sp>
      <p:sp>
        <p:nvSpPr>
          <p:cNvPr id="382" name="Google Shape;382;g2c1b93cbc19_0_6"/>
          <p:cNvSpPr txBox="1"/>
          <p:nvPr>
            <p:ph idx="1" type="body"/>
          </p:nvPr>
        </p:nvSpPr>
        <p:spPr>
          <a:xfrm>
            <a:off x="609600" y="1600201"/>
            <a:ext cx="10972800" cy="4526100"/>
          </a:xfrm>
          <a:prstGeom prst="rect">
            <a:avLst/>
          </a:prstGeom>
        </p:spPr>
        <p:txBody>
          <a:bodyPr anchorCtr="0" anchor="t" bIns="45700" lIns="91425" spcFirstLastPara="1" rIns="91425" wrap="square" tIns="45700">
            <a:normAutofit/>
          </a:bodyPr>
          <a:lstStyle/>
          <a:p>
            <a:pPr indent="-311150" lvl="0" marL="342900" rtl="0" algn="l">
              <a:spcBef>
                <a:spcPts val="0"/>
              </a:spcBef>
              <a:spcAft>
                <a:spcPts val="0"/>
              </a:spcAft>
              <a:buClr>
                <a:schemeClr val="dk1"/>
              </a:buClr>
              <a:buSzPts val="1500"/>
              <a:buFont typeface="Verdana"/>
              <a:buChar char="•"/>
            </a:pPr>
            <a:r>
              <a:rPr lang="en-GB" sz="2100">
                <a:solidFill>
                  <a:schemeClr val="dk1"/>
                </a:solidFill>
              </a:rPr>
              <a:t>h</a:t>
            </a:r>
            <a:r>
              <a:rPr lang="en-GB" sz="2100">
                <a:solidFill>
                  <a:schemeClr val="dk1"/>
                </a:solidFill>
              </a:rPr>
              <a:t>ow HPS is addressing inequalities</a:t>
            </a:r>
            <a:endParaRPr sz="1800">
              <a:solidFill>
                <a:schemeClr val="dk1"/>
              </a:solidFill>
            </a:endParaRPr>
          </a:p>
          <a:p>
            <a:pPr indent="0" lvl="0" marL="342900" rtl="0" algn="l">
              <a:spcBef>
                <a:spcPts val="0"/>
              </a:spcBef>
              <a:spcAft>
                <a:spcPts val="0"/>
              </a:spcAft>
              <a:buNone/>
            </a:pPr>
            <a:r>
              <a:t/>
            </a:r>
            <a:endParaRPr sz="2100">
              <a:solidFill>
                <a:schemeClr val="dk1"/>
              </a:solidFill>
            </a:endParaRPr>
          </a:p>
          <a:p>
            <a:pPr indent="-349250" lvl="0" marL="342900" rtl="0" algn="l">
              <a:spcBef>
                <a:spcPts val="0"/>
              </a:spcBef>
              <a:spcAft>
                <a:spcPts val="0"/>
              </a:spcAft>
              <a:buClr>
                <a:schemeClr val="dk1"/>
              </a:buClr>
              <a:buSzPts val="2100"/>
              <a:buChar char="•"/>
            </a:pPr>
            <a:r>
              <a:rPr lang="en-GB" sz="2100">
                <a:solidFill>
                  <a:schemeClr val="dk1"/>
                </a:solidFill>
              </a:rPr>
              <a:t>and confirmed that </a:t>
            </a:r>
            <a:r>
              <a:rPr lang="en-GB" sz="1900">
                <a:solidFill>
                  <a:schemeClr val="dk1"/>
                </a:solidFill>
              </a:rPr>
              <a:t>HPS should continue to prioritise the ‘top 10’ deprivation electoral wards identified by the Oxfordshire public health team.</a:t>
            </a:r>
            <a:endParaRPr sz="1900">
              <a:solidFill>
                <a:schemeClr val="dk1"/>
              </a:solidFill>
            </a:endParaRPr>
          </a:p>
          <a:p>
            <a:pPr indent="0" lvl="0" marL="342900" rtl="0" algn="l">
              <a:spcBef>
                <a:spcPts val="0"/>
              </a:spcBef>
              <a:spcAft>
                <a:spcPts val="0"/>
              </a:spcAft>
              <a:buNone/>
            </a:pPr>
            <a:r>
              <a:t/>
            </a:r>
            <a:endParaRPr sz="19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7"/>
          <p:cNvSpPr txBox="1"/>
          <p:nvPr>
            <p:ph type="title"/>
          </p:nvPr>
        </p:nvSpPr>
        <p:spPr>
          <a:xfrm>
            <a:off x="103093" y="49815"/>
            <a:ext cx="11264100" cy="581400"/>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370"/>
              </a:spcBef>
              <a:spcAft>
                <a:spcPts val="0"/>
              </a:spcAft>
              <a:buClr>
                <a:schemeClr val="dk1"/>
              </a:buClr>
              <a:buSzPts val="1800"/>
              <a:buFont typeface="Arial"/>
              <a:buNone/>
            </a:pPr>
            <a:r>
              <a:rPr lang="en-GB" sz="3200">
                <a:solidFill>
                  <a:schemeClr val="dk1"/>
                </a:solidFill>
              </a:rPr>
              <a:t>High level </a:t>
            </a:r>
            <a:r>
              <a:rPr lang="en-GB" sz="3200">
                <a:solidFill>
                  <a:schemeClr val="dk1"/>
                </a:solidFill>
              </a:rPr>
              <a:t>findings 1 </a:t>
            </a:r>
            <a:endParaRPr sz="4640"/>
          </a:p>
        </p:txBody>
      </p:sp>
      <p:sp>
        <p:nvSpPr>
          <p:cNvPr id="388" name="Google Shape;388;p47"/>
          <p:cNvSpPr txBox="1"/>
          <p:nvPr>
            <p:ph idx="1" type="body"/>
          </p:nvPr>
        </p:nvSpPr>
        <p:spPr>
          <a:xfrm>
            <a:off x="269150" y="820050"/>
            <a:ext cx="7635900" cy="5635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000"/>
              <a:buNone/>
            </a:pPr>
            <a:r>
              <a:t/>
            </a:r>
            <a:endParaRPr sz="400"/>
          </a:p>
          <a:p>
            <a:pPr indent="-304800" lvl="0" marL="342900" rtl="0" algn="l">
              <a:spcBef>
                <a:spcPts val="444"/>
              </a:spcBef>
              <a:spcAft>
                <a:spcPts val="0"/>
              </a:spcAft>
              <a:buClr>
                <a:schemeClr val="dk1"/>
              </a:buClr>
              <a:buSzPts val="1800"/>
              <a:buFont typeface="Verdana"/>
              <a:buChar char="•"/>
            </a:pPr>
            <a:r>
              <a:rPr lang="en-GB" sz="1800">
                <a:solidFill>
                  <a:schemeClr val="dk1"/>
                </a:solidFill>
              </a:rPr>
              <a:t>Maintain the focus on the ‘top 10’ deprived electoral wards which are in Oxford (6), Cherwell (3) and Vale of Oxford (1). West and South Oxfordshire have none</a:t>
            </a:r>
            <a:endParaRPr sz="1800">
              <a:solidFill>
                <a:schemeClr val="dk1"/>
              </a:solidFill>
            </a:endParaRPr>
          </a:p>
          <a:p>
            <a:pPr indent="0" lvl="0" marL="342900" rtl="0" algn="l">
              <a:spcBef>
                <a:spcPts val="444"/>
              </a:spcBef>
              <a:spcAft>
                <a:spcPts val="0"/>
              </a:spcAft>
              <a:buNone/>
            </a:pPr>
            <a:r>
              <a:t/>
            </a:r>
            <a:endParaRPr sz="1800">
              <a:solidFill>
                <a:schemeClr val="dk1"/>
              </a:solidFill>
            </a:endParaRPr>
          </a:p>
          <a:p>
            <a:pPr indent="-333883" lvl="0" marL="342900" rtl="0" algn="l">
              <a:lnSpc>
                <a:spcPct val="100000"/>
              </a:lnSpc>
              <a:spcBef>
                <a:spcPts val="388"/>
              </a:spcBef>
              <a:spcAft>
                <a:spcPts val="0"/>
              </a:spcAft>
              <a:buClr>
                <a:schemeClr val="dk1"/>
              </a:buClr>
              <a:buSzPts val="1800"/>
              <a:buFont typeface="Verdana"/>
              <a:buChar char="•"/>
            </a:pPr>
            <a:r>
              <a:rPr lang="en-GB" sz="1800">
                <a:solidFill>
                  <a:schemeClr val="dk1"/>
                </a:solidFill>
              </a:rPr>
              <a:t>HPS should continue to be supported to develop its full potential as both a programme and an approach </a:t>
            </a:r>
            <a:endParaRPr sz="1800">
              <a:solidFill>
                <a:schemeClr val="dk1"/>
              </a:solidFill>
            </a:endParaRPr>
          </a:p>
          <a:p>
            <a:pPr indent="0" lvl="0" marL="342900" rtl="0" algn="l">
              <a:lnSpc>
                <a:spcPct val="100000"/>
              </a:lnSpc>
              <a:spcBef>
                <a:spcPts val="388"/>
              </a:spcBef>
              <a:spcAft>
                <a:spcPts val="0"/>
              </a:spcAft>
              <a:buNone/>
            </a:pPr>
            <a:r>
              <a:t/>
            </a:r>
            <a:endParaRPr sz="1800">
              <a:solidFill>
                <a:schemeClr val="dk1"/>
              </a:solidFill>
            </a:endParaRPr>
          </a:p>
          <a:p>
            <a:pPr indent="-333883" lvl="0" marL="342900" rtl="0" algn="l">
              <a:lnSpc>
                <a:spcPct val="100000"/>
              </a:lnSpc>
              <a:spcBef>
                <a:spcPts val="388"/>
              </a:spcBef>
              <a:spcAft>
                <a:spcPts val="0"/>
              </a:spcAft>
              <a:buClr>
                <a:schemeClr val="dk1"/>
              </a:buClr>
              <a:buSzPts val="1800"/>
              <a:buFont typeface="Verdana"/>
              <a:buChar char="•"/>
            </a:pPr>
            <a:r>
              <a:rPr lang="en-GB" sz="1800">
                <a:solidFill>
                  <a:schemeClr val="dk1"/>
                </a:solidFill>
              </a:rPr>
              <a:t>It is important to recognise that HPS involves a lengthy process of embedding and disseminating over many years.</a:t>
            </a:r>
            <a:endParaRPr sz="1800">
              <a:solidFill>
                <a:schemeClr val="dk1"/>
              </a:solidFill>
            </a:endParaRPr>
          </a:p>
          <a:p>
            <a:pPr indent="0" lvl="0" marL="342900" rtl="0" algn="l">
              <a:lnSpc>
                <a:spcPct val="100000"/>
              </a:lnSpc>
              <a:spcBef>
                <a:spcPts val="388"/>
              </a:spcBef>
              <a:spcAft>
                <a:spcPts val="0"/>
              </a:spcAft>
              <a:buNone/>
            </a:pPr>
            <a:r>
              <a:t/>
            </a:r>
            <a:endParaRPr sz="1800">
              <a:solidFill>
                <a:schemeClr val="dk1"/>
              </a:solidFill>
            </a:endParaRPr>
          </a:p>
          <a:p>
            <a:pPr indent="-333883" lvl="0" marL="342900" rtl="0" algn="l">
              <a:lnSpc>
                <a:spcPct val="100000"/>
              </a:lnSpc>
              <a:spcBef>
                <a:spcPts val="388"/>
              </a:spcBef>
              <a:spcAft>
                <a:spcPts val="0"/>
              </a:spcAft>
              <a:buClr>
                <a:schemeClr val="dk1"/>
              </a:buClr>
              <a:buSzPts val="1800"/>
              <a:buFont typeface="Verdana"/>
              <a:buChar char="•"/>
            </a:pPr>
            <a:r>
              <a:rPr lang="en-GB" sz="1800">
                <a:solidFill>
                  <a:schemeClr val="dk1"/>
                </a:solidFill>
              </a:rPr>
              <a:t>HPS should extend its collaboration with the NHS using the opportunities that arise from primary care and PCNs and from both the ICS and Anchor Institutions.</a:t>
            </a:r>
            <a:endParaRPr sz="1800">
              <a:solidFill>
                <a:schemeClr val="dk1"/>
              </a:solidFill>
            </a:endParaRPr>
          </a:p>
          <a:p>
            <a:pPr indent="0" lvl="0" marL="342900" rtl="0" algn="l">
              <a:lnSpc>
                <a:spcPct val="100000"/>
              </a:lnSpc>
              <a:spcBef>
                <a:spcPts val="388"/>
              </a:spcBef>
              <a:spcAft>
                <a:spcPts val="0"/>
              </a:spcAft>
              <a:buNone/>
            </a:pPr>
            <a:r>
              <a:t/>
            </a:r>
            <a:endParaRPr sz="1800">
              <a:solidFill>
                <a:schemeClr val="dk1"/>
              </a:solidFill>
            </a:endParaRPr>
          </a:p>
          <a:p>
            <a:pPr indent="-333883" lvl="0" marL="342900" rtl="0" algn="l">
              <a:lnSpc>
                <a:spcPct val="100000"/>
              </a:lnSpc>
              <a:spcBef>
                <a:spcPts val="388"/>
              </a:spcBef>
              <a:spcAft>
                <a:spcPts val="0"/>
              </a:spcAft>
              <a:buClr>
                <a:schemeClr val="dk1"/>
              </a:buClr>
              <a:buSzPts val="1800"/>
              <a:buFont typeface="Verdana"/>
              <a:buChar char="•"/>
            </a:pPr>
            <a:r>
              <a:rPr lang="en-GB" sz="1800">
                <a:solidFill>
                  <a:schemeClr val="dk1"/>
                </a:solidFill>
              </a:rPr>
              <a:t>HPS should address the wider cost-effectiveness of HPS as a programme and an approach in future evaluations.</a:t>
            </a:r>
            <a:endParaRPr sz="1800"/>
          </a:p>
          <a:p>
            <a:pPr indent="0" lvl="1" marL="457200" rtl="0" algn="l">
              <a:lnSpc>
                <a:spcPct val="100000"/>
              </a:lnSpc>
              <a:spcBef>
                <a:spcPts val="333"/>
              </a:spcBef>
              <a:spcAft>
                <a:spcPts val="0"/>
              </a:spcAft>
              <a:buClr>
                <a:srgbClr val="595959"/>
              </a:buClr>
              <a:buSzPts val="1800"/>
              <a:buNone/>
            </a:pPr>
            <a:r>
              <a:t/>
            </a:r>
            <a:endParaRPr sz="1800">
              <a:solidFill>
                <a:schemeClr val="dk1"/>
              </a:solidFill>
              <a:latin typeface="Calibri"/>
              <a:ea typeface="Calibri"/>
              <a:cs typeface="Calibri"/>
              <a:sym typeface="Calibri"/>
            </a:endParaRPr>
          </a:p>
          <a:p>
            <a:pPr indent="0" lvl="1" marL="457200" rtl="0" algn="l">
              <a:lnSpc>
                <a:spcPct val="100000"/>
              </a:lnSpc>
              <a:spcBef>
                <a:spcPts val="333"/>
              </a:spcBef>
              <a:spcAft>
                <a:spcPts val="0"/>
              </a:spcAft>
              <a:buClr>
                <a:srgbClr val="595959"/>
              </a:buClr>
              <a:buSzPts val="1800"/>
              <a:buNone/>
            </a:pPr>
            <a:r>
              <a:t/>
            </a:r>
            <a:endParaRPr sz="1800">
              <a:solidFill>
                <a:schemeClr val="dk1"/>
              </a:solidFill>
              <a:latin typeface="Calibri"/>
              <a:ea typeface="Calibri"/>
              <a:cs typeface="Calibri"/>
              <a:sym typeface="Calibri"/>
            </a:endParaRPr>
          </a:p>
          <a:p>
            <a:pPr indent="0" lvl="0" marL="0" rtl="0" algn="l">
              <a:lnSpc>
                <a:spcPct val="120000"/>
              </a:lnSpc>
              <a:spcBef>
                <a:spcPts val="333"/>
              </a:spcBef>
              <a:spcAft>
                <a:spcPts val="0"/>
              </a:spcAft>
              <a:buClr>
                <a:srgbClr val="595959"/>
              </a:buClr>
              <a:buSzPts val="1800"/>
              <a:buNone/>
            </a:pPr>
            <a:r>
              <a:t/>
            </a:r>
            <a:endParaRPr sz="1800">
              <a:latin typeface="Calibri"/>
              <a:ea typeface="Calibri"/>
              <a:cs typeface="Calibri"/>
              <a:sym typeface="Calibri"/>
            </a:endParaRPr>
          </a:p>
        </p:txBody>
      </p:sp>
      <p:pic>
        <p:nvPicPr>
          <p:cNvPr id="389" name="Google Shape;389;p47"/>
          <p:cNvPicPr preferRelativeResize="0"/>
          <p:nvPr/>
        </p:nvPicPr>
        <p:blipFill rotWithShape="1">
          <a:blip r:embed="rId3">
            <a:alphaModFix/>
          </a:blip>
          <a:srcRect b="0" l="0" r="0" t="0"/>
          <a:stretch/>
        </p:blipFill>
        <p:spPr>
          <a:xfrm>
            <a:off x="7857650" y="1330662"/>
            <a:ext cx="4447649" cy="41966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7F7F7F"/>
              </a:buClr>
              <a:buSzPts val="3600"/>
              <a:buFont typeface="Verdana"/>
              <a:buNone/>
            </a:pPr>
            <a:r>
              <a:rPr b="1" lang="en-GB"/>
              <a:t>Aims of the System Evaluation  </a:t>
            </a:r>
            <a:endParaRPr/>
          </a:p>
        </p:txBody>
      </p:sp>
      <p:sp>
        <p:nvSpPr>
          <p:cNvPr id="212" name="Google Shape;212;p4"/>
          <p:cNvSpPr txBox="1"/>
          <p:nvPr>
            <p:ph idx="1" type="body"/>
          </p:nvPr>
        </p:nvSpPr>
        <p:spPr>
          <a:xfrm>
            <a:off x="606639" y="1340768"/>
            <a:ext cx="10972800" cy="470911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595959"/>
              </a:buClr>
              <a:buSzPts val="2000"/>
              <a:buChar char="•"/>
            </a:pPr>
            <a:r>
              <a:rPr lang="en-GB" sz="2000">
                <a:latin typeface="Calibri"/>
                <a:ea typeface="Calibri"/>
                <a:cs typeface="Calibri"/>
                <a:sym typeface="Calibri"/>
              </a:rPr>
              <a:t>To consider how the learning from Cherwell District Council can be utilised by the wider Oxfordshire County to scale up the healthy place shaping approach. </a:t>
            </a:r>
            <a:endParaRPr/>
          </a:p>
          <a:p>
            <a:pPr indent="-342900" lvl="0" marL="342900" rtl="0" algn="l">
              <a:spcBef>
                <a:spcPts val="400"/>
              </a:spcBef>
              <a:spcAft>
                <a:spcPts val="0"/>
              </a:spcAft>
              <a:buClr>
                <a:srgbClr val="595959"/>
              </a:buClr>
              <a:buSzPts val="2000"/>
              <a:buChar char="•"/>
            </a:pPr>
            <a:r>
              <a:rPr lang="en-GB" sz="2000">
                <a:latin typeface="Calibri"/>
                <a:ea typeface="Calibri"/>
                <a:cs typeface="Calibri"/>
                <a:sym typeface="Calibri"/>
              </a:rPr>
              <a:t>To understand if healthy place shaping is effectively addressing priority health needs and health challenges in Oxfordshire through action on the determinants of these. </a:t>
            </a:r>
            <a:endParaRPr/>
          </a:p>
          <a:p>
            <a:pPr indent="-342900" lvl="0" marL="342900" rtl="0" algn="l">
              <a:spcBef>
                <a:spcPts val="400"/>
              </a:spcBef>
              <a:spcAft>
                <a:spcPts val="0"/>
              </a:spcAft>
              <a:buClr>
                <a:srgbClr val="595959"/>
              </a:buClr>
              <a:buSzPts val="2000"/>
              <a:buChar char="•"/>
            </a:pPr>
            <a:r>
              <a:rPr lang="en-GB" sz="2000">
                <a:latin typeface="Calibri"/>
                <a:ea typeface="Calibri"/>
                <a:cs typeface="Calibri"/>
                <a:sym typeface="Calibri"/>
              </a:rPr>
              <a:t>To provide evidence about the whole population approach involved in healthy place shaping, including who it is reaching and if it is having a variable impact in different communities such as those with higher levels of deprivation. </a:t>
            </a:r>
            <a:endParaRPr/>
          </a:p>
          <a:p>
            <a:pPr indent="-342900" lvl="0" marL="342900" rtl="0" algn="l">
              <a:spcBef>
                <a:spcPts val="400"/>
              </a:spcBef>
              <a:spcAft>
                <a:spcPts val="0"/>
              </a:spcAft>
              <a:buClr>
                <a:srgbClr val="595959"/>
              </a:buClr>
              <a:buSzPts val="2000"/>
              <a:buChar char="•"/>
            </a:pPr>
            <a:r>
              <a:rPr lang="en-GB" sz="2000">
                <a:latin typeface="Calibri"/>
                <a:ea typeface="Calibri"/>
                <a:cs typeface="Calibri"/>
                <a:sym typeface="Calibri"/>
              </a:rPr>
              <a:t>To build understanding about what is driving change, including system levers and contextual factors. </a:t>
            </a:r>
            <a:endParaRPr/>
          </a:p>
          <a:p>
            <a:pPr indent="-342900" lvl="0" marL="342900" rtl="0" algn="l">
              <a:spcBef>
                <a:spcPts val="400"/>
              </a:spcBef>
              <a:spcAft>
                <a:spcPts val="0"/>
              </a:spcAft>
              <a:buClr>
                <a:srgbClr val="595959"/>
              </a:buClr>
              <a:buSzPts val="2000"/>
              <a:buChar char="•"/>
            </a:pPr>
            <a:r>
              <a:rPr lang="en-GB" sz="2000">
                <a:latin typeface="Calibri"/>
                <a:ea typeface="Calibri"/>
                <a:cs typeface="Calibri"/>
                <a:sym typeface="Calibri"/>
              </a:rPr>
              <a:t>To provide evidence to decision makers of the impact local authorities can have on health and wellbeing. </a:t>
            </a:r>
            <a:endParaRPr/>
          </a:p>
          <a:p>
            <a:pPr indent="-342900" lvl="0" marL="342900" rtl="0" algn="l">
              <a:spcBef>
                <a:spcPts val="400"/>
              </a:spcBef>
              <a:spcAft>
                <a:spcPts val="0"/>
              </a:spcAft>
              <a:buClr>
                <a:srgbClr val="595959"/>
              </a:buClr>
              <a:buSzPts val="2000"/>
              <a:buChar char="•"/>
            </a:pPr>
            <a:r>
              <a:rPr lang="en-GB" sz="2000">
                <a:latin typeface="Calibri"/>
                <a:ea typeface="Calibri"/>
                <a:cs typeface="Calibri"/>
                <a:sym typeface="Calibri"/>
              </a:rPr>
              <a:t>To add to the national evidence-base as to the value of place-based approaches to population health and our understanding of the implementation and value of systems approaches to improving health.</a:t>
            </a:r>
            <a:endParaRPr/>
          </a:p>
          <a:p>
            <a:pPr indent="-342900" lvl="0" marL="342900" rtl="0" algn="l">
              <a:spcBef>
                <a:spcPts val="400"/>
              </a:spcBef>
              <a:spcAft>
                <a:spcPts val="0"/>
              </a:spcAft>
              <a:buClr>
                <a:srgbClr val="595959"/>
              </a:buClr>
              <a:buSzPts val="2000"/>
              <a:buChar char="•"/>
            </a:pPr>
            <a:r>
              <a:rPr lang="en-GB" sz="2000">
                <a:latin typeface="Calibri"/>
                <a:ea typeface="Calibri"/>
                <a:cs typeface="Calibri"/>
                <a:sym typeface="Calibri"/>
              </a:rPr>
              <a:t> To inform a decision as to whether to invest on-going public funds into healthy place shaping.</a:t>
            </a:r>
            <a:endParaRPr/>
          </a:p>
          <a:p>
            <a:pPr indent="0" lvl="0" marL="0" rtl="0" algn="l">
              <a:spcBef>
                <a:spcPts val="400"/>
              </a:spcBef>
              <a:spcAft>
                <a:spcPts val="0"/>
              </a:spcAft>
              <a:buClr>
                <a:srgbClr val="595959"/>
              </a:buClr>
              <a:buSzPts val="2000"/>
              <a:buNone/>
            </a:pPr>
            <a:r>
              <a:t/>
            </a:r>
            <a:endParaRPr sz="2000">
              <a:latin typeface="Calibri"/>
              <a:ea typeface="Calibri"/>
              <a:cs typeface="Calibri"/>
              <a:sym typeface="Calibri"/>
            </a:endParaRPr>
          </a:p>
          <a:p>
            <a:pPr indent="0" lvl="0" marL="0" rtl="0" algn="l">
              <a:spcBef>
                <a:spcPts val="360"/>
              </a:spcBef>
              <a:spcAft>
                <a:spcPts val="0"/>
              </a:spcAft>
              <a:buClr>
                <a:srgbClr val="595959"/>
              </a:buClr>
              <a:buSzPts val="1800"/>
              <a:buNone/>
            </a:pPr>
            <a:r>
              <a:t/>
            </a:r>
            <a:endParaRPr sz="180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2c1b93cbc19_0_25"/>
          <p:cNvSpPr txBox="1"/>
          <p:nvPr>
            <p:ph type="title"/>
          </p:nvPr>
        </p:nvSpPr>
        <p:spPr>
          <a:xfrm>
            <a:off x="609600" y="274638"/>
            <a:ext cx="10972800" cy="1143000"/>
          </a:xfrm>
          <a:prstGeom prst="rect">
            <a:avLst/>
          </a:prstGeom>
        </p:spPr>
        <p:txBody>
          <a:bodyPr anchorCtr="0" anchor="ctr" bIns="45700" lIns="91425" spcFirstLastPara="1" rIns="91425" wrap="square" tIns="45700">
            <a:normAutofit/>
          </a:bodyPr>
          <a:lstStyle/>
          <a:p>
            <a:pPr indent="0" lvl="0" marL="0" rtl="0" algn="l">
              <a:lnSpc>
                <a:spcPct val="120000"/>
              </a:lnSpc>
              <a:spcBef>
                <a:spcPts val="370"/>
              </a:spcBef>
              <a:spcAft>
                <a:spcPts val="0"/>
              </a:spcAft>
              <a:buClr>
                <a:schemeClr val="dk1"/>
              </a:buClr>
              <a:buSzPts val="1800"/>
              <a:buFont typeface="Arial"/>
              <a:buNone/>
            </a:pPr>
            <a:r>
              <a:rPr lang="en-GB" sz="3200">
                <a:solidFill>
                  <a:schemeClr val="dk1"/>
                </a:solidFill>
              </a:rPr>
              <a:t>High level findings 2</a:t>
            </a:r>
            <a:endParaRPr/>
          </a:p>
        </p:txBody>
      </p:sp>
      <p:sp>
        <p:nvSpPr>
          <p:cNvPr id="396" name="Google Shape;396;g2c1b93cbc19_0_25"/>
          <p:cNvSpPr txBox="1"/>
          <p:nvPr>
            <p:ph idx="1" type="body"/>
          </p:nvPr>
        </p:nvSpPr>
        <p:spPr>
          <a:xfrm>
            <a:off x="609600" y="1327150"/>
            <a:ext cx="10972800" cy="47991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1000"/>
              </a:spcBef>
              <a:spcAft>
                <a:spcPts val="0"/>
              </a:spcAft>
              <a:buClr>
                <a:schemeClr val="dk1"/>
              </a:buClr>
              <a:buSzPts val="1100"/>
              <a:buFont typeface="Arial"/>
              <a:buNone/>
            </a:pPr>
            <a:r>
              <a:rPr lang="en-GB" sz="2000">
                <a:solidFill>
                  <a:schemeClr val="dk1"/>
                </a:solidFill>
              </a:rPr>
              <a:t>•There is strong evidence of the need to </a:t>
            </a:r>
            <a:r>
              <a:rPr b="1" lang="en-GB" sz="2000">
                <a:solidFill>
                  <a:schemeClr val="dk1"/>
                </a:solidFill>
              </a:rPr>
              <a:t>adopt a whole systems approach</a:t>
            </a:r>
            <a:endParaRPr b="1" sz="20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GB" sz="2000">
                <a:solidFill>
                  <a:schemeClr val="dk1"/>
                </a:solidFill>
              </a:rPr>
              <a:t>•A whole systems approach is best supported by a ‘</a:t>
            </a:r>
            <a:r>
              <a:rPr b="1" lang="en-GB" sz="2000">
                <a:solidFill>
                  <a:schemeClr val="dk1"/>
                </a:solidFill>
              </a:rPr>
              <a:t>Health in all Policies approach’.  </a:t>
            </a:r>
            <a:r>
              <a:rPr lang="en-GB" sz="2000">
                <a:solidFill>
                  <a:schemeClr val="dk1"/>
                </a:solidFill>
              </a:rPr>
              <a:t>This means the continued development and implementation of relevant plans and strategies that shape the urban environment and local economy.</a:t>
            </a:r>
            <a:endParaRPr sz="20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GB" sz="2000">
                <a:solidFill>
                  <a:schemeClr val="dk1"/>
                </a:solidFill>
              </a:rPr>
              <a:t>•Large scale change is most likely if </a:t>
            </a:r>
            <a:r>
              <a:rPr b="1" lang="en-GB" sz="2000">
                <a:solidFill>
                  <a:schemeClr val="dk1"/>
                </a:solidFill>
              </a:rPr>
              <a:t>a range of initiatives are developed </a:t>
            </a:r>
            <a:r>
              <a:rPr lang="en-GB" sz="2000">
                <a:solidFill>
                  <a:schemeClr val="dk1"/>
                </a:solidFill>
              </a:rPr>
              <a:t>for an area rather than implementing single initiatives.</a:t>
            </a:r>
            <a:endParaRPr sz="20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GB" sz="2000">
                <a:solidFill>
                  <a:schemeClr val="dk1"/>
                </a:solidFill>
              </a:rPr>
              <a:t>•</a:t>
            </a:r>
            <a:r>
              <a:rPr b="1" lang="en-GB" sz="2000">
                <a:solidFill>
                  <a:schemeClr val="dk1"/>
                </a:solidFill>
              </a:rPr>
              <a:t>Social media is a low-cost way </a:t>
            </a:r>
            <a:r>
              <a:rPr lang="en-GB" sz="2000">
                <a:solidFill>
                  <a:schemeClr val="dk1"/>
                </a:solidFill>
              </a:rPr>
              <a:t>of potentially supporting local people with exercise, their mental health and diet.</a:t>
            </a:r>
            <a:endParaRPr sz="20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GB" sz="2000">
                <a:solidFill>
                  <a:schemeClr val="dk1"/>
                </a:solidFill>
              </a:rPr>
              <a:t>•</a:t>
            </a:r>
            <a:r>
              <a:rPr b="1" lang="en-GB" sz="2000">
                <a:solidFill>
                  <a:schemeClr val="dk1"/>
                </a:solidFill>
              </a:rPr>
              <a:t>Small grants to local community and voluntary organisations </a:t>
            </a:r>
            <a:r>
              <a:rPr lang="en-GB" sz="2000">
                <a:solidFill>
                  <a:schemeClr val="dk1"/>
                </a:solidFill>
              </a:rPr>
              <a:t>such as promoting physical activity and long term conditions care fosters co-design and community engagement. </a:t>
            </a:r>
            <a:endParaRPr sz="2000">
              <a:solidFill>
                <a:schemeClr val="dk1"/>
              </a:solidFill>
            </a:endParaRPr>
          </a:p>
          <a:p>
            <a:pPr indent="0" lvl="0" marL="0" rtl="0" algn="l">
              <a:spcBef>
                <a:spcPts val="48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9"/>
          <p:cNvSpPr txBox="1"/>
          <p:nvPr>
            <p:ph idx="1" type="body"/>
          </p:nvPr>
        </p:nvSpPr>
        <p:spPr>
          <a:xfrm>
            <a:off x="1775520" y="1340771"/>
            <a:ext cx="8424936" cy="172819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None/>
            </a:pPr>
            <a:r>
              <a:rPr b="1" lang="en-GB" sz="2800"/>
              <a:t>Systems Evaluation and </a:t>
            </a:r>
            <a:endParaRPr/>
          </a:p>
          <a:p>
            <a:pPr indent="0" lvl="0" marL="0" rtl="0" algn="l">
              <a:spcBef>
                <a:spcPts val="560"/>
              </a:spcBef>
              <a:spcAft>
                <a:spcPts val="0"/>
              </a:spcAft>
              <a:buClr>
                <a:schemeClr val="lt1"/>
              </a:buClr>
              <a:buSzPts val="2800"/>
              <a:buNone/>
            </a:pPr>
            <a:r>
              <a:rPr b="1" lang="en-GB" sz="2800"/>
              <a:t>Health Needs Assessment</a:t>
            </a:r>
            <a:endParaRPr/>
          </a:p>
          <a:p>
            <a:pPr indent="0" lvl="0" marL="0" rtl="0" algn="l">
              <a:spcBef>
                <a:spcPts val="560"/>
              </a:spcBef>
              <a:spcAft>
                <a:spcPts val="0"/>
              </a:spcAft>
              <a:buClr>
                <a:schemeClr val="lt1"/>
              </a:buClr>
              <a:buSzPts val="2800"/>
              <a:buNone/>
            </a:pPr>
            <a:r>
              <a:rPr b="1" lang="en-GB" sz="2800"/>
              <a:t>Summary and Conclusions </a:t>
            </a:r>
            <a:endParaRPr sz="2800"/>
          </a:p>
          <a:p>
            <a:pPr indent="0" lvl="0" marL="0" rtl="0" algn="l">
              <a:spcBef>
                <a:spcPts val="560"/>
              </a:spcBef>
              <a:spcAft>
                <a:spcPts val="0"/>
              </a:spcAft>
              <a:buClr>
                <a:schemeClr val="lt1"/>
              </a:buClr>
              <a:buSzPts val="2800"/>
              <a:buNone/>
            </a:pPr>
            <a:r>
              <a:t/>
            </a:r>
            <a:endParaRPr sz="2800"/>
          </a:p>
          <a:p>
            <a:pPr indent="0" lvl="0" marL="0" rtl="0" algn="l">
              <a:spcBef>
                <a:spcPts val="400"/>
              </a:spcBef>
              <a:spcAft>
                <a:spcPts val="0"/>
              </a:spcAft>
              <a:buClr>
                <a:schemeClr val="lt1"/>
              </a:buClr>
              <a:buSzPts val="2000"/>
              <a:buNone/>
            </a:pPr>
            <a:r>
              <a:rPr lang="en-GB" sz="2000"/>
              <a:t>  </a:t>
            </a:r>
            <a:endParaRPr/>
          </a:p>
          <a:p>
            <a:pPr indent="0" lvl="0" marL="0" rtl="0" algn="l">
              <a:spcBef>
                <a:spcPts val="560"/>
              </a:spcBef>
              <a:spcAft>
                <a:spcPts val="0"/>
              </a:spcAft>
              <a:buClr>
                <a:schemeClr val="lt1"/>
              </a:buClr>
              <a:buSzPts val="2800"/>
              <a:buNone/>
            </a:pPr>
            <a:r>
              <a:t/>
            </a:r>
            <a:endParaRPr sz="2800"/>
          </a:p>
          <a:p>
            <a:pPr indent="0" lvl="0" marL="0" rtl="0" algn="l">
              <a:spcBef>
                <a:spcPts val="280"/>
              </a:spcBef>
              <a:spcAft>
                <a:spcPts val="0"/>
              </a:spcAft>
              <a:buClr>
                <a:schemeClr val="lt1"/>
              </a:buClr>
              <a:buSzPts val="1400"/>
              <a:buNone/>
            </a:pPr>
            <a:r>
              <a:t/>
            </a:r>
            <a:endParaRPr sz="1400"/>
          </a:p>
          <a:p>
            <a:pPr indent="0" lvl="0" marL="0" rtl="0" algn="l">
              <a:spcBef>
                <a:spcPts val="360"/>
              </a:spcBef>
              <a:spcAft>
                <a:spcPts val="0"/>
              </a:spcAft>
              <a:buClr>
                <a:schemeClr val="lt1"/>
              </a:buClr>
              <a:buSzPts val="1800"/>
              <a:buNone/>
            </a:pPr>
            <a:r>
              <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7F7F7F"/>
              </a:buClr>
              <a:buSzPct val="100000"/>
              <a:buFont typeface="Verdana"/>
              <a:buNone/>
            </a:pPr>
            <a:r>
              <a:rPr b="1" lang="en-GB"/>
              <a:t>Evaluation of HPS in Oxfordshire:</a:t>
            </a:r>
            <a:br>
              <a:rPr b="1" lang="en-GB"/>
            </a:br>
            <a:r>
              <a:rPr b="1" lang="en-GB"/>
              <a:t>- what is driving change?</a:t>
            </a:r>
            <a:br>
              <a:rPr b="1" lang="en-GB"/>
            </a:br>
            <a:endParaRPr b="1"/>
          </a:p>
        </p:txBody>
      </p:sp>
      <p:sp>
        <p:nvSpPr>
          <p:cNvPr id="407" name="Google Shape;407;p50"/>
          <p:cNvSpPr txBox="1"/>
          <p:nvPr>
            <p:ph idx="1" type="body"/>
          </p:nvPr>
        </p:nvSpPr>
        <p:spPr>
          <a:xfrm>
            <a:off x="579512" y="1166018"/>
            <a:ext cx="10972800" cy="492727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just">
              <a:spcBef>
                <a:spcPts val="0"/>
              </a:spcBef>
              <a:spcAft>
                <a:spcPts val="0"/>
              </a:spcAft>
              <a:buClr>
                <a:srgbClr val="595959"/>
              </a:buClr>
              <a:buSzPct val="100000"/>
              <a:buNone/>
            </a:pPr>
            <a:r>
              <a:rPr b="1" lang="en-GB" sz="4000">
                <a:latin typeface="Calibri"/>
                <a:ea typeface="Calibri"/>
                <a:cs typeface="Calibri"/>
                <a:sym typeface="Calibri"/>
              </a:rPr>
              <a:t>Effective Systems Working and Place Based Programmes, based on:</a:t>
            </a:r>
            <a:endParaRPr/>
          </a:p>
          <a:p>
            <a:pPr indent="-342900" lvl="0" marL="342900" rtl="0" algn="just">
              <a:spcBef>
                <a:spcPts val="400"/>
              </a:spcBef>
              <a:spcAft>
                <a:spcPts val="0"/>
              </a:spcAft>
              <a:buClr>
                <a:srgbClr val="595959"/>
              </a:buClr>
              <a:buSzPct val="100000"/>
              <a:buChar char="•"/>
            </a:pPr>
            <a:r>
              <a:rPr b="1" lang="en-GB" sz="3200">
                <a:latin typeface="Calibri"/>
                <a:ea typeface="Calibri"/>
                <a:cs typeface="Calibri"/>
                <a:sym typeface="Calibri"/>
              </a:rPr>
              <a:t>Relationships: </a:t>
            </a:r>
            <a:r>
              <a:rPr lang="en-GB" sz="3200">
                <a:latin typeface="Calibri"/>
                <a:ea typeface="Calibri"/>
                <a:cs typeface="Calibri"/>
                <a:sym typeface="Calibri"/>
              </a:rPr>
              <a:t>Post Covid systems working is stronger across Oxfordshire and supports Healthy Place Shaping</a:t>
            </a:r>
            <a:endParaRPr/>
          </a:p>
          <a:p>
            <a:pPr indent="-342900" lvl="0" marL="342900" rtl="0" algn="just">
              <a:spcBef>
                <a:spcPts val="400"/>
              </a:spcBef>
              <a:spcAft>
                <a:spcPts val="0"/>
              </a:spcAft>
              <a:buClr>
                <a:srgbClr val="595959"/>
              </a:buClr>
              <a:buSzPct val="100000"/>
              <a:buChar char="•"/>
            </a:pPr>
            <a:r>
              <a:rPr b="1" lang="en-GB" sz="3200">
                <a:latin typeface="Calibri"/>
                <a:ea typeface="Calibri"/>
                <a:cs typeface="Calibri"/>
                <a:sym typeface="Calibri"/>
              </a:rPr>
              <a:t>Behaviour: </a:t>
            </a:r>
            <a:r>
              <a:rPr lang="en-GB" sz="3200">
                <a:latin typeface="Calibri"/>
                <a:ea typeface="Calibri"/>
                <a:cs typeface="Calibri"/>
                <a:sym typeface="Calibri"/>
              </a:rPr>
              <a:t>Healthy Place Shaping Behaviours and way of working</a:t>
            </a:r>
            <a:endParaRPr/>
          </a:p>
          <a:p>
            <a:pPr indent="-342900" lvl="0" marL="342900" rtl="0" algn="just">
              <a:spcBef>
                <a:spcPts val="400"/>
              </a:spcBef>
              <a:spcAft>
                <a:spcPts val="0"/>
              </a:spcAft>
              <a:buClr>
                <a:srgbClr val="595959"/>
              </a:buClr>
              <a:buSzPct val="100000"/>
              <a:buChar char="•"/>
            </a:pPr>
            <a:r>
              <a:rPr b="1" lang="en-GB" sz="3200">
                <a:latin typeface="Calibri"/>
                <a:ea typeface="Calibri"/>
                <a:cs typeface="Calibri"/>
                <a:sym typeface="Calibri"/>
              </a:rPr>
              <a:t>Common Purpose: </a:t>
            </a:r>
            <a:r>
              <a:rPr lang="en-GB" sz="3200">
                <a:latin typeface="Calibri"/>
                <a:ea typeface="Calibri"/>
                <a:cs typeface="Calibri"/>
                <a:sym typeface="Calibri"/>
              </a:rPr>
              <a:t>There is a community of stakeholders with a shared understanding as to how HPS can promote healthy communities and a desire to work together to deliver change</a:t>
            </a:r>
            <a:endParaRPr sz="3200">
              <a:latin typeface="Calibri"/>
              <a:ea typeface="Calibri"/>
              <a:cs typeface="Calibri"/>
              <a:sym typeface="Calibri"/>
            </a:endParaRPr>
          </a:p>
          <a:p>
            <a:pPr indent="-342900" lvl="0" marL="342900" rtl="0" algn="just">
              <a:spcBef>
                <a:spcPts val="400"/>
              </a:spcBef>
              <a:spcAft>
                <a:spcPts val="0"/>
              </a:spcAft>
              <a:buClr>
                <a:srgbClr val="595959"/>
              </a:buClr>
              <a:buSzPct val="100000"/>
              <a:buChar char="•"/>
            </a:pPr>
            <a:r>
              <a:rPr b="1" lang="en-GB" sz="3200">
                <a:latin typeface="Calibri"/>
                <a:ea typeface="Calibri"/>
                <a:cs typeface="Calibri"/>
                <a:sym typeface="Calibri"/>
              </a:rPr>
              <a:t>Strategy: </a:t>
            </a:r>
            <a:r>
              <a:rPr lang="en-GB" sz="3200">
                <a:latin typeface="Calibri"/>
                <a:ea typeface="Calibri"/>
                <a:cs typeface="Calibri"/>
                <a:sym typeface="Calibri"/>
              </a:rPr>
              <a:t>Healthy Place Shaping Principles are being embedded in Policy and Strategy across Oxfordshire</a:t>
            </a:r>
            <a:endParaRPr/>
          </a:p>
          <a:p>
            <a:pPr indent="-342900" lvl="0" marL="342900" rtl="0" algn="just">
              <a:spcBef>
                <a:spcPts val="400"/>
              </a:spcBef>
              <a:spcAft>
                <a:spcPts val="0"/>
              </a:spcAft>
              <a:buClr>
                <a:srgbClr val="595959"/>
              </a:buClr>
              <a:buSzPct val="100000"/>
              <a:buChar char="•"/>
            </a:pPr>
            <a:r>
              <a:rPr b="1" lang="en-GB" sz="3200">
                <a:latin typeface="Calibri"/>
                <a:ea typeface="Calibri"/>
                <a:cs typeface="Calibri"/>
                <a:sym typeface="Calibri"/>
              </a:rPr>
              <a:t>Interventions: </a:t>
            </a:r>
            <a:r>
              <a:rPr lang="en-GB" sz="3200">
                <a:latin typeface="Calibri"/>
                <a:ea typeface="Calibri"/>
                <a:cs typeface="Calibri"/>
                <a:sym typeface="Calibri"/>
              </a:rPr>
              <a:t>The review confirmed that there is good evidence to support the programme of interventions taking place in Oxfordshire. But more evidence is needed to identify which activities might have the most impact </a:t>
            </a:r>
            <a:endParaRPr sz="3200">
              <a:latin typeface="Calibri"/>
              <a:ea typeface="Calibri"/>
              <a:cs typeface="Calibri"/>
              <a:sym typeface="Calibri"/>
            </a:endParaRPr>
          </a:p>
          <a:p>
            <a:pPr indent="-342900" lvl="0" marL="342900" rtl="0" algn="just">
              <a:spcBef>
                <a:spcPts val="400"/>
              </a:spcBef>
              <a:spcAft>
                <a:spcPts val="0"/>
              </a:spcAft>
              <a:buClr>
                <a:srgbClr val="595959"/>
              </a:buClr>
              <a:buSzPct val="100000"/>
              <a:buChar char="•"/>
            </a:pPr>
            <a:r>
              <a:rPr b="1" lang="en-GB" sz="3200">
                <a:latin typeface="Calibri"/>
                <a:ea typeface="Calibri"/>
                <a:cs typeface="Calibri"/>
                <a:sym typeface="Calibri"/>
              </a:rPr>
              <a:t>Data: </a:t>
            </a:r>
            <a:r>
              <a:rPr lang="en-GB" sz="3200">
                <a:latin typeface="Calibri"/>
                <a:ea typeface="Calibri"/>
                <a:cs typeface="Calibri"/>
                <a:sym typeface="Calibri"/>
              </a:rPr>
              <a:t>more consistent use of common metrics and evaluation tools; recognising the importance of stories and statistics</a:t>
            </a:r>
            <a:endParaRPr sz="3200">
              <a:latin typeface="Calibri"/>
              <a:ea typeface="Calibri"/>
              <a:cs typeface="Calibri"/>
              <a:sym typeface="Calibri"/>
            </a:endParaRPr>
          </a:p>
          <a:p>
            <a:pPr indent="-342900" lvl="0" marL="342900" rtl="0" algn="just">
              <a:spcBef>
                <a:spcPts val="400"/>
              </a:spcBef>
              <a:spcAft>
                <a:spcPts val="0"/>
              </a:spcAft>
              <a:buClr>
                <a:srgbClr val="595959"/>
              </a:buClr>
              <a:buSzPct val="100000"/>
              <a:buChar char="•"/>
            </a:pPr>
            <a:r>
              <a:rPr b="1" lang="en-GB" sz="3200">
                <a:latin typeface="Calibri"/>
                <a:ea typeface="Calibri"/>
                <a:cs typeface="Calibri"/>
                <a:sym typeface="Calibri"/>
              </a:rPr>
              <a:t>Sharing Learning</a:t>
            </a:r>
            <a:r>
              <a:rPr lang="en-GB" sz="3200">
                <a:latin typeface="Calibri"/>
                <a:ea typeface="Calibri"/>
                <a:cs typeface="Calibri"/>
                <a:sym typeface="Calibri"/>
              </a:rPr>
              <a:t>: across local authority, VCSE and health and social care</a:t>
            </a:r>
            <a:endParaRPr/>
          </a:p>
          <a:p>
            <a:pPr indent="-342900" lvl="0" marL="342900" rtl="0" algn="just">
              <a:spcBef>
                <a:spcPts val="400"/>
              </a:spcBef>
              <a:spcAft>
                <a:spcPts val="0"/>
              </a:spcAft>
              <a:buClr>
                <a:srgbClr val="595959"/>
              </a:buClr>
              <a:buSzPct val="100000"/>
              <a:buChar char="•"/>
            </a:pPr>
            <a:r>
              <a:rPr b="1" lang="en-GB" sz="3200">
                <a:latin typeface="Calibri"/>
                <a:ea typeface="Calibri"/>
                <a:cs typeface="Calibri"/>
                <a:sym typeface="Calibri"/>
              </a:rPr>
              <a:t>Resources</a:t>
            </a:r>
            <a:r>
              <a:rPr lang="en-GB" sz="3200">
                <a:latin typeface="Calibri"/>
                <a:ea typeface="Calibri"/>
                <a:cs typeface="Calibri"/>
                <a:sym typeface="Calibri"/>
              </a:rPr>
              <a:t>: HPS as an approach is not resource intensive but funding is required to demonstrate tangible improvements for local communities</a:t>
            </a:r>
            <a:endParaRPr/>
          </a:p>
          <a:p>
            <a:pPr indent="0" lvl="1" marL="457200" rtl="0" algn="just">
              <a:spcBef>
                <a:spcPts val="300"/>
              </a:spcBef>
              <a:spcAft>
                <a:spcPts val="0"/>
              </a:spcAft>
              <a:buClr>
                <a:srgbClr val="595959"/>
              </a:buClr>
              <a:buSzPct val="100000"/>
              <a:buNone/>
            </a:pPr>
            <a:r>
              <a:t/>
            </a:r>
            <a:endParaRPr sz="24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7F7F7F"/>
              </a:buClr>
              <a:buSzPct val="100000"/>
              <a:buFont typeface="Verdana"/>
              <a:buNone/>
            </a:pPr>
            <a:r>
              <a:rPr b="1" lang="en-GB"/>
              <a:t>Key Findings - in 3 workstreams:</a:t>
            </a:r>
            <a:endParaRPr b="1"/>
          </a:p>
          <a:p>
            <a:pPr indent="0" lvl="0" marL="0" rtl="0" algn="l">
              <a:spcBef>
                <a:spcPts val="0"/>
              </a:spcBef>
              <a:spcAft>
                <a:spcPts val="0"/>
              </a:spcAft>
              <a:buClr>
                <a:srgbClr val="7F7F7F"/>
              </a:buClr>
              <a:buSzPct val="100000"/>
              <a:buFont typeface="Verdana"/>
              <a:buNone/>
            </a:pPr>
            <a:r>
              <a:rPr b="1" lang="en-GB"/>
              <a:t> </a:t>
            </a:r>
            <a:endParaRPr/>
          </a:p>
        </p:txBody>
      </p:sp>
      <p:sp>
        <p:nvSpPr>
          <p:cNvPr id="413" name="Google Shape;413;p51"/>
          <p:cNvSpPr txBox="1"/>
          <p:nvPr>
            <p:ph idx="1" type="body"/>
          </p:nvPr>
        </p:nvSpPr>
        <p:spPr>
          <a:xfrm>
            <a:off x="609600" y="1409792"/>
            <a:ext cx="10972800" cy="4525963"/>
          </a:xfrm>
          <a:prstGeom prst="rect">
            <a:avLst/>
          </a:prstGeom>
          <a:noFill/>
          <a:ln>
            <a:noFill/>
          </a:ln>
        </p:spPr>
        <p:txBody>
          <a:bodyPr anchorCtr="0" anchor="t" bIns="45700" lIns="91425" spcFirstLastPara="1" rIns="91425" wrap="square" tIns="45700">
            <a:normAutofit fontScale="70000" lnSpcReduction="20000"/>
          </a:bodyPr>
          <a:lstStyle/>
          <a:p>
            <a:pPr indent="0" lvl="0" marL="0" rtl="0" algn="just">
              <a:spcBef>
                <a:spcPts val="0"/>
              </a:spcBef>
              <a:spcAft>
                <a:spcPts val="0"/>
              </a:spcAft>
              <a:buNone/>
            </a:pPr>
            <a:r>
              <a:t/>
            </a:r>
            <a:endParaRPr sz="2800">
              <a:latin typeface="Calibri"/>
              <a:ea typeface="Calibri"/>
              <a:cs typeface="Calibri"/>
              <a:sym typeface="Calibri"/>
            </a:endParaRPr>
          </a:p>
          <a:p>
            <a:pPr indent="-302895" lvl="0" marL="342900" rtl="0" algn="just">
              <a:spcBef>
                <a:spcPts val="518"/>
              </a:spcBef>
              <a:spcAft>
                <a:spcPts val="0"/>
              </a:spcAft>
              <a:buClr>
                <a:srgbClr val="595959"/>
              </a:buClr>
              <a:buSzPct val="100000"/>
              <a:buChar char="•"/>
            </a:pPr>
            <a:r>
              <a:rPr lang="en-GB" sz="2800">
                <a:latin typeface="Calibri"/>
                <a:ea typeface="Calibri"/>
                <a:cs typeface="Calibri"/>
                <a:sym typeface="Calibri"/>
              </a:rPr>
              <a:t>Built environment - good progress - HPS principles included in Local Transport &amp; Connectivity Plan and Active Travel Strategy and Health &amp; Wellbeing Board Strategy  and in local plans and HIA in planning processes . Aligns to climate action to maximise co-benefits</a:t>
            </a:r>
            <a:endParaRPr sz="2800">
              <a:latin typeface="Calibri"/>
              <a:ea typeface="Calibri"/>
              <a:cs typeface="Calibri"/>
              <a:sym typeface="Calibri"/>
            </a:endParaRPr>
          </a:p>
          <a:p>
            <a:pPr indent="0" lvl="0" marL="342900" rtl="0" algn="just">
              <a:spcBef>
                <a:spcPts val="518"/>
              </a:spcBef>
              <a:spcAft>
                <a:spcPts val="0"/>
              </a:spcAft>
              <a:buNone/>
            </a:pPr>
            <a:r>
              <a:t/>
            </a:r>
            <a:endParaRPr sz="2800">
              <a:latin typeface="Calibri"/>
              <a:ea typeface="Calibri"/>
              <a:cs typeface="Calibri"/>
              <a:sym typeface="Calibri"/>
            </a:endParaRPr>
          </a:p>
          <a:p>
            <a:pPr indent="-302895" lvl="0" marL="342900" rtl="0" algn="just">
              <a:spcBef>
                <a:spcPts val="518"/>
              </a:spcBef>
              <a:spcAft>
                <a:spcPts val="0"/>
              </a:spcAft>
              <a:buClr>
                <a:srgbClr val="595959"/>
              </a:buClr>
              <a:buSzPct val="100000"/>
              <a:buChar char="•"/>
            </a:pPr>
            <a:r>
              <a:rPr lang="en-GB"/>
              <a:t>Community activation - Moderate progress -</a:t>
            </a:r>
            <a:r>
              <a:rPr lang="en-GB" sz="2800">
                <a:latin typeface="Calibri"/>
                <a:ea typeface="Calibri"/>
                <a:cs typeface="Calibri"/>
                <a:sym typeface="Calibri"/>
              </a:rPr>
              <a:t>Place based programmes increased and use HPS approach to engage a wide range of stakeholders to  act on the health and wellbeing priorities of their community especially with high health inequalities</a:t>
            </a:r>
            <a:endParaRPr sz="2800">
              <a:latin typeface="Calibri"/>
              <a:ea typeface="Calibri"/>
              <a:cs typeface="Calibri"/>
              <a:sym typeface="Calibri"/>
            </a:endParaRPr>
          </a:p>
          <a:p>
            <a:pPr indent="0" lvl="0" marL="342900" rtl="0" algn="just">
              <a:spcBef>
                <a:spcPts val="518"/>
              </a:spcBef>
              <a:spcAft>
                <a:spcPts val="0"/>
              </a:spcAft>
              <a:buNone/>
            </a:pPr>
            <a:r>
              <a:t/>
            </a:r>
            <a:endParaRPr sz="2800">
              <a:latin typeface="Calibri"/>
              <a:ea typeface="Calibri"/>
              <a:cs typeface="Calibri"/>
              <a:sym typeface="Calibri"/>
            </a:endParaRPr>
          </a:p>
          <a:p>
            <a:pPr indent="-314960" lvl="0" marL="342900" rtl="0" algn="just">
              <a:spcBef>
                <a:spcPts val="560"/>
              </a:spcBef>
              <a:spcAft>
                <a:spcPts val="0"/>
              </a:spcAft>
              <a:buSzPct val="116666"/>
              <a:buChar char="•"/>
            </a:pPr>
            <a:r>
              <a:rPr lang="en-GB"/>
              <a:t>New models of Care - limited progress with NHS.  Engagement with Social care  including </a:t>
            </a:r>
            <a:r>
              <a:rPr lang="en-GB" sz="2800">
                <a:latin typeface="Calibri"/>
                <a:ea typeface="Calibri"/>
                <a:cs typeface="Calibri"/>
                <a:sym typeface="Calibri"/>
              </a:rPr>
              <a:t>asset based approach and co-production </a:t>
            </a:r>
            <a:r>
              <a:rPr lang="en-GB"/>
              <a:t>embedded. </a:t>
            </a:r>
            <a:endParaRPr/>
          </a:p>
          <a:p>
            <a:pPr indent="0" lvl="0" marL="342900" rtl="0" algn="just">
              <a:spcBef>
                <a:spcPts val="476"/>
              </a:spcBef>
              <a:spcAft>
                <a:spcPts val="0"/>
              </a:spcAft>
              <a:buNone/>
            </a:pPr>
            <a:r>
              <a:rPr lang="en-GB" sz="2800">
                <a:latin typeface="Calibri"/>
                <a:ea typeface="Calibri"/>
                <a:cs typeface="Calibri"/>
                <a:sym typeface="Calibri"/>
              </a:rPr>
              <a:t>New opportunities for NHS engagement through ICS, its place based approach and its approach to inequalities, VCSE, anchor institutions, NHS Green Plan and Primary Care Networks</a:t>
            </a:r>
            <a:endParaRPr/>
          </a:p>
          <a:p>
            <a:pPr indent="0" lvl="0" marL="342900" rtl="0" algn="just">
              <a:spcBef>
                <a:spcPts val="560"/>
              </a:spcBef>
              <a:spcAft>
                <a:spcPts val="0"/>
              </a:spcAft>
              <a:buNone/>
            </a:pPr>
            <a:r>
              <a:t/>
            </a:r>
            <a:endParaRPr/>
          </a:p>
          <a:p>
            <a:pPr indent="0" lvl="0" marL="342900" rtl="0" algn="just">
              <a:spcBef>
                <a:spcPts val="518"/>
              </a:spcBef>
              <a:spcAft>
                <a:spcPts val="0"/>
              </a:spcAft>
              <a:buNone/>
            </a:pPr>
            <a:r>
              <a:rPr lang="en-GB" sz="2800">
                <a:latin typeface="Calibri"/>
                <a:ea typeface="Calibri"/>
                <a:cs typeface="Calibri"/>
                <a:sym typeface="Calibri"/>
              </a:rPr>
              <a:t> </a:t>
            </a:r>
            <a:endParaRPr sz="2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4"/>
          <p:cNvSpPr txBox="1"/>
          <p:nvPr>
            <p:ph type="title"/>
          </p:nvPr>
        </p:nvSpPr>
        <p:spPr>
          <a:xfrm>
            <a:off x="609600" y="188640"/>
            <a:ext cx="10972800" cy="864096"/>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7F7F7F"/>
              </a:buClr>
              <a:buSzPts val="3600"/>
              <a:buFont typeface="Verdana"/>
              <a:buNone/>
            </a:pPr>
            <a:r>
              <a:rPr b="1" lang="en-GB"/>
              <a:t>Systems Evaluation recommendations</a:t>
            </a:r>
            <a:endParaRPr/>
          </a:p>
        </p:txBody>
      </p:sp>
      <p:sp>
        <p:nvSpPr>
          <p:cNvPr id="419" name="Google Shape;419;p54"/>
          <p:cNvSpPr txBox="1"/>
          <p:nvPr>
            <p:ph idx="1" type="body"/>
          </p:nvPr>
        </p:nvSpPr>
        <p:spPr>
          <a:xfrm>
            <a:off x="609600" y="1196752"/>
            <a:ext cx="11319048" cy="5400600"/>
          </a:xfrm>
          <a:prstGeom prst="rect">
            <a:avLst/>
          </a:prstGeom>
          <a:noFill/>
          <a:ln>
            <a:noFill/>
          </a:ln>
        </p:spPr>
        <p:txBody>
          <a:bodyPr anchorCtr="0" anchor="t" bIns="45700" lIns="91425" spcFirstLastPara="1" rIns="91425" wrap="square" tIns="45700">
            <a:noAutofit/>
          </a:bodyPr>
          <a:lstStyle/>
          <a:p>
            <a:pPr indent="-514350" lvl="0" marL="514350" rtl="0" algn="just">
              <a:spcBef>
                <a:spcPts val="0"/>
              </a:spcBef>
              <a:spcAft>
                <a:spcPts val="0"/>
              </a:spcAft>
              <a:buClr>
                <a:srgbClr val="595959"/>
              </a:buClr>
              <a:buSzPts val="1800"/>
              <a:buFont typeface="Verdana"/>
              <a:buAutoNum type="arabicPeriod"/>
            </a:pPr>
            <a:r>
              <a:rPr lang="en-GB" sz="1800">
                <a:latin typeface="Calibri"/>
                <a:ea typeface="Calibri"/>
                <a:cs typeface="Calibri"/>
                <a:sym typeface="Calibri"/>
              </a:rPr>
              <a:t>HPS is an effective programme and approach – specific initiatives to achieve health outcomes  as well as how we work together to promote health and wellbeing, - it is appropriate to continue to invest public funds into HPS</a:t>
            </a:r>
            <a:endParaRPr/>
          </a:p>
          <a:p>
            <a:pPr indent="-514350" lvl="0" marL="514350" rtl="0" algn="just">
              <a:spcBef>
                <a:spcPts val="360"/>
              </a:spcBef>
              <a:spcAft>
                <a:spcPts val="0"/>
              </a:spcAft>
              <a:buClr>
                <a:srgbClr val="595959"/>
              </a:buClr>
              <a:buSzPts val="1800"/>
              <a:buFont typeface="Verdana"/>
              <a:buAutoNum type="arabicPeriod"/>
            </a:pPr>
            <a:r>
              <a:rPr lang="en-GB" sz="1800">
                <a:latin typeface="Calibri"/>
                <a:ea typeface="Calibri"/>
                <a:cs typeface="Calibri"/>
                <a:sym typeface="Calibri"/>
              </a:rPr>
              <a:t>HPS needs to continue both as a programme and as an approach </a:t>
            </a:r>
            <a:endParaRPr/>
          </a:p>
          <a:p>
            <a:pPr indent="-514350" lvl="0" marL="514350" rtl="0" algn="just">
              <a:spcBef>
                <a:spcPts val="360"/>
              </a:spcBef>
              <a:spcAft>
                <a:spcPts val="0"/>
              </a:spcAft>
              <a:buClr>
                <a:srgbClr val="595959"/>
              </a:buClr>
              <a:buSzPts val="1800"/>
              <a:buFont typeface="Verdana"/>
              <a:buAutoNum type="arabicPeriod"/>
            </a:pPr>
            <a:r>
              <a:rPr lang="en-GB" sz="1800">
                <a:latin typeface="Calibri"/>
                <a:ea typeface="Calibri"/>
                <a:cs typeface="Calibri"/>
                <a:sym typeface="Calibri"/>
              </a:rPr>
              <a:t>Continue to invest in building a community of stakeholders to support HPS across Oxfordshire and strengthening the existing network. </a:t>
            </a:r>
            <a:endParaRPr/>
          </a:p>
          <a:p>
            <a:pPr indent="-514350" lvl="0" marL="514350" rtl="0" algn="just">
              <a:spcBef>
                <a:spcPts val="360"/>
              </a:spcBef>
              <a:spcAft>
                <a:spcPts val="0"/>
              </a:spcAft>
              <a:buClr>
                <a:srgbClr val="595959"/>
              </a:buClr>
              <a:buSzPts val="1800"/>
              <a:buFont typeface="Verdana"/>
              <a:buAutoNum type="arabicPeriod"/>
            </a:pPr>
            <a:r>
              <a:rPr lang="en-GB" sz="1800">
                <a:latin typeface="Calibri"/>
                <a:ea typeface="Calibri"/>
                <a:cs typeface="Calibri"/>
                <a:sym typeface="Calibri"/>
              </a:rPr>
              <a:t>Move towards ‘distributed leadership’ across HPS – supported through training/professional development	</a:t>
            </a:r>
            <a:endParaRPr/>
          </a:p>
          <a:p>
            <a:pPr indent="-514350" lvl="0" marL="514350" rtl="0" algn="just">
              <a:spcBef>
                <a:spcPts val="360"/>
              </a:spcBef>
              <a:spcAft>
                <a:spcPts val="0"/>
              </a:spcAft>
              <a:buClr>
                <a:srgbClr val="595959"/>
              </a:buClr>
              <a:buSzPts val="1800"/>
              <a:buFont typeface="Verdana"/>
              <a:buAutoNum type="arabicPeriod"/>
            </a:pPr>
            <a:r>
              <a:rPr lang="en-GB" sz="1800">
                <a:latin typeface="Calibri"/>
                <a:ea typeface="Calibri"/>
                <a:cs typeface="Calibri"/>
                <a:sym typeface="Calibri"/>
              </a:rPr>
              <a:t>Sustain HPS behaviours</a:t>
            </a:r>
            <a:endParaRPr/>
          </a:p>
          <a:p>
            <a:pPr indent="-514350" lvl="0" marL="514350" rtl="0" algn="just">
              <a:spcBef>
                <a:spcPts val="360"/>
              </a:spcBef>
              <a:spcAft>
                <a:spcPts val="0"/>
              </a:spcAft>
              <a:buClr>
                <a:srgbClr val="595959"/>
              </a:buClr>
              <a:buSzPts val="1800"/>
              <a:buFont typeface="Verdana"/>
              <a:buAutoNum type="arabicPeriod"/>
            </a:pPr>
            <a:r>
              <a:rPr lang="en-GB" sz="1800">
                <a:latin typeface="Calibri"/>
                <a:ea typeface="Calibri"/>
                <a:cs typeface="Calibri"/>
                <a:sym typeface="Calibri"/>
              </a:rPr>
              <a:t>Continue to encourage professionals and organisations to cross traditional boundaries in their work </a:t>
            </a:r>
            <a:endParaRPr/>
          </a:p>
          <a:p>
            <a:pPr indent="-514350" lvl="0" marL="514350" rtl="0" algn="just">
              <a:spcBef>
                <a:spcPts val="360"/>
              </a:spcBef>
              <a:spcAft>
                <a:spcPts val="0"/>
              </a:spcAft>
              <a:buClr>
                <a:srgbClr val="595959"/>
              </a:buClr>
              <a:buSzPts val="1800"/>
              <a:buFont typeface="Verdana"/>
              <a:buAutoNum type="arabicPeriod"/>
            </a:pPr>
            <a:r>
              <a:rPr lang="en-GB" sz="1800">
                <a:latin typeface="Calibri"/>
                <a:ea typeface="Calibri"/>
                <a:cs typeface="Calibri"/>
                <a:sym typeface="Calibri"/>
              </a:rPr>
              <a:t>Consider the need for training/professional development programmes on population approaches to public health, and effective communications</a:t>
            </a:r>
            <a:endParaRPr/>
          </a:p>
          <a:p>
            <a:pPr indent="-514350" lvl="0" marL="514350" rtl="0" algn="just">
              <a:spcBef>
                <a:spcPts val="360"/>
              </a:spcBef>
              <a:spcAft>
                <a:spcPts val="0"/>
              </a:spcAft>
              <a:buClr>
                <a:srgbClr val="595959"/>
              </a:buClr>
              <a:buSzPts val="1800"/>
              <a:buFont typeface="Verdana"/>
              <a:buAutoNum type="arabicPeriod"/>
            </a:pPr>
            <a:r>
              <a:rPr lang="en-GB" sz="1800">
                <a:latin typeface="Calibri"/>
                <a:ea typeface="Calibri"/>
                <a:cs typeface="Calibri"/>
                <a:sym typeface="Calibri"/>
              </a:rPr>
              <a:t>Further embed HPS ‘upstream’ into policies and strategies of all organisations across Oxfordshire in order to ensure sustainability of HPS with programmes focused on narrowing health inequalities</a:t>
            </a:r>
            <a:endParaRPr/>
          </a:p>
          <a:p>
            <a:pPr indent="-514350" lvl="0" marL="514350" rtl="0" algn="just">
              <a:spcBef>
                <a:spcPts val="360"/>
              </a:spcBef>
              <a:spcAft>
                <a:spcPts val="0"/>
              </a:spcAft>
              <a:buClr>
                <a:srgbClr val="595959"/>
              </a:buClr>
              <a:buSzPts val="1800"/>
              <a:buFont typeface="Verdana"/>
              <a:buAutoNum type="arabicPeriod"/>
            </a:pPr>
            <a:r>
              <a:rPr lang="en-GB" sz="1800">
                <a:latin typeface="Calibri"/>
                <a:ea typeface="Calibri"/>
                <a:cs typeface="Calibri"/>
                <a:sym typeface="Calibri"/>
              </a:rPr>
              <a:t>Develop an approach to better engage with health organisations to address the HPS new models of care work stream and inequalities  </a:t>
            </a:r>
            <a:endParaRPr/>
          </a:p>
          <a:p>
            <a:pPr indent="-514350" lvl="0" marL="514350" rtl="0" algn="just">
              <a:spcBef>
                <a:spcPts val="360"/>
              </a:spcBef>
              <a:spcAft>
                <a:spcPts val="0"/>
              </a:spcAft>
              <a:buClr>
                <a:srgbClr val="595959"/>
              </a:buClr>
              <a:buSzPts val="1800"/>
              <a:buFont typeface="Verdana"/>
              <a:buAutoNum type="arabicPeriod"/>
            </a:pPr>
            <a:r>
              <a:rPr lang="en-GB" sz="1800">
                <a:latin typeface="Calibri"/>
                <a:ea typeface="Calibri"/>
                <a:cs typeface="Calibri"/>
                <a:sym typeface="Calibri"/>
              </a:rPr>
              <a:t>Sustain its focus on inequalities both within the development of the HPS programme itself and in further evaluation work</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5"/>
          <p:cNvSpPr txBox="1"/>
          <p:nvPr>
            <p:ph type="title"/>
          </p:nvPr>
        </p:nvSpPr>
        <p:spPr>
          <a:xfrm>
            <a:off x="103094" y="13765"/>
            <a:ext cx="11264100" cy="581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7F7F7F"/>
              </a:buClr>
              <a:buSzPct val="100000"/>
              <a:buFont typeface="Verdana"/>
              <a:buNone/>
            </a:pPr>
            <a:r>
              <a:rPr lang="en-GB"/>
              <a:t> </a:t>
            </a:r>
            <a:r>
              <a:rPr b="1" lang="en-GB" sz="4044"/>
              <a:t>Conclusions from HNA</a:t>
            </a:r>
            <a:r>
              <a:rPr lang="en-GB"/>
              <a:t> </a:t>
            </a:r>
            <a:endParaRPr/>
          </a:p>
        </p:txBody>
      </p:sp>
      <p:sp>
        <p:nvSpPr>
          <p:cNvPr id="425" name="Google Shape;425;p55"/>
          <p:cNvSpPr txBox="1"/>
          <p:nvPr>
            <p:ph idx="1" type="body"/>
          </p:nvPr>
        </p:nvSpPr>
        <p:spPr>
          <a:xfrm>
            <a:off x="103100" y="1044175"/>
            <a:ext cx="8801400" cy="57327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chemeClr val="dk1"/>
              </a:buClr>
              <a:buSzPct val="100000"/>
              <a:buNone/>
            </a:pPr>
            <a:r>
              <a:rPr lang="en-GB" sz="2000">
                <a:solidFill>
                  <a:schemeClr val="dk1"/>
                </a:solidFill>
                <a:latin typeface="Calibri"/>
                <a:ea typeface="Calibri"/>
                <a:cs typeface="Calibri"/>
                <a:sym typeface="Calibri"/>
              </a:rPr>
              <a:t>PHAST has identified where HPS should be prioritised, what can be learned from other places and from previous Oxfordshire HPS activities. It has also identified what local leaders and stakeholders think should be the priorities for the next phase of HPS.</a:t>
            </a:r>
            <a:endParaRPr/>
          </a:p>
          <a:p>
            <a:pPr indent="0" lvl="0" marL="0" rtl="0" algn="l">
              <a:lnSpc>
                <a:spcPct val="120000"/>
              </a:lnSpc>
              <a:spcBef>
                <a:spcPts val="18"/>
              </a:spcBef>
              <a:spcAft>
                <a:spcPts val="0"/>
              </a:spcAft>
              <a:buClr>
                <a:srgbClr val="595959"/>
              </a:buClr>
              <a:buSzPct val="100000"/>
              <a:buNone/>
            </a:pPr>
            <a:r>
              <a:t/>
            </a:r>
            <a:endParaRPr sz="100">
              <a:solidFill>
                <a:schemeClr val="dk1"/>
              </a:solidFill>
              <a:latin typeface="Calibri"/>
              <a:ea typeface="Calibri"/>
              <a:cs typeface="Calibri"/>
              <a:sym typeface="Calibri"/>
            </a:endParaRPr>
          </a:p>
          <a:p>
            <a:pPr indent="0" lvl="0" marL="0" rtl="0" algn="l">
              <a:lnSpc>
                <a:spcPct val="120000"/>
              </a:lnSpc>
              <a:spcBef>
                <a:spcPts val="370"/>
              </a:spcBef>
              <a:spcAft>
                <a:spcPts val="0"/>
              </a:spcAft>
              <a:buClr>
                <a:schemeClr val="dk1"/>
              </a:buClr>
              <a:buSzPct val="100000"/>
              <a:buNone/>
            </a:pPr>
            <a:r>
              <a:rPr lang="en-GB" sz="2000">
                <a:solidFill>
                  <a:schemeClr val="dk1"/>
                </a:solidFill>
                <a:latin typeface="Calibri"/>
                <a:ea typeface="Calibri"/>
                <a:cs typeface="Calibri"/>
                <a:sym typeface="Calibri"/>
              </a:rPr>
              <a:t>PHAST recommends that HPS in Oxfordshire:</a:t>
            </a:r>
            <a:endParaRPr/>
          </a:p>
          <a:p>
            <a:pPr indent="-342931" lvl="0" marL="342900" rtl="0" algn="l">
              <a:lnSpc>
                <a:spcPct val="100000"/>
              </a:lnSpc>
              <a:spcBef>
                <a:spcPts val="388"/>
              </a:spcBef>
              <a:spcAft>
                <a:spcPts val="0"/>
              </a:spcAft>
              <a:buClr>
                <a:schemeClr val="dk1"/>
              </a:buClr>
              <a:buSzPct val="100000"/>
              <a:buChar char="•"/>
            </a:pPr>
            <a:r>
              <a:rPr lang="en-GB" sz="2100">
                <a:solidFill>
                  <a:schemeClr val="dk1"/>
                </a:solidFill>
                <a:latin typeface="Calibri"/>
                <a:ea typeface="Calibri"/>
                <a:cs typeface="Calibri"/>
                <a:sym typeface="Calibri"/>
              </a:rPr>
              <a:t>Should continue to be supported to develop its full potential  as both a programme and an approach. </a:t>
            </a:r>
            <a:endParaRPr/>
          </a:p>
          <a:p>
            <a:pPr indent="-342931" lvl="0" marL="342900" rtl="0" algn="l">
              <a:lnSpc>
                <a:spcPct val="100000"/>
              </a:lnSpc>
              <a:spcBef>
                <a:spcPts val="388"/>
              </a:spcBef>
              <a:spcAft>
                <a:spcPts val="0"/>
              </a:spcAft>
              <a:buClr>
                <a:schemeClr val="dk1"/>
              </a:buClr>
              <a:buSzPct val="100000"/>
              <a:buChar char="•"/>
            </a:pPr>
            <a:r>
              <a:rPr lang="en-GB" sz="2100">
                <a:solidFill>
                  <a:schemeClr val="dk1"/>
                </a:solidFill>
                <a:latin typeface="Calibri"/>
                <a:ea typeface="Calibri"/>
                <a:cs typeface="Calibri"/>
                <a:sym typeface="Calibri"/>
              </a:rPr>
              <a:t>It is important to recognise that HPS involves a lengthy process of embedding and disseminating over many years.</a:t>
            </a:r>
            <a:endParaRPr/>
          </a:p>
          <a:p>
            <a:pPr indent="-342931" lvl="0" marL="342900" rtl="0" algn="l">
              <a:lnSpc>
                <a:spcPct val="120000"/>
              </a:lnSpc>
              <a:spcBef>
                <a:spcPts val="388"/>
              </a:spcBef>
              <a:spcAft>
                <a:spcPts val="0"/>
              </a:spcAft>
              <a:buClr>
                <a:schemeClr val="dk1"/>
              </a:buClr>
              <a:buSzPct val="100000"/>
              <a:buChar char="•"/>
            </a:pPr>
            <a:r>
              <a:rPr lang="en-GB" sz="2100">
                <a:solidFill>
                  <a:schemeClr val="dk1"/>
                </a:solidFill>
                <a:latin typeface="Calibri"/>
                <a:ea typeface="Calibri"/>
                <a:cs typeface="Calibri"/>
                <a:sym typeface="Calibri"/>
              </a:rPr>
              <a:t>Continues to address inequalities in the ten most deprived areas of Oxfordshire. </a:t>
            </a:r>
            <a:endParaRPr/>
          </a:p>
          <a:p>
            <a:pPr indent="-342931" lvl="0" marL="342900" rtl="0" algn="l">
              <a:lnSpc>
                <a:spcPct val="120000"/>
              </a:lnSpc>
              <a:spcBef>
                <a:spcPts val="388"/>
              </a:spcBef>
              <a:spcAft>
                <a:spcPts val="0"/>
              </a:spcAft>
              <a:buClr>
                <a:schemeClr val="dk1"/>
              </a:buClr>
              <a:buSzPct val="100000"/>
              <a:buChar char="•"/>
            </a:pPr>
            <a:r>
              <a:rPr lang="en-GB" sz="2100">
                <a:solidFill>
                  <a:schemeClr val="dk1"/>
                </a:solidFill>
                <a:latin typeface="Calibri"/>
                <a:ea typeface="Calibri"/>
                <a:cs typeface="Calibri"/>
                <a:sym typeface="Calibri"/>
              </a:rPr>
              <a:t>Continues with the three workstreams – built environment, community activation and new models of care.</a:t>
            </a:r>
            <a:endParaRPr/>
          </a:p>
          <a:p>
            <a:pPr indent="-342931" lvl="0" marL="342900" rtl="0" algn="l">
              <a:lnSpc>
                <a:spcPct val="100000"/>
              </a:lnSpc>
              <a:spcBef>
                <a:spcPts val="388"/>
              </a:spcBef>
              <a:spcAft>
                <a:spcPts val="0"/>
              </a:spcAft>
              <a:buClr>
                <a:schemeClr val="dk1"/>
              </a:buClr>
              <a:buSzPct val="100000"/>
              <a:buChar char="•"/>
            </a:pPr>
            <a:r>
              <a:rPr lang="en-GB" sz="2100">
                <a:solidFill>
                  <a:schemeClr val="dk1"/>
                </a:solidFill>
                <a:latin typeface="Calibri"/>
                <a:ea typeface="Calibri"/>
                <a:cs typeface="Calibri"/>
                <a:sym typeface="Calibri"/>
              </a:rPr>
              <a:t>Should extend its collaboration with the NHS using the opportunities that arise from primary care and PCNs and from both the ICS and Anchor Institutions.</a:t>
            </a:r>
            <a:endParaRPr/>
          </a:p>
          <a:p>
            <a:pPr indent="-342931" lvl="0" marL="342900" rtl="0" algn="l">
              <a:lnSpc>
                <a:spcPct val="100000"/>
              </a:lnSpc>
              <a:spcBef>
                <a:spcPts val="388"/>
              </a:spcBef>
              <a:spcAft>
                <a:spcPts val="0"/>
              </a:spcAft>
              <a:buClr>
                <a:schemeClr val="dk1"/>
              </a:buClr>
              <a:buSzPct val="100000"/>
              <a:buChar char="•"/>
            </a:pPr>
            <a:r>
              <a:rPr lang="en-GB" sz="2100">
                <a:solidFill>
                  <a:schemeClr val="dk1"/>
                </a:solidFill>
                <a:latin typeface="Calibri"/>
                <a:ea typeface="Calibri"/>
                <a:cs typeface="Calibri"/>
                <a:sym typeface="Calibri"/>
              </a:rPr>
              <a:t>Should address the wider cost-effectiveness of HPS as a programme and an approach in future evaluations.</a:t>
            </a:r>
            <a:endParaRPr/>
          </a:p>
          <a:p>
            <a:pPr indent="0" lvl="1" marL="457200" rtl="0" algn="l">
              <a:lnSpc>
                <a:spcPct val="100000"/>
              </a:lnSpc>
              <a:spcBef>
                <a:spcPts val="333"/>
              </a:spcBef>
              <a:spcAft>
                <a:spcPts val="0"/>
              </a:spcAft>
              <a:buClr>
                <a:srgbClr val="595959"/>
              </a:buClr>
              <a:buSzPct val="100000"/>
              <a:buNone/>
            </a:pPr>
            <a:r>
              <a:t/>
            </a:r>
            <a:endParaRPr sz="1800">
              <a:solidFill>
                <a:schemeClr val="dk1"/>
              </a:solidFill>
              <a:latin typeface="Calibri"/>
              <a:ea typeface="Calibri"/>
              <a:cs typeface="Calibri"/>
              <a:sym typeface="Calibri"/>
            </a:endParaRPr>
          </a:p>
          <a:p>
            <a:pPr indent="0" lvl="1" marL="457200" rtl="0" algn="l">
              <a:lnSpc>
                <a:spcPct val="100000"/>
              </a:lnSpc>
              <a:spcBef>
                <a:spcPts val="333"/>
              </a:spcBef>
              <a:spcAft>
                <a:spcPts val="0"/>
              </a:spcAft>
              <a:buClr>
                <a:srgbClr val="595959"/>
              </a:buClr>
              <a:buSzPct val="100000"/>
              <a:buNone/>
            </a:pPr>
            <a:r>
              <a:t/>
            </a:r>
            <a:endParaRPr sz="1800">
              <a:solidFill>
                <a:schemeClr val="dk1"/>
              </a:solidFill>
              <a:latin typeface="Calibri"/>
              <a:ea typeface="Calibri"/>
              <a:cs typeface="Calibri"/>
              <a:sym typeface="Calibri"/>
            </a:endParaRPr>
          </a:p>
          <a:p>
            <a:pPr indent="0" lvl="0" marL="0" rtl="0" algn="l">
              <a:lnSpc>
                <a:spcPct val="120000"/>
              </a:lnSpc>
              <a:spcBef>
                <a:spcPts val="333"/>
              </a:spcBef>
              <a:spcAft>
                <a:spcPts val="0"/>
              </a:spcAft>
              <a:buClr>
                <a:srgbClr val="595959"/>
              </a:buClr>
              <a:buSzPct val="100000"/>
              <a:buNone/>
            </a:pPr>
            <a:r>
              <a:t/>
            </a:r>
            <a:endParaRPr sz="1800">
              <a:latin typeface="Calibri"/>
              <a:ea typeface="Calibri"/>
              <a:cs typeface="Calibri"/>
              <a:sym typeface="Calibri"/>
            </a:endParaRPr>
          </a:p>
        </p:txBody>
      </p:sp>
      <p:sp>
        <p:nvSpPr>
          <p:cNvPr id="426" name="Google Shape;426;p55"/>
          <p:cNvSpPr txBox="1"/>
          <p:nvPr>
            <p:ph idx="4294967295" type="sldNum"/>
          </p:nvPr>
        </p:nvSpPr>
        <p:spPr>
          <a:xfrm>
            <a:off x="9180755" y="23019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Verdana"/>
              <a:buNone/>
            </a:pPr>
            <a:fld id="{00000000-1234-1234-1234-123412341234}" type="slidenum">
              <a:rPr b="0" i="0" lang="en-GB" sz="1200" u="none" cap="none" strike="noStrike">
                <a:solidFill>
                  <a:srgbClr val="888888"/>
                </a:solidFill>
                <a:latin typeface="Verdana"/>
                <a:ea typeface="Verdana"/>
                <a:cs typeface="Verdana"/>
                <a:sym typeface="Verdana"/>
              </a:rPr>
              <a:t>‹#›</a:t>
            </a:fld>
            <a:endParaRPr b="0" i="0" sz="1200" u="none" cap="none" strike="noStrike">
              <a:solidFill>
                <a:srgbClr val="888888"/>
              </a:solidFill>
              <a:latin typeface="Verdana"/>
              <a:ea typeface="Verdana"/>
              <a:cs typeface="Verdana"/>
              <a:sym typeface="Verdana"/>
            </a:endParaRPr>
          </a:p>
        </p:txBody>
      </p:sp>
      <p:sp>
        <p:nvSpPr>
          <p:cNvPr id="427" name="Google Shape;427;p55"/>
          <p:cNvSpPr/>
          <p:nvPr/>
        </p:nvSpPr>
        <p:spPr>
          <a:xfrm>
            <a:off x="9013373" y="1207099"/>
            <a:ext cx="3156900" cy="3397500"/>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Verdana"/>
              <a:buNone/>
            </a:pPr>
            <a:r>
              <a:t/>
            </a:r>
            <a:endParaRPr b="0" i="0" sz="1800" u="none" cap="none" strike="noStrike">
              <a:solidFill>
                <a:srgbClr val="FFFFFF"/>
              </a:solidFill>
              <a:latin typeface="Verdana"/>
              <a:ea typeface="Verdana"/>
              <a:cs typeface="Verdana"/>
              <a:sym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6"/>
          <p:cNvSpPr txBox="1"/>
          <p:nvPr>
            <p:ph type="title"/>
          </p:nvPr>
        </p:nvSpPr>
        <p:spPr>
          <a:xfrm>
            <a:off x="808756" y="188640"/>
            <a:ext cx="10515600" cy="994172"/>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chemeClr val="dk1"/>
              </a:buClr>
              <a:buSzPts val="4400"/>
              <a:buFont typeface="Verdana"/>
              <a:buNone/>
            </a:pPr>
            <a:r>
              <a:rPr b="1" lang="en-GB"/>
              <a:t>Overall Conclusions</a:t>
            </a:r>
            <a:endParaRPr b="1"/>
          </a:p>
        </p:txBody>
      </p:sp>
      <p:sp>
        <p:nvSpPr>
          <p:cNvPr id="433" name="Google Shape;433;p56"/>
          <p:cNvSpPr txBox="1"/>
          <p:nvPr>
            <p:ph idx="1" type="body"/>
          </p:nvPr>
        </p:nvSpPr>
        <p:spPr>
          <a:xfrm>
            <a:off x="808756" y="1052736"/>
            <a:ext cx="10515600" cy="4392488"/>
          </a:xfrm>
          <a:prstGeom prst="rect">
            <a:avLst/>
          </a:prstGeom>
          <a:noFill/>
          <a:ln>
            <a:noFill/>
          </a:ln>
        </p:spPr>
        <p:txBody>
          <a:bodyPr anchorCtr="0" anchor="t" bIns="34275" lIns="68550" spcFirstLastPara="1" rIns="68550" wrap="square" tIns="34275">
            <a:normAutofit lnSpcReduction="10000"/>
          </a:bodyPr>
          <a:lstStyle/>
          <a:p>
            <a:pPr indent="0" lvl="0" marL="457200" rtl="0" algn="l">
              <a:lnSpc>
                <a:spcPct val="90000"/>
              </a:lnSpc>
              <a:spcBef>
                <a:spcPts val="0"/>
              </a:spcBef>
              <a:spcAft>
                <a:spcPts val="0"/>
              </a:spcAft>
              <a:buNone/>
            </a:pPr>
            <a:r>
              <a:t/>
            </a:r>
            <a:endParaRPr/>
          </a:p>
          <a:p>
            <a:pPr indent="-355600" lvl="0" marL="457200" rtl="0" algn="l">
              <a:spcBef>
                <a:spcPts val="0"/>
              </a:spcBef>
              <a:spcAft>
                <a:spcPts val="0"/>
              </a:spcAft>
              <a:buSzPts val="2000"/>
              <a:buChar char="•"/>
            </a:pPr>
            <a:r>
              <a:rPr lang="en-GB" sz="2000"/>
              <a:t>HPS is both a programme and an approach, recognising that system work requires joined up (instead of silo working) and embedding HPS ‘upstream’ into policies etc. The ToC and Systems Behaviours underpin this.</a:t>
            </a:r>
            <a:endParaRPr/>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Whilst the approach is not resource intensive, the programme of activities are needed for people to recognise change in local areas</a:t>
            </a:r>
            <a:endParaRPr/>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GB" sz="2000"/>
              <a:t>HPS is worth continuing investment and scaling up.</a:t>
            </a:r>
            <a:endParaRPr/>
          </a:p>
          <a:p>
            <a:pPr indent="0" lvl="0" marL="457200" rtl="0" algn="l">
              <a:lnSpc>
                <a:spcPct val="90000"/>
              </a:lnSpc>
              <a:spcBef>
                <a:spcPts val="0"/>
              </a:spcBef>
              <a:spcAft>
                <a:spcPts val="0"/>
              </a:spcAft>
              <a:buNone/>
            </a:pPr>
            <a:r>
              <a:t/>
            </a:r>
            <a:endParaRPr sz="2800"/>
          </a:p>
          <a:p>
            <a:pPr indent="-355600" lvl="0" marL="457200" rtl="0" algn="l">
              <a:spcBef>
                <a:spcPts val="0"/>
              </a:spcBef>
              <a:spcAft>
                <a:spcPts val="0"/>
              </a:spcAft>
              <a:buSzPts val="2000"/>
              <a:buChar char="•"/>
            </a:pPr>
            <a:r>
              <a:rPr lang="en-GB" sz="2000"/>
              <a:t>Local political and other changes, including in NHS and other organisations, can be used as opportunities to embed HPS strategically, including with an inequalities lens </a:t>
            </a:r>
            <a:endParaRPr/>
          </a:p>
          <a:p>
            <a:pPr indent="-38100" lvl="0" marL="171450" rtl="0" algn="l">
              <a:lnSpc>
                <a:spcPct val="90000"/>
              </a:lnSpc>
              <a:spcBef>
                <a:spcPts val="0"/>
              </a:spcBef>
              <a:spcAft>
                <a:spcPts val="0"/>
              </a:spcAft>
              <a:buClr>
                <a:schemeClr val="dk1"/>
              </a:buClr>
              <a:buSzPts val="2800"/>
              <a:buNone/>
            </a:pPr>
            <a:r>
              <a:rPr lang="en-GB"/>
              <a:t> </a:t>
            </a:r>
            <a:endParaRPr/>
          </a:p>
          <a:p>
            <a:pPr indent="-38100" lvl="0" marL="17145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8"/>
          <p:cNvSpPr/>
          <p:nvPr/>
        </p:nvSpPr>
        <p:spPr>
          <a:xfrm>
            <a:off x="3907474" y="1224672"/>
            <a:ext cx="1430720" cy="1486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3"/>
              <a:buFont typeface="Calibri"/>
              <a:buNone/>
            </a:pPr>
            <a:r>
              <a:t/>
            </a:r>
            <a:endParaRPr b="0" i="0" sz="1013" u="none" cap="none" strike="noStrike">
              <a:solidFill>
                <a:srgbClr val="FFFFFF"/>
              </a:solidFill>
              <a:latin typeface="Calibri"/>
              <a:ea typeface="Calibri"/>
              <a:cs typeface="Calibri"/>
              <a:sym typeface="Calibri"/>
            </a:endParaRPr>
          </a:p>
        </p:txBody>
      </p:sp>
      <p:sp>
        <p:nvSpPr>
          <p:cNvPr id="440" name="Google Shape;440;p58"/>
          <p:cNvSpPr/>
          <p:nvPr/>
        </p:nvSpPr>
        <p:spPr>
          <a:xfrm>
            <a:off x="3325463" y="4306475"/>
            <a:ext cx="453257" cy="453257"/>
          </a:xfrm>
          <a:prstGeom prst="ellipse">
            <a:avLst/>
          </a:prstGeom>
          <a:solidFill>
            <a:srgbClr val="6DA7F1">
              <a:alpha val="2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3"/>
              <a:buFont typeface="Calibri"/>
              <a:buNone/>
            </a:pPr>
            <a:r>
              <a:t/>
            </a:r>
            <a:endParaRPr b="0" i="0" sz="1013" u="none" cap="none" strike="noStrike">
              <a:solidFill>
                <a:srgbClr val="FFFFFF"/>
              </a:solidFill>
              <a:latin typeface="Calibri"/>
              <a:ea typeface="Calibri"/>
              <a:cs typeface="Calibri"/>
              <a:sym typeface="Calibri"/>
            </a:endParaRPr>
          </a:p>
        </p:txBody>
      </p:sp>
      <p:sp>
        <p:nvSpPr>
          <p:cNvPr id="441" name="Google Shape;441;p58"/>
          <p:cNvSpPr/>
          <p:nvPr/>
        </p:nvSpPr>
        <p:spPr>
          <a:xfrm>
            <a:off x="7847218" y="1741487"/>
            <a:ext cx="453257" cy="453257"/>
          </a:xfrm>
          <a:prstGeom prst="ellipse">
            <a:avLst/>
          </a:prstGeom>
          <a:solidFill>
            <a:srgbClr val="6DA7F1">
              <a:alpha val="2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13"/>
              <a:buFont typeface="Calibri"/>
              <a:buNone/>
            </a:pPr>
            <a:r>
              <a:t/>
            </a:r>
            <a:endParaRPr b="0" i="0" sz="1013" u="none" cap="none" strike="noStrike">
              <a:solidFill>
                <a:srgbClr val="FFFFFF"/>
              </a:solidFill>
              <a:latin typeface="Calibri"/>
              <a:ea typeface="Calibri"/>
              <a:cs typeface="Calibri"/>
              <a:sym typeface="Calibri"/>
            </a:endParaRPr>
          </a:p>
        </p:txBody>
      </p:sp>
      <p:pic>
        <p:nvPicPr>
          <p:cNvPr id="442" name="Google Shape;442;p58"/>
          <p:cNvPicPr preferRelativeResize="0"/>
          <p:nvPr/>
        </p:nvPicPr>
        <p:blipFill rotWithShape="1">
          <a:blip r:embed="rId3">
            <a:alphaModFix/>
          </a:blip>
          <a:srcRect b="0" l="0" r="0" t="0"/>
          <a:stretch/>
        </p:blipFill>
        <p:spPr>
          <a:xfrm>
            <a:off x="330478" y="5745176"/>
            <a:ext cx="1042507" cy="576122"/>
          </a:xfrm>
          <a:prstGeom prst="rect">
            <a:avLst/>
          </a:prstGeom>
          <a:noFill/>
          <a:ln>
            <a:noFill/>
          </a:ln>
        </p:spPr>
      </p:pic>
      <p:pic>
        <p:nvPicPr>
          <p:cNvPr id="443" name="Google Shape;443;p58"/>
          <p:cNvPicPr preferRelativeResize="0"/>
          <p:nvPr/>
        </p:nvPicPr>
        <p:blipFill rotWithShape="1">
          <a:blip r:embed="rId4">
            <a:alphaModFix/>
          </a:blip>
          <a:srcRect b="0" l="0" r="0" t="0"/>
          <a:stretch/>
        </p:blipFill>
        <p:spPr>
          <a:xfrm>
            <a:off x="10292393" y="241982"/>
            <a:ext cx="1407564" cy="1426182"/>
          </a:xfrm>
          <a:prstGeom prst="rect">
            <a:avLst/>
          </a:prstGeom>
          <a:noFill/>
          <a:ln>
            <a:noFill/>
          </a:ln>
        </p:spPr>
      </p:pic>
      <p:sp>
        <p:nvSpPr>
          <p:cNvPr id="444" name="Google Shape;444;p5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300"/>
              <a:buFont typeface="Calibri"/>
              <a:buNone/>
            </a:pPr>
            <a:r>
              <a:rPr lang="en-GB"/>
              <a:t>Client Reflections</a:t>
            </a:r>
            <a:endParaRPr/>
          </a:p>
        </p:txBody>
      </p:sp>
      <p:sp>
        <p:nvSpPr>
          <p:cNvPr id="445" name="Google Shape;445;p58"/>
          <p:cNvSpPr txBox="1"/>
          <p:nvPr>
            <p:ph idx="1" type="body"/>
          </p:nvPr>
        </p:nvSpPr>
        <p:spPr>
          <a:xfrm>
            <a:off x="953548" y="1668164"/>
            <a:ext cx="9591413" cy="3785529"/>
          </a:xfrm>
          <a:prstGeom prst="rect">
            <a:avLst/>
          </a:prstGeom>
          <a:noFill/>
          <a:ln>
            <a:noFill/>
          </a:ln>
        </p:spPr>
        <p:txBody>
          <a:bodyPr anchorCtr="0" anchor="t" bIns="45700" lIns="91425" spcFirstLastPara="1" rIns="91425" wrap="square" tIns="45700">
            <a:normAutofit lnSpcReduction="10000"/>
          </a:bodyPr>
          <a:lstStyle/>
          <a:p>
            <a:pPr indent="-257175" lvl="0" marL="257175" rtl="0" algn="l">
              <a:spcBef>
                <a:spcPts val="0"/>
              </a:spcBef>
              <a:spcAft>
                <a:spcPts val="0"/>
              </a:spcAft>
              <a:buClr>
                <a:schemeClr val="dk1"/>
              </a:buClr>
              <a:buSzPts val="2400"/>
              <a:buChar char="•"/>
            </a:pPr>
            <a:r>
              <a:rPr lang="en-GB"/>
              <a:t>Range of expertise influenced commissioning and supported effectiveness of the evaluation</a:t>
            </a:r>
            <a:endParaRPr/>
          </a:p>
          <a:p>
            <a:pPr indent="-257175" lvl="0" marL="257175" rtl="0" algn="l">
              <a:spcBef>
                <a:spcPts val="480"/>
              </a:spcBef>
              <a:spcAft>
                <a:spcPts val="0"/>
              </a:spcAft>
              <a:buClr>
                <a:schemeClr val="dk1"/>
              </a:buClr>
              <a:buSzPts val="2400"/>
              <a:buChar char="•"/>
            </a:pPr>
            <a:r>
              <a:rPr lang="en-GB"/>
              <a:t>Consultant team offered peer challenge and support to an innovative work programme</a:t>
            </a:r>
            <a:endParaRPr/>
          </a:p>
          <a:p>
            <a:pPr indent="-257175" lvl="0" marL="257175" rtl="0" algn="l">
              <a:spcBef>
                <a:spcPts val="480"/>
              </a:spcBef>
              <a:spcAft>
                <a:spcPts val="0"/>
              </a:spcAft>
              <a:buClr>
                <a:schemeClr val="dk1"/>
              </a:buClr>
              <a:buSzPts val="2400"/>
              <a:buChar char="•"/>
            </a:pPr>
            <a:r>
              <a:rPr lang="en-GB"/>
              <a:t>Iterative ‘action research approach’ supported programme development</a:t>
            </a:r>
            <a:endParaRPr/>
          </a:p>
          <a:p>
            <a:pPr indent="-257175" lvl="0" marL="257175" rtl="0" algn="l">
              <a:spcBef>
                <a:spcPts val="480"/>
              </a:spcBef>
              <a:spcAft>
                <a:spcPts val="0"/>
              </a:spcAft>
              <a:buClr>
                <a:schemeClr val="dk1"/>
              </a:buClr>
              <a:buSzPts val="2400"/>
              <a:buChar char="•"/>
            </a:pPr>
            <a:r>
              <a:rPr lang="en-GB"/>
              <a:t>Flexibility in terms of delivery of outputs was important</a:t>
            </a:r>
            <a:endParaRPr/>
          </a:p>
          <a:p>
            <a:pPr indent="-257175" lvl="0" marL="257175" rtl="0" algn="l">
              <a:spcBef>
                <a:spcPts val="480"/>
              </a:spcBef>
              <a:spcAft>
                <a:spcPts val="0"/>
              </a:spcAft>
              <a:buClr>
                <a:schemeClr val="dk1"/>
              </a:buClr>
              <a:buSzPts val="2400"/>
              <a:buChar char="•"/>
            </a:pPr>
            <a:r>
              <a:rPr lang="en-GB"/>
              <a:t>Added value: evaluation findings informed health needs assessment</a:t>
            </a:r>
            <a:endParaRPr/>
          </a:p>
          <a:p>
            <a:pPr indent="-257175" lvl="0" marL="257175" rtl="0" algn="l">
              <a:spcBef>
                <a:spcPts val="480"/>
              </a:spcBef>
              <a:spcAft>
                <a:spcPts val="0"/>
              </a:spcAft>
              <a:buClr>
                <a:schemeClr val="dk1"/>
              </a:buClr>
              <a:buSzPts val="2400"/>
              <a:buChar char="•"/>
            </a:pPr>
            <a:r>
              <a:rPr lang="en-GB"/>
              <a:t>Evidence review of interventions + systems evaluation + needs assessment = robust evidence base for prioritisation of future activity as well as case for investment</a:t>
            </a:r>
            <a:endParaRPr/>
          </a:p>
          <a:p>
            <a:pPr indent="-104775" lvl="0" marL="257175" rtl="0" algn="l">
              <a:spcBef>
                <a:spcPts val="480"/>
              </a:spcBef>
              <a:spcAft>
                <a:spcPts val="0"/>
              </a:spcAft>
              <a:buClr>
                <a:schemeClr val="dk1"/>
              </a:buClr>
              <a:buSzPts val="2400"/>
              <a:buNone/>
            </a:pPr>
            <a:r>
              <a:t/>
            </a:r>
            <a:endParaRPr/>
          </a:p>
          <a:p>
            <a:pPr indent="-104775" lvl="0" marL="257175" rtl="0" algn="l">
              <a:spcBef>
                <a:spcPts val="480"/>
              </a:spcBef>
              <a:spcAft>
                <a:spcPts val="0"/>
              </a:spcAft>
              <a:buClr>
                <a:schemeClr val="dk1"/>
              </a:buClr>
              <a:buSzPts val="2400"/>
              <a:buNone/>
            </a:pPr>
            <a:r>
              <a:t/>
            </a:r>
            <a:endParaRPr/>
          </a:p>
          <a:p>
            <a:pPr indent="-104775" lvl="0" marL="257175" rtl="0" algn="l">
              <a:spcBef>
                <a:spcPts val="480"/>
              </a:spcBef>
              <a:spcAft>
                <a:spcPts val="0"/>
              </a:spcAft>
              <a:buClr>
                <a:schemeClr val="dk1"/>
              </a:buClr>
              <a:buSzPts val="2400"/>
              <a:buNone/>
            </a:pPr>
            <a:r>
              <a:t/>
            </a:r>
            <a:endParaRPr/>
          </a:p>
          <a:p>
            <a:pPr indent="-104775" lvl="0" marL="257175" rtl="0" algn="l">
              <a:spcBef>
                <a:spcPts val="480"/>
              </a:spcBef>
              <a:spcAft>
                <a:spcPts val="0"/>
              </a:spcAft>
              <a:buClr>
                <a:schemeClr val="dk1"/>
              </a:buClr>
              <a:buSzPts val="24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7F7F7F"/>
              </a:buClr>
              <a:buSzPts val="3600"/>
              <a:buFont typeface="Verdana"/>
              <a:buNone/>
            </a:pPr>
            <a:r>
              <a:rPr lang="en-GB"/>
              <a:t>Lessons learned for PHAST and for OCC / HPS</a:t>
            </a:r>
            <a:endParaRPr/>
          </a:p>
        </p:txBody>
      </p:sp>
      <p:sp>
        <p:nvSpPr>
          <p:cNvPr id="451" name="Google Shape;451;p6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rgbClr val="595959"/>
              </a:buClr>
              <a:buSzPts val="2400"/>
              <a:buChar char="•"/>
            </a:pPr>
            <a:r>
              <a:rPr lang="en-GB"/>
              <a:t>Engaging appropriate expertise (eg systems science) </a:t>
            </a:r>
            <a:endParaRPr/>
          </a:p>
          <a:p>
            <a:pPr indent="-342900" lvl="0" marL="342900" rtl="0" algn="l">
              <a:spcBef>
                <a:spcPts val="480"/>
              </a:spcBef>
              <a:spcAft>
                <a:spcPts val="0"/>
              </a:spcAft>
              <a:buClr>
                <a:srgbClr val="595959"/>
              </a:buClr>
              <a:buSzPts val="2400"/>
              <a:buChar char="•"/>
            </a:pPr>
            <a:r>
              <a:rPr lang="en-GB"/>
              <a:t>Remote working can be effective and efficient</a:t>
            </a:r>
            <a:endParaRPr/>
          </a:p>
          <a:p>
            <a:pPr indent="-342900" lvl="0" marL="342900" rtl="0" algn="l">
              <a:spcBef>
                <a:spcPts val="480"/>
              </a:spcBef>
              <a:spcAft>
                <a:spcPts val="0"/>
              </a:spcAft>
              <a:buClr>
                <a:srgbClr val="595959"/>
              </a:buClr>
              <a:buSzPts val="2400"/>
              <a:buChar char="•"/>
            </a:pPr>
            <a:r>
              <a:rPr lang="en-GB"/>
              <a:t>Being flexible and adapting plans as necessary/regularly</a:t>
            </a:r>
            <a:endParaRPr/>
          </a:p>
          <a:p>
            <a:pPr indent="-342900" lvl="0" marL="342900" rtl="0" algn="l">
              <a:spcBef>
                <a:spcPts val="480"/>
              </a:spcBef>
              <a:spcAft>
                <a:spcPts val="0"/>
              </a:spcAft>
              <a:buClr>
                <a:srgbClr val="595959"/>
              </a:buClr>
              <a:buSzPts val="2400"/>
              <a:buChar char="•"/>
            </a:pPr>
            <a:r>
              <a:rPr lang="en-GB"/>
              <a:t>Close working with client throughout, with regular updates</a:t>
            </a:r>
            <a:endParaRPr/>
          </a:p>
          <a:p>
            <a:pPr indent="-342900" lvl="0" marL="342900" rtl="0" algn="l">
              <a:spcBef>
                <a:spcPts val="480"/>
              </a:spcBef>
              <a:spcAft>
                <a:spcPts val="0"/>
              </a:spcAft>
              <a:buClr>
                <a:srgbClr val="595959"/>
              </a:buClr>
              <a:buSzPts val="2400"/>
              <a:buChar char="•"/>
            </a:pPr>
            <a:r>
              <a:rPr lang="en-GB"/>
              <a:t>Utilising new methods and flexing existing methods as necessary</a:t>
            </a:r>
            <a:endParaRPr/>
          </a:p>
          <a:p>
            <a:pPr indent="-342900" lvl="0" marL="342900" rtl="0" algn="l">
              <a:spcBef>
                <a:spcPts val="480"/>
              </a:spcBef>
              <a:spcAft>
                <a:spcPts val="0"/>
              </a:spcAft>
              <a:buClr>
                <a:srgbClr val="595959"/>
              </a:buClr>
              <a:buSzPts val="2400"/>
              <a:buChar char="•"/>
            </a:pPr>
            <a:r>
              <a:rPr lang="en-GB"/>
              <a:t>Bringing in wide PH knowledge across new topics </a:t>
            </a:r>
            <a:endParaRPr/>
          </a:p>
          <a:p>
            <a:pPr indent="-342900" lvl="0" marL="342900" rtl="0" algn="l">
              <a:spcBef>
                <a:spcPts val="480"/>
              </a:spcBef>
              <a:spcAft>
                <a:spcPts val="0"/>
              </a:spcAft>
              <a:buClr>
                <a:srgbClr val="595959"/>
              </a:buClr>
              <a:buSzPts val="2400"/>
              <a:buChar char="•"/>
            </a:pPr>
            <a:r>
              <a:rPr lang="en-GB"/>
              <a:t>Adopting action research approach, with frequent feedback and embedding results into next stage</a:t>
            </a:r>
            <a:endParaRPr/>
          </a:p>
          <a:p>
            <a:pPr indent="-342900" lvl="0" marL="342900" rtl="0" algn="l">
              <a:spcBef>
                <a:spcPts val="480"/>
              </a:spcBef>
              <a:spcAft>
                <a:spcPts val="0"/>
              </a:spcAft>
              <a:buSzPts val="2400"/>
              <a:buChar char="•"/>
            </a:pPr>
            <a:r>
              <a:rPr lang="en-GB"/>
              <a:t>Having fun!</a:t>
            </a:r>
            <a:endParaRPr/>
          </a:p>
          <a:p>
            <a:pPr indent="0" lvl="0" marL="342900" rtl="0" algn="l">
              <a:spcBef>
                <a:spcPts val="480"/>
              </a:spcBef>
              <a:spcAft>
                <a:spcPts val="0"/>
              </a:spcAft>
              <a:buNone/>
            </a:pPr>
            <a:r>
              <a:t/>
            </a:r>
            <a:endParaRPr/>
          </a:p>
          <a:p>
            <a:pPr indent="-190500" lvl="0" marL="342900" rtl="0" algn="l">
              <a:spcBef>
                <a:spcPts val="480"/>
              </a:spcBef>
              <a:spcAft>
                <a:spcPts val="0"/>
              </a:spcAft>
              <a:buClr>
                <a:srgbClr val="595959"/>
              </a:buClr>
              <a:buSzPts val="24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2c1b93cbc19_0_0"/>
          <p:cNvSpPr txBox="1"/>
          <p:nvPr>
            <p:ph type="title"/>
          </p:nvPr>
        </p:nvSpPr>
        <p:spPr>
          <a:xfrm>
            <a:off x="754200" y="296888"/>
            <a:ext cx="109728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GB">
                <a:solidFill>
                  <a:schemeClr val="dk1"/>
                </a:solidFill>
              </a:rPr>
              <a:t>Questions?</a:t>
            </a:r>
            <a:endParaRPr b="1">
              <a:solidFill>
                <a:schemeClr val="dk1"/>
              </a:solidFill>
            </a:endParaRPr>
          </a:p>
        </p:txBody>
      </p:sp>
      <p:sp>
        <p:nvSpPr>
          <p:cNvPr id="458" name="Google Shape;458;g2c1b93cbc19_0_0"/>
          <p:cNvSpPr txBox="1"/>
          <p:nvPr>
            <p:ph idx="1" type="body"/>
          </p:nvPr>
        </p:nvSpPr>
        <p:spPr>
          <a:xfrm>
            <a:off x="609600" y="1600201"/>
            <a:ext cx="10972800" cy="4526100"/>
          </a:xfrm>
          <a:prstGeom prst="rect">
            <a:avLst/>
          </a:prstGeom>
        </p:spPr>
        <p:txBody>
          <a:bodyPr anchorCtr="0" anchor="t" bIns="45700" lIns="91425" spcFirstLastPara="1" rIns="91425" wrap="square" tIns="45700">
            <a:normAutofit/>
          </a:bodyPr>
          <a:lstStyle/>
          <a:p>
            <a:pPr indent="0" lvl="0" marL="0" rtl="0" algn="ctr">
              <a:spcBef>
                <a:spcPts val="480"/>
              </a:spcBef>
              <a:spcAft>
                <a:spcPts val="0"/>
              </a:spcAft>
              <a:buNone/>
            </a:pPr>
            <a:r>
              <a:t/>
            </a:r>
            <a:endParaRPr/>
          </a:p>
          <a:p>
            <a:pPr indent="0" lvl="0" marL="0" rtl="0" algn="ctr">
              <a:spcBef>
                <a:spcPts val="480"/>
              </a:spcBef>
              <a:spcAft>
                <a:spcPts val="0"/>
              </a:spcAft>
              <a:buNone/>
            </a:pPr>
            <a:r>
              <a:t/>
            </a:r>
            <a:endParaRPr/>
          </a:p>
          <a:p>
            <a:pPr indent="0" lvl="0" marL="0" rtl="0" algn="ctr">
              <a:spcBef>
                <a:spcPts val="480"/>
              </a:spcBef>
              <a:spcAft>
                <a:spcPts val="0"/>
              </a:spcAft>
              <a:buNone/>
            </a:pPr>
            <a:r>
              <a:rPr b="1" lang="en-GB"/>
              <a:t>Please put any questions into ‘chat’</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7F7F7F"/>
              </a:buClr>
              <a:buSzPts val="3600"/>
              <a:buFont typeface="Verdana"/>
              <a:buNone/>
            </a:pPr>
            <a:r>
              <a:rPr b="1" lang="en-GB"/>
              <a:t>Aims of the Health Needs Assessment   </a:t>
            </a:r>
            <a:endParaRPr/>
          </a:p>
        </p:txBody>
      </p:sp>
      <p:sp>
        <p:nvSpPr>
          <p:cNvPr id="218" name="Google Shape;218;p5"/>
          <p:cNvSpPr txBox="1"/>
          <p:nvPr>
            <p:ph idx="1" type="body"/>
          </p:nvPr>
        </p:nvSpPr>
        <p:spPr>
          <a:xfrm>
            <a:off x="606639" y="1340768"/>
            <a:ext cx="10972800" cy="470911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GB">
                <a:solidFill>
                  <a:schemeClr val="dk1"/>
                </a:solidFill>
              </a:rPr>
              <a:t>to provide evidence and recommendations for Oxfordshire leaders about:</a:t>
            </a:r>
            <a:endParaRPr/>
          </a:p>
          <a:p>
            <a:pPr indent="0" lvl="0" marL="0" rtl="0" algn="l">
              <a:lnSpc>
                <a:spcPct val="100000"/>
              </a:lnSpc>
              <a:spcBef>
                <a:spcPts val="480"/>
              </a:spcBef>
              <a:spcAft>
                <a:spcPts val="0"/>
              </a:spcAft>
              <a:buClr>
                <a:srgbClr val="595959"/>
              </a:buClr>
              <a:buSzPts val="2400"/>
              <a:buNone/>
            </a:pPr>
            <a:r>
              <a:t/>
            </a:r>
            <a:endParaRPr>
              <a:solidFill>
                <a:schemeClr val="dk1"/>
              </a:solidFill>
            </a:endParaRPr>
          </a:p>
          <a:p>
            <a:pPr indent="-285750" lvl="1" marL="742950" rtl="0" algn="l">
              <a:spcBef>
                <a:spcPts val="400"/>
              </a:spcBef>
              <a:spcAft>
                <a:spcPts val="0"/>
              </a:spcAft>
              <a:buClr>
                <a:schemeClr val="dk1"/>
              </a:buClr>
              <a:buSzPts val="2000"/>
              <a:buChar char="–"/>
            </a:pPr>
            <a:r>
              <a:rPr lang="en-GB">
                <a:solidFill>
                  <a:schemeClr val="dk1"/>
                </a:solidFill>
              </a:rPr>
              <a:t>Where best to prioritise efforts</a:t>
            </a:r>
            <a:endParaRPr/>
          </a:p>
          <a:p>
            <a:pPr indent="-285750" lvl="1" marL="742950" rtl="0" algn="l">
              <a:spcBef>
                <a:spcPts val="400"/>
              </a:spcBef>
              <a:spcAft>
                <a:spcPts val="0"/>
              </a:spcAft>
              <a:buClr>
                <a:schemeClr val="dk1"/>
              </a:buClr>
              <a:buSzPts val="2000"/>
              <a:buChar char="–"/>
            </a:pPr>
            <a:r>
              <a:rPr lang="en-GB">
                <a:solidFill>
                  <a:schemeClr val="dk1"/>
                </a:solidFill>
              </a:rPr>
              <a:t>Which activities and initiatives to prioritise</a:t>
            </a:r>
            <a:endParaRPr/>
          </a:p>
          <a:p>
            <a:pPr indent="-285750" lvl="1" marL="742950" rtl="0" algn="l">
              <a:spcBef>
                <a:spcPts val="400"/>
              </a:spcBef>
              <a:spcAft>
                <a:spcPts val="0"/>
              </a:spcAft>
              <a:buClr>
                <a:schemeClr val="dk1"/>
              </a:buClr>
              <a:buSzPts val="2000"/>
              <a:buChar char="–"/>
            </a:pPr>
            <a:r>
              <a:rPr lang="en-GB">
                <a:solidFill>
                  <a:schemeClr val="dk1"/>
                </a:solidFill>
              </a:rPr>
              <a:t>What wider issues need addressing</a:t>
            </a:r>
            <a:endParaRPr/>
          </a:p>
          <a:p>
            <a:pPr indent="-285750" lvl="1" marL="742950" rtl="0" algn="l">
              <a:spcBef>
                <a:spcPts val="400"/>
              </a:spcBef>
              <a:spcAft>
                <a:spcPts val="0"/>
              </a:spcAft>
              <a:buClr>
                <a:schemeClr val="dk1"/>
              </a:buClr>
              <a:buSzPts val="2000"/>
              <a:buChar char="–"/>
            </a:pPr>
            <a:r>
              <a:rPr lang="en-GB">
                <a:solidFill>
                  <a:schemeClr val="dk1"/>
                </a:solidFill>
              </a:rPr>
              <a:t>Any gaps</a:t>
            </a:r>
            <a:endParaRPr/>
          </a:p>
          <a:p>
            <a:pPr indent="0" lvl="0" marL="342900" rtl="0" algn="l">
              <a:spcBef>
                <a:spcPts val="400"/>
              </a:spcBef>
              <a:spcAft>
                <a:spcPts val="0"/>
              </a:spcAft>
              <a:buNone/>
            </a:pPr>
            <a:r>
              <a:t/>
            </a:r>
            <a:endParaRPr/>
          </a:p>
          <a:p>
            <a:pPr indent="0" lvl="0" marL="0" rtl="0" algn="l">
              <a:spcBef>
                <a:spcPts val="400"/>
              </a:spcBef>
              <a:spcAft>
                <a:spcPts val="0"/>
              </a:spcAft>
              <a:buClr>
                <a:srgbClr val="595959"/>
              </a:buClr>
              <a:buSzPts val="2000"/>
              <a:buNone/>
            </a:pPr>
            <a:r>
              <a:t/>
            </a:r>
            <a:endParaRPr sz="2000">
              <a:latin typeface="Calibri"/>
              <a:ea typeface="Calibri"/>
              <a:cs typeface="Calibri"/>
              <a:sym typeface="Calibri"/>
            </a:endParaRPr>
          </a:p>
          <a:p>
            <a:pPr indent="0" lvl="0" marL="0" rtl="0" algn="l">
              <a:spcBef>
                <a:spcPts val="360"/>
              </a:spcBef>
              <a:spcAft>
                <a:spcPts val="0"/>
              </a:spcAft>
              <a:buClr>
                <a:srgbClr val="595959"/>
              </a:buClr>
              <a:buSzPts val="1800"/>
              <a:buNone/>
            </a:pPr>
            <a:r>
              <a:t/>
            </a: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7F7F7F"/>
              </a:buClr>
              <a:buSzPts val="3600"/>
              <a:buFont typeface="Verdana"/>
              <a:buNone/>
            </a:pPr>
            <a:r>
              <a:rPr b="1" lang="en-GB"/>
              <a:t> Two projects </a:t>
            </a:r>
            <a:endParaRPr/>
          </a:p>
        </p:txBody>
      </p:sp>
      <p:sp>
        <p:nvSpPr>
          <p:cNvPr id="224" name="Google Shape;224;p6"/>
          <p:cNvSpPr txBox="1"/>
          <p:nvPr>
            <p:ph idx="1" type="body"/>
          </p:nvPr>
        </p:nvSpPr>
        <p:spPr>
          <a:xfrm>
            <a:off x="609600" y="1388582"/>
            <a:ext cx="10972800" cy="4525963"/>
          </a:xfrm>
          <a:prstGeom prst="rect">
            <a:avLst/>
          </a:prstGeom>
          <a:noFill/>
          <a:ln>
            <a:noFill/>
          </a:ln>
        </p:spPr>
        <p:txBody>
          <a:bodyPr anchorCtr="0" anchor="t" bIns="45700" lIns="91425" spcFirstLastPara="1" rIns="91425" wrap="square" tIns="45700">
            <a:normAutofit fontScale="70000" lnSpcReduction="20000"/>
          </a:bodyPr>
          <a:lstStyle/>
          <a:p>
            <a:pPr indent="-316230" lvl="0" marL="342900" rtl="0" algn="just">
              <a:spcBef>
                <a:spcPts val="0"/>
              </a:spcBef>
              <a:spcAft>
                <a:spcPts val="0"/>
              </a:spcAft>
              <a:buClr>
                <a:srgbClr val="595959"/>
              </a:buClr>
              <a:buSzPct val="100000"/>
              <a:buChar char="•"/>
            </a:pPr>
            <a:r>
              <a:rPr lang="en-GB" sz="2800">
                <a:latin typeface="Calibri"/>
                <a:ea typeface="Calibri"/>
                <a:cs typeface="Calibri"/>
                <a:sym typeface="Calibri"/>
              </a:rPr>
              <a:t>HPS SYSTEM EVALUATION  -  2020 – 2023 </a:t>
            </a:r>
            <a:endParaRPr/>
          </a:p>
          <a:p>
            <a:pPr indent="-245745" lvl="0" marL="342900" rtl="0" algn="just">
              <a:spcBef>
                <a:spcPts val="306"/>
              </a:spcBef>
              <a:spcAft>
                <a:spcPts val="0"/>
              </a:spcAft>
              <a:buClr>
                <a:srgbClr val="595959"/>
              </a:buClr>
              <a:buSzPct val="100000"/>
              <a:buNone/>
            </a:pPr>
            <a:r>
              <a:t/>
            </a:r>
            <a:endParaRPr sz="1800">
              <a:latin typeface="Calibri"/>
              <a:ea typeface="Calibri"/>
              <a:cs typeface="Calibri"/>
              <a:sym typeface="Calibri"/>
            </a:endParaRPr>
          </a:p>
          <a:p>
            <a:pPr indent="-316230" lvl="0" marL="342900" rtl="0" algn="just">
              <a:spcBef>
                <a:spcPts val="476"/>
              </a:spcBef>
              <a:spcAft>
                <a:spcPts val="0"/>
              </a:spcAft>
              <a:buClr>
                <a:srgbClr val="595959"/>
              </a:buClr>
              <a:buSzPct val="100000"/>
              <a:buChar char="•"/>
            </a:pPr>
            <a:r>
              <a:rPr lang="en-GB" sz="2800">
                <a:latin typeface="Calibri"/>
                <a:ea typeface="Calibri"/>
                <a:cs typeface="Calibri"/>
                <a:sym typeface="Calibri"/>
              </a:rPr>
              <a:t>HPS HEALTH NEEDS ASSESSMENT  - 2023 </a:t>
            </a:r>
            <a:endParaRPr/>
          </a:p>
          <a:p>
            <a:pPr indent="-191770" lvl="0" marL="342900" rtl="0" algn="just">
              <a:spcBef>
                <a:spcPts val="476"/>
              </a:spcBef>
              <a:spcAft>
                <a:spcPts val="0"/>
              </a:spcAft>
              <a:buClr>
                <a:srgbClr val="595959"/>
              </a:buClr>
              <a:buSzPct val="100000"/>
              <a:buNone/>
            </a:pPr>
            <a:r>
              <a:t/>
            </a:r>
            <a:endParaRPr sz="2800">
              <a:latin typeface="Calibri"/>
              <a:ea typeface="Calibri"/>
              <a:cs typeface="Calibri"/>
              <a:sym typeface="Calibri"/>
            </a:endParaRPr>
          </a:p>
          <a:p>
            <a:pPr indent="-316230" lvl="0" marL="342900" rtl="0" algn="just">
              <a:spcBef>
                <a:spcPts val="476"/>
              </a:spcBef>
              <a:spcAft>
                <a:spcPts val="0"/>
              </a:spcAft>
              <a:buClr>
                <a:srgbClr val="595959"/>
              </a:buClr>
              <a:buSzPct val="100000"/>
              <a:buChar char="•"/>
            </a:pPr>
            <a:r>
              <a:rPr lang="en-GB" sz="2800">
                <a:latin typeface="Calibri"/>
                <a:ea typeface="Calibri"/>
                <a:cs typeface="Calibri"/>
                <a:sym typeface="Calibri"/>
              </a:rPr>
              <a:t>What works and how?</a:t>
            </a:r>
            <a:endParaRPr/>
          </a:p>
          <a:p>
            <a:pPr indent="-316230" lvl="0" marL="342900" rtl="0" algn="just">
              <a:spcBef>
                <a:spcPts val="476"/>
              </a:spcBef>
              <a:spcAft>
                <a:spcPts val="0"/>
              </a:spcAft>
              <a:buClr>
                <a:srgbClr val="595959"/>
              </a:buClr>
              <a:buSzPct val="100000"/>
              <a:buChar char="•"/>
            </a:pPr>
            <a:r>
              <a:rPr lang="en-GB" sz="2800">
                <a:latin typeface="Calibri"/>
                <a:ea typeface="Calibri"/>
                <a:cs typeface="Calibri"/>
                <a:sym typeface="Calibri"/>
              </a:rPr>
              <a:t>Key drivers?</a:t>
            </a:r>
            <a:endParaRPr/>
          </a:p>
          <a:p>
            <a:pPr indent="-316230" lvl="0" marL="342900" rtl="0" algn="just">
              <a:spcBef>
                <a:spcPts val="476"/>
              </a:spcBef>
              <a:spcAft>
                <a:spcPts val="0"/>
              </a:spcAft>
              <a:buClr>
                <a:srgbClr val="595959"/>
              </a:buClr>
              <a:buSzPct val="100000"/>
              <a:buChar char="•"/>
            </a:pPr>
            <a:r>
              <a:rPr lang="en-GB" sz="2800">
                <a:latin typeface="Calibri"/>
                <a:ea typeface="Calibri"/>
                <a:cs typeface="Calibri"/>
                <a:sym typeface="Calibri"/>
              </a:rPr>
              <a:t>Continue to invest?</a:t>
            </a:r>
            <a:endParaRPr/>
          </a:p>
          <a:p>
            <a:pPr indent="-316230" lvl="0" marL="342900" rtl="0" algn="just">
              <a:spcBef>
                <a:spcPts val="476"/>
              </a:spcBef>
              <a:spcAft>
                <a:spcPts val="0"/>
              </a:spcAft>
              <a:buClr>
                <a:srgbClr val="595959"/>
              </a:buClr>
              <a:buSzPct val="100000"/>
              <a:buChar char="•"/>
            </a:pPr>
            <a:r>
              <a:rPr lang="en-GB" sz="2800">
                <a:latin typeface="Calibri"/>
                <a:ea typeface="Calibri"/>
                <a:cs typeface="Calibri"/>
                <a:sym typeface="Calibri"/>
              </a:rPr>
              <a:t>What priorities? </a:t>
            </a:r>
            <a:endParaRPr/>
          </a:p>
          <a:p>
            <a:pPr indent="-316230" lvl="0" marL="342900" rtl="0" algn="just">
              <a:spcBef>
                <a:spcPts val="476"/>
              </a:spcBef>
              <a:spcAft>
                <a:spcPts val="0"/>
              </a:spcAft>
              <a:buClr>
                <a:srgbClr val="595959"/>
              </a:buClr>
              <a:buSzPct val="100000"/>
              <a:buChar char="•"/>
            </a:pPr>
            <a:r>
              <a:rPr lang="en-GB" sz="2800">
                <a:latin typeface="Calibri"/>
                <a:ea typeface="Calibri"/>
                <a:cs typeface="Calibri"/>
                <a:sym typeface="Calibri"/>
              </a:rPr>
              <a:t>Should  it continue and be scaled up across Oxfordshire?</a:t>
            </a:r>
            <a:endParaRPr/>
          </a:p>
          <a:p>
            <a:pPr indent="-316230" lvl="0" marL="342900" rtl="0" algn="just">
              <a:spcBef>
                <a:spcPts val="476"/>
              </a:spcBef>
              <a:spcAft>
                <a:spcPts val="0"/>
              </a:spcAft>
              <a:buClr>
                <a:srgbClr val="595959"/>
              </a:buClr>
              <a:buSzPct val="100000"/>
              <a:buChar char="•"/>
            </a:pPr>
            <a:r>
              <a:rPr lang="en-GB" sz="2800">
                <a:latin typeface="Calibri"/>
                <a:ea typeface="Calibri"/>
                <a:cs typeface="Calibri"/>
                <a:sym typeface="Calibri"/>
              </a:rPr>
              <a:t>Gaps?</a:t>
            </a:r>
            <a:endParaRPr/>
          </a:p>
          <a:p>
            <a:pPr indent="-191770" lvl="0" marL="342900" rtl="0" algn="just">
              <a:spcBef>
                <a:spcPts val="476"/>
              </a:spcBef>
              <a:spcAft>
                <a:spcPts val="0"/>
              </a:spcAft>
              <a:buClr>
                <a:srgbClr val="595959"/>
              </a:buClr>
              <a:buSzPct val="100000"/>
              <a:buNone/>
            </a:pPr>
            <a:r>
              <a:t/>
            </a:r>
            <a:endParaRPr sz="2800">
              <a:latin typeface="Calibri"/>
              <a:ea typeface="Calibri"/>
              <a:cs typeface="Calibri"/>
              <a:sym typeface="Calibri"/>
            </a:endParaRPr>
          </a:p>
          <a:p>
            <a:pPr indent="-316230" lvl="0" marL="342900" rtl="0" algn="just">
              <a:spcBef>
                <a:spcPts val="476"/>
              </a:spcBef>
              <a:spcAft>
                <a:spcPts val="0"/>
              </a:spcAft>
              <a:buClr>
                <a:srgbClr val="595959"/>
              </a:buClr>
              <a:buSzPct val="100000"/>
              <a:buChar char="•"/>
            </a:pPr>
            <a:r>
              <a:rPr lang="en-GB" sz="2800">
                <a:latin typeface="Calibri"/>
                <a:ea typeface="Calibri"/>
                <a:cs typeface="Calibri"/>
                <a:sym typeface="Calibri"/>
              </a:rPr>
              <a:t>COVID / remote working / action research / inequalities cross cutting</a:t>
            </a:r>
            <a:endParaRPr sz="2800">
              <a:latin typeface="Calibri"/>
              <a:ea typeface="Calibri"/>
              <a:cs typeface="Calibri"/>
              <a:sym typeface="Calibri"/>
            </a:endParaRPr>
          </a:p>
          <a:p>
            <a:pPr indent="-316230" lvl="0" marL="342900" rtl="0" algn="just">
              <a:spcBef>
                <a:spcPts val="476"/>
              </a:spcBef>
              <a:spcAft>
                <a:spcPts val="0"/>
              </a:spcAft>
              <a:buClr>
                <a:srgbClr val="595959"/>
              </a:buClr>
              <a:buSzPct val="100000"/>
              <a:buChar char="•"/>
            </a:pPr>
            <a:r>
              <a:rPr lang="en-GB" sz="2800">
                <a:latin typeface="Calibri"/>
                <a:ea typeface="Calibri"/>
                <a:cs typeface="Calibri"/>
                <a:sym typeface="Calibri"/>
              </a:rPr>
              <a:t>FOR TODAY  the focus is on </a:t>
            </a:r>
            <a:r>
              <a:rPr lang="en-GB" sz="2800">
                <a:latin typeface="Calibri"/>
                <a:ea typeface="Calibri"/>
                <a:cs typeface="Calibri"/>
                <a:sym typeface="Calibri"/>
                <a:extLst>
                  <a:ext uri="http://customooxmlschemas.google.com/">
                    <go:slidesCustomData xmlns:go="http://customooxmlschemas.google.com/" textRoundtripDataId="0"/>
                  </a:ext>
                </a:extLst>
              </a:rPr>
              <a:t>METHODOLOGIES</a:t>
            </a:r>
            <a:r>
              <a:rPr lang="en-GB" sz="2800">
                <a:latin typeface="Calibri"/>
                <a:ea typeface="Calibri"/>
                <a:cs typeface="Calibri"/>
                <a:sym typeface="Calibri"/>
              </a:rPr>
              <a:t>   </a:t>
            </a:r>
            <a:endParaRPr sz="2800">
              <a:latin typeface="Calibri"/>
              <a:ea typeface="Calibri"/>
              <a:cs typeface="Calibri"/>
              <a:sym typeface="Calibri"/>
            </a:endParaRPr>
          </a:p>
          <a:p>
            <a:pPr indent="0" lvl="0" marL="0" rtl="0" algn="just">
              <a:spcBef>
                <a:spcPts val="1200"/>
              </a:spcBef>
              <a:spcAft>
                <a:spcPts val="0"/>
              </a:spcAft>
              <a:buClr>
                <a:srgbClr val="595959"/>
              </a:buClr>
              <a:buSzPct val="100000"/>
              <a:buNone/>
            </a:pPr>
            <a:r>
              <a:t/>
            </a:r>
            <a:endParaRPr sz="1800">
              <a:latin typeface="Calibri"/>
              <a:ea typeface="Calibri"/>
              <a:cs typeface="Calibri"/>
              <a:sym typeface="Calibri"/>
            </a:endParaRPr>
          </a:p>
          <a:p>
            <a:pPr indent="-213359" lvl="0" marL="342900" rtl="0" algn="just">
              <a:spcBef>
                <a:spcPts val="1200"/>
              </a:spcBef>
              <a:spcAft>
                <a:spcPts val="0"/>
              </a:spcAft>
              <a:buClr>
                <a:srgbClr val="595959"/>
              </a:buClr>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Diagram&#10;&#10;Description automatically generated" id="229" name="Google Shape;229;p7"/>
          <p:cNvPicPr preferRelativeResize="0"/>
          <p:nvPr/>
        </p:nvPicPr>
        <p:blipFill rotWithShape="1">
          <a:blip r:embed="rId3">
            <a:alphaModFix/>
          </a:blip>
          <a:srcRect b="0" l="0" r="0" t="0"/>
          <a:stretch/>
        </p:blipFill>
        <p:spPr>
          <a:xfrm>
            <a:off x="1015162" y="188640"/>
            <a:ext cx="9766062" cy="54875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1"/>
          <p:cNvSpPr txBox="1"/>
          <p:nvPr/>
        </p:nvSpPr>
        <p:spPr>
          <a:xfrm>
            <a:off x="618475" y="478850"/>
            <a:ext cx="6625800" cy="8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550">
                <a:latin typeface="Verdana"/>
                <a:ea typeface="Verdana"/>
                <a:cs typeface="Verdana"/>
                <a:sym typeface="Verdana"/>
              </a:rPr>
              <a:t>Developing the theory of change</a:t>
            </a:r>
            <a:br>
              <a:rPr b="1" lang="en-GB" sz="1550">
                <a:latin typeface="Verdana"/>
                <a:ea typeface="Verdana"/>
                <a:cs typeface="Verdana"/>
                <a:sym typeface="Verdana"/>
              </a:rPr>
            </a:br>
            <a:endParaRPr b="1" sz="1550">
              <a:latin typeface="Verdana"/>
              <a:ea typeface="Verdana"/>
              <a:cs typeface="Verdana"/>
              <a:sym typeface="Verdana"/>
            </a:endParaRPr>
          </a:p>
          <a:p>
            <a:pPr indent="0" lvl="0" marL="0" marR="0" rtl="0" algn="l">
              <a:spcBef>
                <a:spcPts val="0"/>
              </a:spcBef>
              <a:spcAft>
                <a:spcPts val="0"/>
              </a:spcAft>
              <a:buNone/>
            </a:pPr>
            <a:r>
              <a:rPr b="1" i="0" lang="en-GB" sz="1550" u="none" cap="none" strike="noStrike">
                <a:solidFill>
                  <a:srgbClr val="000000"/>
                </a:solidFill>
                <a:latin typeface="Verdana"/>
                <a:ea typeface="Verdana"/>
                <a:cs typeface="Verdana"/>
                <a:sym typeface="Verdana"/>
              </a:rPr>
              <a:t>Introduction to </a:t>
            </a:r>
            <a:r>
              <a:rPr b="1" lang="en-GB" sz="1550">
                <a:latin typeface="Verdana"/>
                <a:ea typeface="Verdana"/>
                <a:cs typeface="Verdana"/>
                <a:sym typeface="Verdana"/>
              </a:rPr>
              <a:t>diagram </a:t>
            </a:r>
            <a:r>
              <a:rPr b="1" i="0" lang="en-GB" sz="1550" u="none" cap="none" strike="noStrike">
                <a:solidFill>
                  <a:srgbClr val="000000"/>
                </a:solidFill>
                <a:latin typeface="Verdana"/>
                <a:ea typeface="Verdana"/>
                <a:cs typeface="Verdana"/>
                <a:sym typeface="Verdana"/>
              </a:rPr>
              <a:t>style and interpretation </a:t>
            </a:r>
            <a:endParaRPr b="1" sz="1600"/>
          </a:p>
        </p:txBody>
      </p:sp>
      <p:sp>
        <p:nvSpPr>
          <p:cNvPr id="235" name="Google Shape;235;p11"/>
          <p:cNvSpPr txBox="1"/>
          <p:nvPr/>
        </p:nvSpPr>
        <p:spPr>
          <a:xfrm>
            <a:off x="1814780" y="4856838"/>
            <a:ext cx="861365" cy="507831"/>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50">
                <a:solidFill>
                  <a:srgbClr val="000000"/>
                </a:solidFill>
                <a:latin typeface="Verdana"/>
                <a:ea typeface="Verdana"/>
                <a:cs typeface="Verdana"/>
                <a:sym typeface="Verdana"/>
              </a:rPr>
              <a:t>IF we….</a:t>
            </a:r>
            <a:endParaRPr/>
          </a:p>
          <a:p>
            <a:pPr indent="0" lvl="0" marL="0" marR="0" rtl="0" algn="l">
              <a:spcBef>
                <a:spcPts val="0"/>
              </a:spcBef>
              <a:spcAft>
                <a:spcPts val="0"/>
              </a:spcAft>
              <a:buNone/>
            </a:pPr>
            <a:r>
              <a:t/>
            </a:r>
            <a:endParaRPr sz="1350">
              <a:solidFill>
                <a:srgbClr val="000000"/>
              </a:solidFill>
              <a:latin typeface="Verdana"/>
              <a:ea typeface="Verdana"/>
              <a:cs typeface="Verdana"/>
              <a:sym typeface="Verdana"/>
            </a:endParaRPr>
          </a:p>
        </p:txBody>
      </p:sp>
      <p:sp>
        <p:nvSpPr>
          <p:cNvPr id="236" name="Google Shape;236;p11"/>
          <p:cNvSpPr/>
          <p:nvPr/>
        </p:nvSpPr>
        <p:spPr>
          <a:xfrm rot="-5400000">
            <a:off x="1935479" y="4341116"/>
            <a:ext cx="619964" cy="285293"/>
          </a:xfrm>
          <a:prstGeom prst="rightArrow">
            <a:avLst>
              <a:gd fmla="val 50000" name="adj1"/>
              <a:gd fmla="val 50000" name="adj2"/>
            </a:avLst>
          </a:prstGeom>
          <a:solidFill>
            <a:srgbClr val="D8D8D8"/>
          </a:solidFill>
          <a:ln cap="flat" cmpd="thickThin" w="48000">
            <a:solidFill>
              <a:srgbClr val="2662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Verdana"/>
              <a:ea typeface="Verdana"/>
              <a:cs typeface="Verdana"/>
              <a:sym typeface="Verdana"/>
            </a:endParaRPr>
          </a:p>
        </p:txBody>
      </p:sp>
      <p:sp>
        <p:nvSpPr>
          <p:cNvPr id="237" name="Google Shape;237;p11"/>
          <p:cNvSpPr txBox="1"/>
          <p:nvPr/>
        </p:nvSpPr>
        <p:spPr>
          <a:xfrm>
            <a:off x="2976526" y="4856838"/>
            <a:ext cx="1356055" cy="507831"/>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50">
                <a:solidFill>
                  <a:srgbClr val="000000"/>
                </a:solidFill>
                <a:latin typeface="Verdana"/>
                <a:ea typeface="Verdana"/>
                <a:cs typeface="Verdana"/>
                <a:sym typeface="Verdana"/>
              </a:rPr>
              <a:t>AND…</a:t>
            </a:r>
            <a:endParaRPr/>
          </a:p>
          <a:p>
            <a:pPr indent="0" lvl="0" marL="0" marR="0" rtl="0" algn="l">
              <a:spcBef>
                <a:spcPts val="0"/>
              </a:spcBef>
              <a:spcAft>
                <a:spcPts val="0"/>
              </a:spcAft>
              <a:buNone/>
            </a:pPr>
            <a:r>
              <a:t/>
            </a:r>
            <a:endParaRPr sz="1350">
              <a:solidFill>
                <a:srgbClr val="000000"/>
              </a:solidFill>
              <a:latin typeface="Verdana"/>
              <a:ea typeface="Verdana"/>
              <a:cs typeface="Verdana"/>
              <a:sym typeface="Verdana"/>
            </a:endParaRPr>
          </a:p>
        </p:txBody>
      </p:sp>
      <p:sp>
        <p:nvSpPr>
          <p:cNvPr id="238" name="Google Shape;238;p11"/>
          <p:cNvSpPr/>
          <p:nvPr/>
        </p:nvSpPr>
        <p:spPr>
          <a:xfrm rot="-5400000">
            <a:off x="3295193" y="4341116"/>
            <a:ext cx="619964" cy="285293"/>
          </a:xfrm>
          <a:prstGeom prst="rightArrow">
            <a:avLst>
              <a:gd fmla="val 50000" name="adj1"/>
              <a:gd fmla="val 50000" name="adj2"/>
            </a:avLst>
          </a:prstGeom>
          <a:solidFill>
            <a:srgbClr val="D8D8D8"/>
          </a:solidFill>
          <a:ln cap="flat" cmpd="thickThin" w="48000">
            <a:solidFill>
              <a:srgbClr val="2662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Verdana"/>
              <a:ea typeface="Verdana"/>
              <a:cs typeface="Verdana"/>
              <a:sym typeface="Verdana"/>
            </a:endParaRPr>
          </a:p>
        </p:txBody>
      </p:sp>
      <p:sp>
        <p:nvSpPr>
          <p:cNvPr id="239" name="Google Shape;239;p11"/>
          <p:cNvSpPr txBox="1"/>
          <p:nvPr/>
        </p:nvSpPr>
        <p:spPr>
          <a:xfrm>
            <a:off x="4517751" y="4863665"/>
            <a:ext cx="1356055" cy="507831"/>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50">
                <a:solidFill>
                  <a:srgbClr val="000000"/>
                </a:solidFill>
                <a:latin typeface="Verdana"/>
                <a:ea typeface="Verdana"/>
                <a:cs typeface="Verdana"/>
                <a:sym typeface="Verdana"/>
              </a:rPr>
              <a:t>THEN we will achieve…</a:t>
            </a:r>
            <a:endParaRPr/>
          </a:p>
        </p:txBody>
      </p:sp>
      <p:sp>
        <p:nvSpPr>
          <p:cNvPr id="240" name="Google Shape;240;p11"/>
          <p:cNvSpPr/>
          <p:nvPr/>
        </p:nvSpPr>
        <p:spPr>
          <a:xfrm rot="-5400000">
            <a:off x="4836418" y="4347943"/>
            <a:ext cx="619964" cy="285293"/>
          </a:xfrm>
          <a:prstGeom prst="rightArrow">
            <a:avLst>
              <a:gd fmla="val 50000" name="adj1"/>
              <a:gd fmla="val 50000" name="adj2"/>
            </a:avLst>
          </a:prstGeom>
          <a:solidFill>
            <a:srgbClr val="D8D8D8"/>
          </a:solidFill>
          <a:ln cap="flat" cmpd="thickThin" w="48000">
            <a:solidFill>
              <a:srgbClr val="2662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Verdana"/>
              <a:ea typeface="Verdana"/>
              <a:cs typeface="Verdana"/>
              <a:sym typeface="Verdana"/>
            </a:endParaRPr>
          </a:p>
        </p:txBody>
      </p:sp>
      <p:pic>
        <p:nvPicPr>
          <p:cNvPr id="241" name="Google Shape;241;p11"/>
          <p:cNvPicPr preferRelativeResize="0"/>
          <p:nvPr/>
        </p:nvPicPr>
        <p:blipFill rotWithShape="1">
          <a:blip r:embed="rId3">
            <a:alphaModFix/>
          </a:blip>
          <a:srcRect b="0" l="0" r="0" t="0"/>
          <a:stretch/>
        </p:blipFill>
        <p:spPr>
          <a:xfrm>
            <a:off x="1524000" y="1569780"/>
            <a:ext cx="9144000" cy="2228882"/>
          </a:xfrm>
          <a:prstGeom prst="rect">
            <a:avLst/>
          </a:prstGeom>
          <a:noFill/>
          <a:ln>
            <a:noFill/>
          </a:ln>
        </p:spPr>
      </p:pic>
      <p:sp>
        <p:nvSpPr>
          <p:cNvPr id="242" name="Google Shape;242;p11"/>
          <p:cNvSpPr txBox="1"/>
          <p:nvPr/>
        </p:nvSpPr>
        <p:spPr>
          <a:xfrm>
            <a:off x="5971187" y="4856837"/>
            <a:ext cx="1356055" cy="507831"/>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50">
                <a:solidFill>
                  <a:srgbClr val="000000"/>
                </a:solidFill>
                <a:latin typeface="Verdana"/>
                <a:ea typeface="Verdana"/>
                <a:cs typeface="Verdana"/>
                <a:sym typeface="Verdana"/>
              </a:rPr>
              <a:t>AND…</a:t>
            </a:r>
            <a:endParaRPr/>
          </a:p>
          <a:p>
            <a:pPr indent="0" lvl="0" marL="0" marR="0" rtl="0" algn="l">
              <a:spcBef>
                <a:spcPts val="0"/>
              </a:spcBef>
              <a:spcAft>
                <a:spcPts val="0"/>
              </a:spcAft>
              <a:buNone/>
            </a:pPr>
            <a:r>
              <a:t/>
            </a:r>
            <a:endParaRPr sz="1350">
              <a:solidFill>
                <a:srgbClr val="000000"/>
              </a:solidFill>
              <a:latin typeface="Verdana"/>
              <a:ea typeface="Verdana"/>
              <a:cs typeface="Verdana"/>
              <a:sym typeface="Verdana"/>
            </a:endParaRPr>
          </a:p>
        </p:txBody>
      </p:sp>
      <p:sp>
        <p:nvSpPr>
          <p:cNvPr id="243" name="Google Shape;243;p11"/>
          <p:cNvSpPr/>
          <p:nvPr/>
        </p:nvSpPr>
        <p:spPr>
          <a:xfrm rot="-5400000">
            <a:off x="6289854" y="4341115"/>
            <a:ext cx="619964" cy="285293"/>
          </a:xfrm>
          <a:prstGeom prst="rightArrow">
            <a:avLst>
              <a:gd fmla="val 50000" name="adj1"/>
              <a:gd fmla="val 50000" name="adj2"/>
            </a:avLst>
          </a:prstGeom>
          <a:solidFill>
            <a:srgbClr val="D8D8D8"/>
          </a:solidFill>
          <a:ln cap="flat" cmpd="thickThin" w="48000">
            <a:solidFill>
              <a:srgbClr val="2662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Verdana"/>
              <a:ea typeface="Verdana"/>
              <a:cs typeface="Verdana"/>
              <a:sym typeface="Verdana"/>
            </a:endParaRPr>
          </a:p>
        </p:txBody>
      </p:sp>
      <p:sp>
        <p:nvSpPr>
          <p:cNvPr id="244" name="Google Shape;244;p11"/>
          <p:cNvSpPr txBox="1"/>
          <p:nvPr/>
        </p:nvSpPr>
        <p:spPr>
          <a:xfrm>
            <a:off x="7773011" y="4856837"/>
            <a:ext cx="1356055" cy="715581"/>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50">
                <a:solidFill>
                  <a:srgbClr val="000000"/>
                </a:solidFill>
                <a:latin typeface="Verdana"/>
                <a:ea typeface="Verdana"/>
                <a:cs typeface="Verdana"/>
                <a:sym typeface="Verdana"/>
              </a:rPr>
              <a:t>RESULTING in…</a:t>
            </a:r>
            <a:endParaRPr/>
          </a:p>
          <a:p>
            <a:pPr indent="0" lvl="0" marL="0" marR="0" rtl="0" algn="l">
              <a:spcBef>
                <a:spcPts val="0"/>
              </a:spcBef>
              <a:spcAft>
                <a:spcPts val="0"/>
              </a:spcAft>
              <a:buNone/>
            </a:pPr>
            <a:r>
              <a:t/>
            </a:r>
            <a:endParaRPr sz="1350">
              <a:solidFill>
                <a:srgbClr val="000000"/>
              </a:solidFill>
              <a:latin typeface="Verdana"/>
              <a:ea typeface="Verdana"/>
              <a:cs typeface="Verdana"/>
              <a:sym typeface="Verdana"/>
            </a:endParaRPr>
          </a:p>
        </p:txBody>
      </p:sp>
      <p:sp>
        <p:nvSpPr>
          <p:cNvPr id="245" name="Google Shape;245;p11"/>
          <p:cNvSpPr/>
          <p:nvPr/>
        </p:nvSpPr>
        <p:spPr>
          <a:xfrm rot="-5400000">
            <a:off x="8091678" y="4341115"/>
            <a:ext cx="619964" cy="285293"/>
          </a:xfrm>
          <a:prstGeom prst="rightArrow">
            <a:avLst>
              <a:gd fmla="val 50000" name="adj1"/>
              <a:gd fmla="val 50000" name="adj2"/>
            </a:avLst>
          </a:prstGeom>
          <a:solidFill>
            <a:srgbClr val="D8D8D8"/>
          </a:solidFill>
          <a:ln cap="flat" cmpd="thickThin" w="48000">
            <a:solidFill>
              <a:srgbClr val="2662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12"/>
          <p:cNvPicPr preferRelativeResize="0"/>
          <p:nvPr/>
        </p:nvPicPr>
        <p:blipFill>
          <a:blip r:embed="rId3">
            <a:alphaModFix/>
          </a:blip>
          <a:stretch>
            <a:fillRect/>
          </a:stretch>
        </p:blipFill>
        <p:spPr>
          <a:xfrm>
            <a:off x="-3700" y="217675"/>
            <a:ext cx="12042752" cy="67387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15"/>
          <p:cNvPicPr preferRelativeResize="0"/>
          <p:nvPr/>
        </p:nvPicPr>
        <p:blipFill>
          <a:blip r:embed="rId3">
            <a:alphaModFix/>
          </a:blip>
          <a:stretch>
            <a:fillRect/>
          </a:stretch>
        </p:blipFill>
        <p:spPr>
          <a:xfrm>
            <a:off x="-76200" y="196950"/>
            <a:ext cx="11998177" cy="67372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CCpowerpoint blank">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PHAST">
      <a:dk1>
        <a:srgbClr val="000000"/>
      </a:dk1>
      <a:lt1>
        <a:srgbClr val="FFFFFF"/>
      </a:lt1>
      <a:dk2>
        <a:srgbClr val="A5A5A5"/>
      </a:dk2>
      <a:lt2>
        <a:srgbClr val="EEECE1"/>
      </a:lt2>
      <a:accent1>
        <a:srgbClr val="35875C"/>
      </a:accent1>
      <a:accent2>
        <a:srgbClr val="00B0F0"/>
      </a:accent2>
      <a:accent3>
        <a:srgbClr val="60BD47"/>
      </a:accent3>
      <a:accent4>
        <a:srgbClr val="A5A5A5"/>
      </a:accent4>
      <a:accent5>
        <a:srgbClr val="EEE1E1"/>
      </a:accent5>
      <a:accent6>
        <a:srgbClr val="F79646"/>
      </a:accent6>
      <a:hlink>
        <a:srgbClr val="00B0F0"/>
      </a:hlink>
      <a:folHlink>
        <a:srgbClr val="60BD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Office Theme">
  <a:themeElements>
    <a:clrScheme name="PHAST">
      <a:dk1>
        <a:srgbClr val="000000"/>
      </a:dk1>
      <a:lt1>
        <a:srgbClr val="FFFFFF"/>
      </a:lt1>
      <a:dk2>
        <a:srgbClr val="A5A5A5"/>
      </a:dk2>
      <a:lt2>
        <a:srgbClr val="EEECE1"/>
      </a:lt2>
      <a:accent1>
        <a:srgbClr val="35875C"/>
      </a:accent1>
      <a:accent2>
        <a:srgbClr val="00B0F0"/>
      </a:accent2>
      <a:accent3>
        <a:srgbClr val="60BD47"/>
      </a:accent3>
      <a:accent4>
        <a:srgbClr val="A5A5A5"/>
      </a:accent4>
      <a:accent5>
        <a:srgbClr val="EEE1E1"/>
      </a:accent5>
      <a:accent6>
        <a:srgbClr val="F79646"/>
      </a:accent6>
      <a:hlink>
        <a:srgbClr val="00B0F0"/>
      </a:hlink>
      <a:folHlink>
        <a:srgbClr val="60BD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PHAST">
      <a:dk1>
        <a:srgbClr val="000000"/>
      </a:dk1>
      <a:lt1>
        <a:srgbClr val="FFFFFF"/>
      </a:lt1>
      <a:dk2>
        <a:srgbClr val="A5A5A5"/>
      </a:dk2>
      <a:lt2>
        <a:srgbClr val="EEECE1"/>
      </a:lt2>
      <a:accent1>
        <a:srgbClr val="35875C"/>
      </a:accent1>
      <a:accent2>
        <a:srgbClr val="00B0F0"/>
      </a:accent2>
      <a:accent3>
        <a:srgbClr val="60BD47"/>
      </a:accent3>
      <a:accent4>
        <a:srgbClr val="A5A5A5"/>
      </a:accent4>
      <a:accent5>
        <a:srgbClr val="EEE1E1"/>
      </a:accent5>
      <a:accent6>
        <a:srgbClr val="F79646"/>
      </a:accent6>
      <a:hlink>
        <a:srgbClr val="00B0F0"/>
      </a:hlink>
      <a:folHlink>
        <a:srgbClr val="60BD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2024-02-26T10:37:34Z</dcterms:created>
  <dc:creator>Graham Bickler</dc:creator>
</cp:coreProperties>
</file>